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sldIdLst>
    <p:sldId id="256" r:id="rId2"/>
    <p:sldId id="257" r:id="rId3"/>
    <p:sldId id="258" r:id="rId4"/>
    <p:sldId id="271" r:id="rId5"/>
    <p:sldId id="288" r:id="rId6"/>
    <p:sldId id="272" r:id="rId7"/>
    <p:sldId id="273" r:id="rId8"/>
    <p:sldId id="274" r:id="rId9"/>
    <p:sldId id="276" r:id="rId10"/>
    <p:sldId id="277" r:id="rId11"/>
    <p:sldId id="259" r:id="rId12"/>
    <p:sldId id="260" r:id="rId13"/>
    <p:sldId id="261" r:id="rId14"/>
    <p:sldId id="262" r:id="rId15"/>
    <p:sldId id="263" r:id="rId16"/>
    <p:sldId id="264" r:id="rId17"/>
    <p:sldId id="265" r:id="rId18"/>
    <p:sldId id="281" r:id="rId19"/>
    <p:sldId id="283" r:id="rId20"/>
    <p:sldId id="267" r:id="rId21"/>
    <p:sldId id="286" r:id="rId22"/>
    <p:sldId id="287" r:id="rId23"/>
    <p:sldId id="282" r:id="rId24"/>
    <p:sldId id="269" r:id="rId25"/>
    <p:sldId id="279" r:id="rId26"/>
    <p:sldId id="278" r:id="rId27"/>
    <p:sldId id="285" r:id="rId28"/>
    <p:sldId id="284" r:id="rId29"/>
    <p:sldId id="270"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30E3BB0-9E5B-4CE4-A821-8D384F88AA39}" type="datetimeFigureOut">
              <a:rPr lang="ru-RU" smtClean="0"/>
              <a:pPr/>
              <a:t>21.07.2017</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9F3AE35D-23C0-4CBA-811B-7FAF12FD522C}" type="slidenum">
              <a:rPr lang="ru-RU" smtClean="0"/>
              <a:pPr/>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9576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30E3BB0-9E5B-4CE4-A821-8D384F88AA39}" type="datetimeFigureOut">
              <a:rPr lang="ru-RU" smtClean="0"/>
              <a:pPr/>
              <a:t>21.07.2017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3AE35D-23C0-4CBA-811B-7FAF12FD522C}" type="slidenum">
              <a:rPr lang="ru-RU" smtClean="0"/>
              <a:pPr/>
              <a:t>‹#›</a:t>
            </a:fld>
            <a:endParaRPr lang="ru-RU"/>
          </a:p>
        </p:txBody>
      </p:sp>
    </p:spTree>
    <p:extLst>
      <p:ext uri="{BB962C8B-B14F-4D97-AF65-F5344CB8AC3E}">
        <p14:creationId xmlns:p14="http://schemas.microsoft.com/office/powerpoint/2010/main" xmlns="" val="2492903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30E3BB0-9E5B-4CE4-A821-8D384F88AA39}" type="datetimeFigureOut">
              <a:rPr lang="ru-RU" smtClean="0"/>
              <a:pPr/>
              <a:t>21.07.2017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3AE35D-23C0-4CBA-811B-7FAF12FD522C}" type="slidenum">
              <a:rPr lang="ru-RU" smtClean="0"/>
              <a:pPr/>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61599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30E3BB0-9E5B-4CE4-A821-8D384F88AA39}" type="datetimeFigureOut">
              <a:rPr lang="ru-RU" smtClean="0"/>
              <a:pPr/>
              <a:t>21.07.2017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3AE35D-23C0-4CBA-811B-7FAF12FD522C}" type="slidenum">
              <a:rPr lang="ru-RU" smtClean="0"/>
              <a:pPr/>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83910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30E3BB0-9E5B-4CE4-A821-8D384F88AA39}" type="datetimeFigureOut">
              <a:rPr lang="ru-RU" smtClean="0"/>
              <a:pPr/>
              <a:t>21.07.2017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3AE35D-23C0-4CBA-811B-7FAF12FD522C}" type="slidenum">
              <a:rPr lang="ru-RU" smtClean="0"/>
              <a:pPr/>
              <a:t>‹#›</a:t>
            </a:fld>
            <a:endParaRPr lang="ru-RU"/>
          </a:p>
        </p:txBody>
      </p:sp>
    </p:spTree>
    <p:extLst>
      <p:ext uri="{BB962C8B-B14F-4D97-AF65-F5344CB8AC3E}">
        <p14:creationId xmlns:p14="http://schemas.microsoft.com/office/powerpoint/2010/main" xmlns="" val="1896592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30E3BB0-9E5B-4CE4-A821-8D384F88AA39}" type="datetimeFigureOut">
              <a:rPr lang="ru-RU" smtClean="0"/>
              <a:pPr/>
              <a:t>21.07.2017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3AE35D-23C0-4CBA-811B-7FAF12FD522C}" type="slidenum">
              <a:rPr lang="ru-RU" smtClean="0"/>
              <a:pPr/>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639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30E3BB0-9E5B-4CE4-A821-8D384F88AA39}" type="datetimeFigureOut">
              <a:rPr lang="ru-RU" smtClean="0"/>
              <a:pPr/>
              <a:t>21.07.2017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3AE35D-23C0-4CBA-811B-7FAF12FD522C}" type="slidenum">
              <a:rPr lang="ru-RU" smtClean="0"/>
              <a:pPr/>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93930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30E3BB0-9E5B-4CE4-A821-8D384F88AA39}" type="datetimeFigureOut">
              <a:rPr lang="ru-RU" smtClean="0"/>
              <a:pPr/>
              <a:t>21.07.2017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3AE35D-23C0-4CBA-811B-7FAF12FD522C}"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11058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30E3BB0-9E5B-4CE4-A821-8D384F88AA39}" type="datetimeFigureOut">
              <a:rPr lang="ru-RU" smtClean="0"/>
              <a:pPr/>
              <a:t>21.07.2017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3AE35D-23C0-4CBA-811B-7FAF12FD522C}" type="slidenum">
              <a:rPr lang="ru-RU" smtClean="0"/>
              <a:pPr/>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0188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30E3BB0-9E5B-4CE4-A821-8D384F88AA39}" type="datetimeFigureOut">
              <a:rPr lang="ru-RU" smtClean="0"/>
              <a:pPr/>
              <a:t>21.07.2017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3AE35D-23C0-4CBA-811B-7FAF12FD522C}" type="slidenum">
              <a:rPr lang="ru-RU" smtClean="0"/>
              <a:pPr/>
              <a:t>‹#›</a:t>
            </a:fld>
            <a:endParaRPr lang="ru-RU"/>
          </a:p>
        </p:txBody>
      </p:sp>
    </p:spTree>
    <p:extLst>
      <p:ext uri="{BB962C8B-B14F-4D97-AF65-F5344CB8AC3E}">
        <p14:creationId xmlns:p14="http://schemas.microsoft.com/office/powerpoint/2010/main" xmlns="" val="406816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30E3BB0-9E5B-4CE4-A821-8D384F88AA39}" type="datetimeFigureOut">
              <a:rPr lang="ru-RU" smtClean="0"/>
              <a:pPr/>
              <a:t>21.07.2017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3AE35D-23C0-4CBA-811B-7FAF12FD522C}" type="slidenum">
              <a:rPr lang="ru-RU" smtClean="0"/>
              <a:pPr/>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66196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30E3BB0-9E5B-4CE4-A821-8D384F88AA39}" type="datetimeFigureOut">
              <a:rPr lang="ru-RU" smtClean="0"/>
              <a:pPr/>
              <a:t>21.07.2017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3AE35D-23C0-4CBA-811B-7FAF12FD522C}" type="slidenum">
              <a:rPr lang="ru-RU" smtClean="0"/>
              <a:pPr/>
              <a:t>‹#›</a:t>
            </a:fld>
            <a:endParaRPr lang="ru-RU"/>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62041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30E3BB0-9E5B-4CE4-A821-8D384F88AA39}" type="datetimeFigureOut">
              <a:rPr lang="ru-RU" smtClean="0"/>
              <a:pPr/>
              <a:t>21.07.2017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F3AE35D-23C0-4CBA-811B-7FAF12FD522C}" type="slidenum">
              <a:rPr lang="ru-RU" smtClean="0"/>
              <a:pPr/>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6657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30E3BB0-9E5B-4CE4-A821-8D384F88AA39}" type="datetimeFigureOut">
              <a:rPr lang="ru-RU" smtClean="0"/>
              <a:pPr/>
              <a:t>21.07.2017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F3AE35D-23C0-4CBA-811B-7FAF12FD522C}"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3079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E3BB0-9E5B-4CE4-A821-8D384F88AA39}" type="datetimeFigureOut">
              <a:rPr lang="ru-RU" smtClean="0"/>
              <a:pPr/>
              <a:t>21.07.2017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F3AE35D-23C0-4CBA-811B-7FAF12FD522C}" type="slidenum">
              <a:rPr lang="ru-RU" smtClean="0"/>
              <a:pPr/>
              <a:t>‹#›</a:t>
            </a:fld>
            <a:endParaRPr lang="ru-RU"/>
          </a:p>
        </p:txBody>
      </p:sp>
    </p:spTree>
    <p:extLst>
      <p:ext uri="{BB962C8B-B14F-4D97-AF65-F5344CB8AC3E}">
        <p14:creationId xmlns:p14="http://schemas.microsoft.com/office/powerpoint/2010/main" xmlns="" val="219758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30E3BB0-9E5B-4CE4-A821-8D384F88AA39}" type="datetimeFigureOut">
              <a:rPr lang="ru-RU" smtClean="0"/>
              <a:pPr/>
              <a:t>21.07.2017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3AE35D-23C0-4CBA-811B-7FAF12FD522C}" type="slidenum">
              <a:rPr lang="ru-RU" smtClean="0"/>
              <a:pPr/>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0597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30E3BB0-9E5B-4CE4-A821-8D384F88AA39}" type="datetimeFigureOut">
              <a:rPr lang="ru-RU" smtClean="0"/>
              <a:pPr/>
              <a:t>21.07.2017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3AE35D-23C0-4CBA-811B-7FAF12FD522C}" type="slidenum">
              <a:rPr lang="ru-RU" smtClean="0"/>
              <a:pPr/>
              <a:t>‹#›</a:t>
            </a:fld>
            <a:endParaRPr lang="ru-RU"/>
          </a:p>
        </p:txBody>
      </p:sp>
    </p:spTree>
    <p:extLst>
      <p:ext uri="{BB962C8B-B14F-4D97-AF65-F5344CB8AC3E}">
        <p14:creationId xmlns:p14="http://schemas.microsoft.com/office/powerpoint/2010/main" xmlns="" val="132919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0E3BB0-9E5B-4CE4-A821-8D384F88AA39}" type="datetimeFigureOut">
              <a:rPr lang="ru-RU" smtClean="0"/>
              <a:pPr/>
              <a:t>21.07.2017</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3AE35D-23C0-4CBA-811B-7FAF12FD522C}" type="slidenum">
              <a:rPr lang="ru-RU" smtClean="0"/>
              <a:pPr/>
              <a:t>‹#›</a:t>
            </a:fld>
            <a:endParaRPr lang="ru-RU"/>
          </a:p>
        </p:txBody>
      </p:sp>
    </p:spTree>
    <p:extLst>
      <p:ext uri="{BB962C8B-B14F-4D97-AF65-F5344CB8AC3E}">
        <p14:creationId xmlns:p14="http://schemas.microsoft.com/office/powerpoint/2010/main" xmlns="" val="13752948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20119" y="1542197"/>
            <a:ext cx="7547212" cy="3835021"/>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algn="r"/>
            <a:r>
              <a:rPr lang="az-Latn-AZ" dirty="0" smtClean="0">
                <a:latin typeface="Times New Roman" panose="02020603050405020304" pitchFamily="18" charset="0"/>
                <a:cs typeface="Times New Roman" panose="02020603050405020304" pitchFamily="18" charset="0"/>
              </a:rPr>
              <a:t>                                                            </a:t>
            </a:r>
            <a:endParaRPr lang="az-Latn-AZ" sz="3600" b="1" i="1" dirty="0" smtClean="0">
              <a:solidFill>
                <a:schemeClr val="accent2"/>
              </a:solidFill>
              <a:latin typeface="Times New Roman" panose="02020603050405020304" pitchFamily="18" charset="0"/>
              <a:cs typeface="Times New Roman" panose="02020603050405020304" pitchFamily="18" charset="0"/>
            </a:endParaRPr>
          </a:p>
          <a:p>
            <a:r>
              <a:rPr lang="az-Latn-AZ" sz="3000" b="1" i="1" dirty="0" smtClean="0">
                <a:solidFill>
                  <a:schemeClr val="accent4">
                    <a:lumMod val="50000"/>
                  </a:schemeClr>
                </a:solidFill>
                <a:latin typeface="Times New Roman" panose="02020603050405020304" pitchFamily="18" charset="0"/>
                <a:cs typeface="Times New Roman" panose="02020603050405020304" pitchFamily="18" charset="0"/>
              </a:rPr>
              <a:t>ŞƏXSƏN VƏ YA MÜDAFİƏÇİ VASİTƏSİ İLƏ MÜDAFİƏ OLUNMAQ;</a:t>
            </a:r>
          </a:p>
          <a:p>
            <a:r>
              <a:rPr lang="az-Latn-AZ" sz="3000" b="1" i="1" dirty="0" smtClean="0">
                <a:solidFill>
                  <a:schemeClr val="accent1">
                    <a:lumMod val="50000"/>
                  </a:schemeClr>
                </a:solidFill>
                <a:latin typeface="Times New Roman" panose="02020603050405020304" pitchFamily="18" charset="0"/>
                <a:cs typeface="Times New Roman" panose="02020603050405020304" pitchFamily="18" charset="0"/>
              </a:rPr>
              <a:t>TƏRCÜMƏÇİNİN PULSUZ KÖMƏYİNDƏN İSTİFADƏ ETMƏK</a:t>
            </a:r>
          </a:p>
          <a:p>
            <a:endParaRPr lang="az-Latn-AZ" sz="3000" b="1" i="1" dirty="0">
              <a:solidFill>
                <a:schemeClr val="accent1">
                  <a:lumMod val="50000"/>
                </a:schemeClr>
              </a:solidFill>
              <a:latin typeface="Times New Roman" panose="02020603050405020304" pitchFamily="18" charset="0"/>
              <a:cs typeface="Times New Roman" panose="02020603050405020304" pitchFamily="18" charset="0"/>
            </a:endParaRPr>
          </a:p>
          <a:p>
            <a:pPr algn="r"/>
            <a:r>
              <a:rPr lang="az-Latn-AZ" sz="3000" b="1" i="1" dirty="0" smtClean="0">
                <a:solidFill>
                  <a:schemeClr val="accent1">
                    <a:lumMod val="50000"/>
                  </a:schemeClr>
                </a:solidFill>
                <a:latin typeface="Times New Roman" panose="02020603050405020304" pitchFamily="18" charset="0"/>
                <a:cs typeface="Times New Roman" panose="02020603050405020304" pitchFamily="18" charset="0"/>
              </a:rPr>
              <a:t>Günel </a:t>
            </a:r>
            <a:r>
              <a:rPr lang="az-Latn-AZ" sz="3000" b="1" i="1" dirty="0" smtClean="0">
                <a:solidFill>
                  <a:schemeClr val="accent1">
                    <a:lumMod val="50000"/>
                  </a:schemeClr>
                </a:solidFill>
                <a:latin typeface="Times New Roman" panose="02020603050405020304" pitchFamily="18" charset="0"/>
                <a:cs typeface="Times New Roman" panose="02020603050405020304" pitchFamily="18" charset="0"/>
              </a:rPr>
              <a:t>İsmayılbəyli</a:t>
            </a:r>
            <a:endParaRPr lang="en-US" sz="3000" b="1" i="1" dirty="0" smtClean="0">
              <a:solidFill>
                <a:schemeClr val="accent1">
                  <a:lumMod val="50000"/>
                </a:schemeClr>
              </a:solidFill>
              <a:latin typeface="Times New Roman" panose="02020603050405020304" pitchFamily="18" charset="0"/>
              <a:cs typeface="Times New Roman" panose="02020603050405020304" pitchFamily="18" charset="0"/>
            </a:endParaRPr>
          </a:p>
          <a:p>
            <a:pPr algn="r"/>
            <a:r>
              <a:rPr lang="en-US" sz="3000" b="1" i="1" dirty="0" smtClean="0">
                <a:solidFill>
                  <a:schemeClr val="accent1">
                    <a:lumMod val="50000"/>
                  </a:schemeClr>
                </a:solidFill>
                <a:latin typeface="Times New Roman" panose="02020603050405020304" pitchFamily="18" charset="0"/>
                <a:cs typeface="Times New Roman" panose="02020603050405020304" pitchFamily="18" charset="0"/>
              </a:rPr>
              <a:t>2017</a:t>
            </a:r>
            <a:endParaRPr lang="az-Latn-AZ" sz="3000" b="1" i="1" dirty="0" smtClean="0">
              <a:solidFill>
                <a:schemeClr val="accent1">
                  <a:lumMod val="50000"/>
                </a:schemeClr>
              </a:solidFill>
              <a:latin typeface="Times New Roman" panose="02020603050405020304" pitchFamily="18" charset="0"/>
              <a:cs typeface="Times New Roman" panose="02020603050405020304" pitchFamily="18" charset="0"/>
            </a:endParaRPr>
          </a:p>
          <a:p>
            <a:pPr algn="r"/>
            <a:endParaRPr lang="en-US" sz="3600" b="1" i="1" dirty="0" smtClean="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23879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395786"/>
            <a:ext cx="9601196" cy="1433014"/>
          </a:xfrm>
        </p:spPr>
        <p:txBody>
          <a:bodyPr>
            <a:normAutofit/>
          </a:bodyPr>
          <a:lstStyle/>
          <a:p>
            <a:r>
              <a:rPr lang="en-US" b="1" dirty="0" err="1">
                <a:solidFill>
                  <a:schemeClr val="accent1">
                    <a:lumMod val="50000"/>
                  </a:schemeClr>
                </a:solidFill>
                <a:latin typeface="Times New Roman" panose="02020603050405020304" pitchFamily="18" charset="0"/>
                <a:cs typeface="Times New Roman" panose="02020603050405020304" pitchFamily="18" charset="0"/>
              </a:rPr>
              <a:t>Müdafiənin</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keyfiyyəti</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23332" y="2347415"/>
            <a:ext cx="10795378" cy="3821373"/>
          </a:xfrm>
        </p:spPr>
        <p:txBody>
          <a:bodyPr>
            <a:normAutofit fontScale="92500" lnSpcReduction="10000"/>
          </a:bodyPr>
          <a:lstStyle/>
          <a:p>
            <a:pPr algn="just"/>
            <a:r>
              <a:rPr lang="en-US" dirty="0" err="1" smtClean="0">
                <a:latin typeface="Times New Roman" panose="02020603050405020304" pitchFamily="18" charset="0"/>
                <a:cs typeface="Times New Roman" panose="02020603050405020304" pitchFamily="18" charset="0"/>
              </a:rPr>
              <a:t>Yaln</a:t>
            </a:r>
            <a:r>
              <a:rPr lang="az-Latn-AZ" dirty="0" smtClean="0">
                <a:latin typeface="Times New Roman" panose="02020603050405020304" pitchFamily="18" charset="0"/>
                <a:cs typeface="Times New Roman" panose="02020603050405020304" pitchFamily="18" charset="0"/>
              </a:rPr>
              <a:t>ız müdafiəçinin </a:t>
            </a:r>
            <a:r>
              <a:rPr lang="az-Latn-AZ" dirty="0">
                <a:latin typeface="Times New Roman" panose="02020603050405020304" pitchFamily="18" charset="0"/>
                <a:cs typeface="Times New Roman" panose="02020603050405020304" pitchFamily="18" charset="0"/>
              </a:rPr>
              <a:t>təyin olunması dövlətin səmərəli hüquqi yardım təmin etmək öhdəliyinin yerinə yetirilməsi demək deyil. </a:t>
            </a:r>
          </a:p>
          <a:p>
            <a:pPr algn="just"/>
            <a:r>
              <a:rPr lang="az-Latn-AZ" dirty="0">
                <a:latin typeface="Times New Roman" panose="02020603050405020304" pitchFamily="18" charset="0"/>
                <a:cs typeface="Times New Roman" panose="02020603050405020304" pitchFamily="18" charset="0"/>
              </a:rPr>
              <a:t>Əgər hüquqşünas səmərəli təmsilçilik və müdafiə işi apara bilmirsə, və bu hal dövlətin diqqətinə çatdırılırsa, dövlətin bu məsələyə müdaxilə etmək öhdəliyi yaranır. </a:t>
            </a:r>
          </a:p>
          <a:p>
            <a:pPr algn="just"/>
            <a:r>
              <a:rPr lang="az-Latn-AZ" dirty="0" smtClean="0">
                <a:latin typeface="Times New Roman" panose="02020603050405020304" pitchFamily="18" charset="0"/>
                <a:cs typeface="Times New Roman" panose="02020603050405020304" pitchFamily="18" charset="0"/>
              </a:rPr>
              <a:t>Səmərəsiz təmsilçiliyin əlamətləri:</a:t>
            </a:r>
            <a:endParaRPr lang="az-Latn-AZ" dirty="0">
              <a:latin typeface="Times New Roman" panose="02020603050405020304" pitchFamily="18" charset="0"/>
              <a:cs typeface="Times New Roman" panose="02020603050405020304" pitchFamily="18" charset="0"/>
            </a:endParaRPr>
          </a:p>
          <a:p>
            <a:pPr marL="0" indent="0" algn="just">
              <a:buNone/>
            </a:pPr>
            <a:r>
              <a:rPr lang="az-Latn-AZ" dirty="0" smtClean="0">
                <a:latin typeface="Times New Roman" panose="02020603050405020304" pitchFamily="18" charset="0"/>
                <a:cs typeface="Times New Roman" panose="02020603050405020304" pitchFamily="18" charset="0"/>
              </a:rPr>
              <a:t>- İştirak </a:t>
            </a:r>
            <a:r>
              <a:rPr lang="az-Latn-AZ" dirty="0">
                <a:latin typeface="Times New Roman" panose="02020603050405020304" pitchFamily="18" charset="0"/>
                <a:cs typeface="Times New Roman" panose="02020603050405020304" pitchFamily="18" charset="0"/>
              </a:rPr>
              <a:t>etməmə: Absenteeism;</a:t>
            </a:r>
          </a:p>
          <a:p>
            <a:pPr marL="0" indent="0" algn="just">
              <a:buNone/>
            </a:pPr>
            <a:r>
              <a:rPr lang="az-Latn-AZ" dirty="0" smtClean="0">
                <a:latin typeface="Times New Roman" panose="02020603050405020304" pitchFamily="18" charset="0"/>
                <a:cs typeface="Times New Roman" panose="02020603050405020304" pitchFamily="18" charset="0"/>
              </a:rPr>
              <a:t>- Sakit </a:t>
            </a:r>
            <a:r>
              <a:rPr lang="az-Latn-AZ" dirty="0">
                <a:latin typeface="Times New Roman" panose="02020603050405020304" pitchFamily="18" charset="0"/>
                <a:cs typeface="Times New Roman" panose="02020603050405020304" pitchFamily="18" charset="0"/>
              </a:rPr>
              <a:t>durma; səssiz qalma. </a:t>
            </a:r>
          </a:p>
          <a:p>
            <a:pPr marL="0" indent="0" algn="just">
              <a:buNone/>
            </a:pPr>
            <a:r>
              <a:rPr lang="az-Latn-AZ" dirty="0" smtClean="0">
                <a:latin typeface="Times New Roman" panose="02020603050405020304" pitchFamily="18" charset="0"/>
                <a:cs typeface="Times New Roman" panose="02020603050405020304" pitchFamily="18" charset="0"/>
              </a:rPr>
              <a:t>- Öz </a:t>
            </a:r>
            <a:r>
              <a:rPr lang="az-Latn-AZ" dirty="0">
                <a:latin typeface="Times New Roman" panose="02020603050405020304" pitchFamily="18" charset="0"/>
                <a:cs typeface="Times New Roman" panose="02020603050405020304" pitchFamily="18" charset="0"/>
              </a:rPr>
              <a:t>vəzifələrini yerinə yetirməmək</a:t>
            </a:r>
          </a:p>
          <a:p>
            <a:pPr algn="just"/>
            <a:r>
              <a:rPr lang="az-Latn-AZ" dirty="0">
                <a:latin typeface="Times New Roman" panose="02020603050405020304" pitchFamily="18" charset="0"/>
                <a:cs typeface="Times New Roman" panose="02020603050405020304" pitchFamily="18" charset="0"/>
              </a:rPr>
              <a:t>Kiçik nöqsanlar hüquqi xidmətin keyfiyyət tələblərinə cavab verməməsi mənasına gəlmir. </a:t>
            </a:r>
            <a:endParaRPr lang="ru-RU" dirty="0"/>
          </a:p>
        </p:txBody>
      </p:sp>
    </p:spTree>
    <p:extLst>
      <p:ext uri="{BB962C8B-B14F-4D97-AF65-F5344CB8AC3E}">
        <p14:creationId xmlns:p14="http://schemas.microsoft.com/office/powerpoint/2010/main" xmlns="" val="1078687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z-Latn-AZ" sz="4000" b="1" dirty="0" smtClean="0">
                <a:solidFill>
                  <a:schemeClr val="accent1">
                    <a:lumMod val="50000"/>
                  </a:schemeClr>
                </a:solidFill>
                <a:latin typeface="Times New Roman" panose="02020603050405020304" pitchFamily="18" charset="0"/>
                <a:cs typeface="Times New Roman" panose="02020603050405020304" pitchFamily="18" charset="0"/>
              </a:rPr>
              <a:t>Hüquqi yardım almaq hüququ milli qanunvericilikdə:</a:t>
            </a:r>
            <a:endParaRPr lang="ru-RU" sz="40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016156" y="2558450"/>
            <a:ext cx="6482686" cy="3548418"/>
          </a:xfrm>
        </p:spPr>
      </p:pic>
    </p:spTree>
    <p:extLst>
      <p:ext uri="{BB962C8B-B14F-4D97-AF65-F5344CB8AC3E}">
        <p14:creationId xmlns:p14="http://schemas.microsoft.com/office/powerpoint/2010/main" xmlns="" val="8425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093" y="723331"/>
            <a:ext cx="10698707" cy="5453632"/>
          </a:xfrm>
        </p:spPr>
        <p:txBody>
          <a:bodyPr>
            <a:normAutofit fontScale="92500"/>
          </a:bodyPr>
          <a:lstStyle/>
          <a:p>
            <a:pPr marL="0" indent="0">
              <a:buNone/>
            </a:pPr>
            <a:endParaRPr lang="az-Latn-AZ" dirty="0" smtClean="0">
              <a:latin typeface="Times New Roman" panose="02020603050405020304" pitchFamily="18" charset="0"/>
              <a:cs typeface="Times New Roman" panose="02020603050405020304" pitchFamily="18" charset="0"/>
            </a:endParaRPr>
          </a:p>
          <a:p>
            <a:pPr marL="0" indent="0" algn="ctr">
              <a:buNone/>
            </a:pPr>
            <a:r>
              <a:rPr lang="az-Latn-AZ" sz="4400" b="1" dirty="0" smtClean="0">
                <a:solidFill>
                  <a:schemeClr val="accent1">
                    <a:lumMod val="50000"/>
                  </a:schemeClr>
                </a:solidFill>
                <a:latin typeface="Times New Roman" panose="02020603050405020304" pitchFamily="18" charset="0"/>
                <a:cs typeface="Times New Roman" panose="02020603050405020304" pitchFamily="18" charset="0"/>
              </a:rPr>
              <a:t>Azərbaycan Respublikası Konstitusiyası</a:t>
            </a:r>
          </a:p>
          <a:p>
            <a:pPr marL="0" indent="0">
              <a:buNone/>
            </a:pPr>
            <a:endParaRPr lang="az-Latn-AZ" dirty="0">
              <a:latin typeface="Times New Roman" panose="02020603050405020304" pitchFamily="18" charset="0"/>
              <a:cs typeface="Times New Roman" panose="02020603050405020304" pitchFamily="18" charset="0"/>
            </a:endParaRPr>
          </a:p>
          <a:p>
            <a:pPr marL="0" indent="0">
              <a:buNone/>
            </a:pPr>
            <a:endParaRPr lang="az-Latn-AZ" b="1" dirty="0" smtClean="0">
              <a:latin typeface="Times New Roman" panose="02020603050405020304" pitchFamily="18" charset="0"/>
              <a:cs typeface="Times New Roman" panose="02020603050405020304" pitchFamily="18" charset="0"/>
            </a:endParaRPr>
          </a:p>
          <a:p>
            <a:pPr marL="0" indent="0">
              <a:buNone/>
            </a:pPr>
            <a:r>
              <a:rPr lang="az-Latn-AZ" b="1" dirty="0" smtClean="0">
                <a:latin typeface="Times New Roman" panose="02020603050405020304" pitchFamily="18" charset="0"/>
                <a:cs typeface="Times New Roman" panose="02020603050405020304" pitchFamily="18" charset="0"/>
              </a:rPr>
              <a:t>Maddə 61. </a:t>
            </a:r>
            <a:r>
              <a:rPr lang="en-US" b="1" dirty="0" err="1" smtClean="0">
                <a:latin typeface="Times New Roman" panose="02020603050405020304" pitchFamily="18" charset="0"/>
                <a:cs typeface="Times New Roman" panose="02020603050405020304" pitchFamily="18" charset="0"/>
              </a:rPr>
              <a:t>Hüquqi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yardım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almaq</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hüququ</a:t>
            </a:r>
            <a:r>
              <a:rPr lang="en-US" b="1" dirty="0" smtClean="0">
                <a:latin typeface="Times New Roman" panose="02020603050405020304" pitchFamily="18" charset="0"/>
                <a:cs typeface="Times New Roman" panose="02020603050405020304" pitchFamily="18" charset="0"/>
              </a:rPr>
              <a:t> </a:t>
            </a:r>
            <a:endParaRPr lang="az-Latn-AZ" b="1" dirty="0" smtClean="0">
              <a:latin typeface="Times New Roman" panose="02020603050405020304" pitchFamily="18" charset="0"/>
              <a:cs typeface="Times New Roman" panose="02020603050405020304" pitchFamily="18" charset="0"/>
            </a:endParaRPr>
          </a:p>
          <a:p>
            <a:pPr marL="0" indent="0">
              <a:buNone/>
            </a:pPr>
            <a:endParaRPr lang="az-Latn-AZ" b="1" dirty="0" smtClean="0">
              <a:latin typeface="Times New Roman" panose="02020603050405020304" pitchFamily="18" charset="0"/>
              <a:cs typeface="Times New Roman" panose="02020603050405020304" pitchFamily="18" charset="0"/>
            </a:endParaRPr>
          </a:p>
          <a:p>
            <a:pPr marL="571500" indent="-571500">
              <a:buAutoNum type="romanUcPeriod"/>
            </a:pPr>
            <a:r>
              <a:rPr lang="en-US" dirty="0" err="1" smtClean="0">
                <a:latin typeface="Times New Roman" panose="02020603050405020304" pitchFamily="18" charset="0"/>
                <a:cs typeface="Times New Roman" panose="02020603050405020304" pitchFamily="18" charset="0"/>
              </a:rPr>
              <a:t>Hər</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kəsin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yüksək</a:t>
            </a:r>
            <a:r>
              <a:rPr lang="en-US"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keyfiyyətli</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hüquqi</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yardım</a:t>
            </a:r>
            <a:r>
              <a:rPr lang="en-US" b="1" u="sng"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almaq</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hüququ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vardır</a:t>
            </a:r>
            <a:r>
              <a:rPr lang="en-US" dirty="0" smtClean="0">
                <a:latin typeface="Times New Roman" panose="02020603050405020304" pitchFamily="18" charset="0"/>
                <a:cs typeface="Times New Roman" panose="02020603050405020304" pitchFamily="18" charset="0"/>
              </a:rPr>
              <a:t>. </a:t>
            </a:r>
            <a:endParaRPr lang="az-Latn-AZ" dirty="0" smtClean="0">
              <a:latin typeface="Times New Roman" panose="02020603050405020304" pitchFamily="18" charset="0"/>
              <a:cs typeface="Times New Roman" panose="02020603050405020304" pitchFamily="18" charset="0"/>
            </a:endParaRPr>
          </a:p>
          <a:p>
            <a:pPr marL="571500" indent="-571500">
              <a:buAutoNum type="romanUcPeriod"/>
            </a:pPr>
            <a:r>
              <a:rPr lang="en-US" dirty="0" err="1" smtClean="0">
                <a:latin typeface="Times New Roman" panose="02020603050405020304" pitchFamily="18" charset="0"/>
                <a:cs typeface="Times New Roman" panose="02020603050405020304" pitchFamily="18" charset="0"/>
              </a:rPr>
              <a:t>Qanunla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nəzərdə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tutulmuş</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hallarda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hüquqi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yardım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ödənişsiz</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dövlət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hesabına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göstərilir</a:t>
            </a:r>
            <a:r>
              <a:rPr lang="az-Latn-AZ" dirty="0" smtClean="0">
                <a:latin typeface="Times New Roman" panose="02020603050405020304" pitchFamily="18" charset="0"/>
                <a:cs typeface="Times New Roman" panose="02020603050405020304" pitchFamily="18" charset="0"/>
              </a:rPr>
              <a:t>.</a:t>
            </a:r>
          </a:p>
          <a:p>
            <a:pPr marL="571500" indent="-571500">
              <a:buAutoNum type="romanUcPeriod"/>
            </a:pPr>
            <a:r>
              <a:rPr lang="en-US" dirty="0" err="1" smtClean="0">
                <a:latin typeface="Times New Roman" panose="02020603050405020304" pitchFamily="18" charset="0"/>
                <a:cs typeface="Times New Roman" panose="02020603050405020304" pitchFamily="18" charset="0"/>
              </a:rPr>
              <a:t>Hər</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bir</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şəxsin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səlahiyyətli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dövlət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orqanları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tərəfindən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tutulduğu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həbsə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alındığı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cinayət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törədilməsində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ittiham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olunduğu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andan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müdafiəçinin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köməyindən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istifadə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etmək</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hüququ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vardır</a:t>
            </a:r>
            <a:r>
              <a:rPr lang="en-US"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90212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idx="1"/>
          </p:nvPr>
        </p:nvSpPr>
        <p:spPr bwMode="auto">
          <a:xfrm>
            <a:off x="723331" y="1955364"/>
            <a:ext cx="10617959" cy="3908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az-Latn-AZ" altLang="ru-RU" sz="3200" b="1" i="0" u="none" strike="noStrike" cap="none" normalizeH="0" baseline="0" dirty="0" smtClean="0">
                <a:ln>
                  <a:noFill/>
                </a:ln>
                <a:solidFill>
                  <a:schemeClr val="accent1">
                    <a:lumMod val="50000"/>
                  </a:schemeClr>
                </a:solidFill>
                <a:effectLst/>
                <a:latin typeface="Times New Roman" panose="02020603050405020304" pitchFamily="18" charset="0"/>
                <a:cs typeface="Times New Roman" panose="02020603050405020304" pitchFamily="18" charset="0"/>
              </a:rPr>
              <a:t>Azərbaycan Respublikası Cinayət</a:t>
            </a:r>
            <a:r>
              <a:rPr kumimoji="0" lang="az-Latn-AZ" altLang="ru-RU" sz="3200" b="1" i="0" u="none" strike="noStrike" cap="none" normalizeH="0" dirty="0" smtClean="0">
                <a:ln>
                  <a:noFill/>
                </a:ln>
                <a:solidFill>
                  <a:schemeClr val="accent1">
                    <a:lumMod val="50000"/>
                  </a:schemeClr>
                </a:solidFill>
                <a:effectLst/>
                <a:latin typeface="Times New Roman" panose="02020603050405020304" pitchFamily="18" charset="0"/>
                <a:cs typeface="Times New Roman" panose="02020603050405020304" pitchFamily="18" charset="0"/>
              </a:rPr>
              <a:t> Prosessual Məcəlləsi</a:t>
            </a:r>
            <a:endParaRPr kumimoji="0" lang="az-Latn-AZ" altLang="ru-RU" sz="3200" b="1" i="0" u="none" strike="noStrike" cap="none" normalizeH="0" baseline="0" dirty="0" smtClean="0">
              <a:ln>
                <a:noFill/>
              </a:ln>
              <a:solidFill>
                <a:schemeClr val="accent1">
                  <a:lumMod val="50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az-Latn-AZ" altLang="ru-RU"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az-Latn-AZ" altLang="ru-RU"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Maddə 92. Müdafiəçi</a:t>
            </a:r>
            <a:endParaRPr kumimoji="0" lang="az-Latn-AZ"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az-Latn-AZ" altLang="ru-RU"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endParaRPr kumimoji="0" lang="az-Latn-AZ"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az-Latn-AZ"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Cinayət prosesində müdafiəçi qismində yalnız Azərbaycan Respublikasının</a:t>
            </a:r>
            <a:r>
              <a:rPr kumimoji="0" lang="az-Latn-AZ" altLang="ru-RU"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az-Latn-AZ"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ərazisində vəkillik fəaliyyətini həyata keçirmək hüququna malik olan vəkil iştirak edə bilər.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az-Latn-AZ"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az-Latn-AZ"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Müdafiəçi şübhəli və ya təqsirləndirilən şəxsin şəxsiyyəti və onun iştirakı ilə baxılan cinayət işinin xarakteri ilə eyniləşdirilə bilməz.</a:t>
            </a:r>
            <a:endParaRPr kumimoji="0" lang="az-Latn-AZ"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73734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481" y="668740"/>
            <a:ext cx="10016319" cy="941514"/>
          </a:xfrm>
        </p:spPr>
        <p:txBody>
          <a:bodyPr>
            <a:normAutofit fontScale="90000"/>
          </a:bodyPr>
          <a:lstStyle/>
          <a:p>
            <a:pPr lvl="0"/>
            <a:r>
              <a:rPr kumimoji="0" lang="az-Latn-AZ" altLang="ru-RU" sz="2800" b="1" i="0" u="none" strike="noStrike" cap="none" normalizeH="0" baseline="0" dirty="0" smtClean="0">
                <a:ln>
                  <a:noFill/>
                </a:ln>
                <a:solidFill>
                  <a:schemeClr val="accent1">
                    <a:lumMod val="50000"/>
                  </a:schemeClr>
                </a:solidFill>
                <a:effectLst/>
                <a:latin typeface="Times New Roman" panose="02020603050405020304" pitchFamily="18" charset="0"/>
                <a:cs typeface="Times New Roman" panose="02020603050405020304" pitchFamily="18" charset="0"/>
              </a:rPr>
              <a:t>Azərbaycan Respublikası Cinayət</a:t>
            </a:r>
            <a:r>
              <a:rPr kumimoji="0" lang="az-Latn-AZ" altLang="ru-RU" sz="2800" b="1" i="0" u="none" strike="noStrike" cap="none" normalizeH="0" dirty="0" smtClean="0">
                <a:ln>
                  <a:noFill/>
                </a:ln>
                <a:solidFill>
                  <a:schemeClr val="accent1">
                    <a:lumMod val="50000"/>
                  </a:schemeClr>
                </a:solidFill>
                <a:effectLst/>
                <a:latin typeface="Times New Roman" panose="02020603050405020304" pitchFamily="18" charset="0"/>
                <a:cs typeface="Times New Roman" panose="02020603050405020304" pitchFamily="18" charset="0"/>
              </a:rPr>
              <a:t> Prosessual Məcəlləsi</a:t>
            </a:r>
            <a:r>
              <a:rPr kumimoji="0" lang="az-Latn-AZ" altLang="ru-RU" sz="2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r>
            <a:br>
              <a:rPr kumimoji="0" lang="az-Latn-AZ" altLang="ru-RU" sz="2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endParaRPr lang="ru-RU" sz="2800" dirty="0"/>
          </a:p>
        </p:txBody>
      </p:sp>
      <p:sp>
        <p:nvSpPr>
          <p:cNvPr id="3" name="Content Placeholder 2"/>
          <p:cNvSpPr>
            <a:spLocks noGrp="1"/>
          </p:cNvSpPr>
          <p:nvPr>
            <p:ph idx="1"/>
          </p:nvPr>
        </p:nvSpPr>
        <p:spPr>
          <a:xfrm>
            <a:off x="709684" y="1337482"/>
            <a:ext cx="10740788" cy="4872250"/>
          </a:xfrm>
        </p:spPr>
        <p:txBody>
          <a:bodyPr>
            <a:normAutofit fontScale="92500" lnSpcReduction="10000"/>
          </a:bodyPr>
          <a:lstStyle/>
          <a:p>
            <a:pPr marL="0" indent="0" algn="just">
              <a:lnSpc>
                <a:spcPct val="110000"/>
              </a:lnSpc>
              <a:buNone/>
            </a:pPr>
            <a:r>
              <a:rPr lang="az-Latn-AZ" sz="2400" b="1" dirty="0" smtClean="0">
                <a:latin typeface="Times New Roman" panose="02020603050405020304" pitchFamily="18" charset="0"/>
                <a:cs typeface="Times New Roman" panose="02020603050405020304" pitchFamily="18" charset="0"/>
              </a:rPr>
              <a:t>Maddə </a:t>
            </a:r>
            <a:r>
              <a:rPr lang="en-US" sz="2400" b="1" dirty="0" smtClean="0">
                <a:latin typeface="Times New Roman" panose="02020603050405020304" pitchFamily="18" charset="0"/>
                <a:cs typeface="Times New Roman" panose="02020603050405020304" pitchFamily="18" charset="0"/>
              </a:rPr>
              <a:t>92.5</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Müdafiəçidən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imtina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etmiş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şübhəli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təqsirləndirilən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şəxsə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Məcəllənin</a:t>
            </a:r>
            <a:r>
              <a:rPr lang="en-US" sz="2400" dirty="0">
                <a:latin typeface="Times New Roman" panose="02020603050405020304" pitchFamily="18" charset="0"/>
                <a:cs typeface="Times New Roman" panose="02020603050405020304" pitchFamily="18" charset="0"/>
              </a:rPr>
              <a:t> 92.3.1-ci </a:t>
            </a:r>
            <a:r>
              <a:rPr lang="en-US" sz="2400" dirty="0" err="1">
                <a:latin typeface="Times New Roman" panose="02020603050405020304" pitchFamily="18" charset="0"/>
                <a:cs typeface="Times New Roman" panose="02020603050405020304" pitchFamily="18" charset="0"/>
              </a:rPr>
              <a:t>maddəsinə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əsasən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sonradan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müdafiəçi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təyin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edilməsi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həmin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vaxtadək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aparılmış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prosessual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hərəkətlərin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təkrarlanmasını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məcburi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edən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deyil</a:t>
            </a:r>
            <a:r>
              <a:rPr lang="en-US" sz="2400" dirty="0" smtClean="0">
                <a:latin typeface="Times New Roman" panose="02020603050405020304" pitchFamily="18" charset="0"/>
                <a:cs typeface="Times New Roman" panose="02020603050405020304" pitchFamily="18" charset="0"/>
              </a:rPr>
              <a:t>.</a:t>
            </a:r>
            <a:endParaRPr lang="az-Latn-AZ" sz="2400" dirty="0" smtClean="0">
              <a:latin typeface="Times New Roman" panose="02020603050405020304" pitchFamily="18" charset="0"/>
              <a:cs typeface="Times New Roman" panose="02020603050405020304" pitchFamily="18" charset="0"/>
            </a:endParaRPr>
          </a:p>
          <a:p>
            <a:pPr marL="0" lvl="0" indent="0" algn="just" eaLnBrk="0" fontAlgn="base" hangingPunct="0">
              <a:lnSpc>
                <a:spcPct val="110000"/>
              </a:lnSpc>
              <a:spcBef>
                <a:spcPct val="0"/>
              </a:spcBef>
              <a:spcAft>
                <a:spcPct val="0"/>
              </a:spcAft>
              <a:buNone/>
            </a:pPr>
            <a:r>
              <a:rPr kumimoji="0" lang="az-Latn-AZ" altLang="ru-RU"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Maddə 92.12</a:t>
            </a:r>
            <a:r>
              <a:rPr kumimoji="0" lang="az-Latn-AZ" altLang="ru-RU"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Şübhəli və ya təqsirləndirilən şəxsin müdafiəçidən imtina etməsi protokolda göstərilir. Təhqiqatçı, müstəntiq, prokuror və ya </a:t>
            </a:r>
            <a:r>
              <a:rPr kumimoji="0" lang="az-Latn-AZ" altLang="ru-RU" sz="24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məhkəmə müdafiəçidən imtinanı yalnız o halda qəbul edir ki, şübhəli və ya təqsirləndirilən şəxs bu barədə ərizəni öz təşəbbüsü ilə könüllü və müdafiəçinin və ya müdafiəçi qismində təyin olunacaq vəkilin iştirakı ilə vermiş olsun.</a:t>
            </a:r>
            <a:r>
              <a:rPr kumimoji="0" lang="az-Latn-AZ" altLang="ru-RU" sz="24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az-Latn-AZ" altLang="ru-RU"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Hüquqi yardımı ödəmək üçün vəsaitin olmaması üzündən, habelə bu Məcəllənin 92.3.2—92.3.5, 92.3.8, 92.3.12, 92.3.13-cü maddələrində nəzərdə tutulmuş hallarda şübhəli və ya təqsirləndirilən şəxsin müdafiəçidən imtina etməsi qəbul olunmur, ona müdafiəçi məcburi təyin olunur və ya müdafiəçisi qismində təyin olunmuş vəkilin səlahiyyətləri saxlanılır.</a:t>
            </a:r>
            <a:endParaRPr kumimoji="0" lang="az-Latn-AZ" alt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lvl="0" indent="0" algn="just" eaLnBrk="0" fontAlgn="base" hangingPunct="0">
              <a:lnSpc>
                <a:spcPct val="110000"/>
              </a:lnSpc>
              <a:spcBef>
                <a:spcPct val="0"/>
              </a:spcBef>
              <a:spcAft>
                <a:spcPct val="0"/>
              </a:spcAft>
              <a:buNone/>
            </a:pPr>
            <a:r>
              <a:rPr kumimoji="0" lang="az-Latn-AZ" altLang="ru-RU"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Maddə 92.13. </a:t>
            </a:r>
            <a:r>
              <a:rPr kumimoji="0" lang="az-Latn-AZ" altLang="ru-RU"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Şübhəli və ya təqsirləndirilən şəxs müdafiəçidən imtina etdiyi andan özünü müstəqil müdafiə edən hesab olunur.</a:t>
            </a:r>
            <a:endParaRPr kumimoji="0" lang="az-Latn-AZ" alt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indent="0" algn="just">
              <a:lnSpc>
                <a:spcPct val="110000"/>
              </a:lnSpc>
              <a:buNone/>
            </a:pPr>
            <a:endParaRPr lang="az-Latn-AZ" sz="2400" dirty="0" smtClean="0">
              <a:latin typeface="Times New Roman" panose="02020603050405020304" pitchFamily="18" charset="0"/>
              <a:cs typeface="Times New Roman" panose="02020603050405020304" pitchFamily="18" charset="0"/>
            </a:endParaRPr>
          </a:p>
          <a:p>
            <a:pPr marL="0" indent="0" algn="just">
              <a:lnSpc>
                <a:spcPct val="110000"/>
              </a:lnSpc>
              <a:buNone/>
            </a:pPr>
            <a:endParaRPr lang="az-Latn-AZ" sz="2400" dirty="0">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6003634"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az-Latn-AZ"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259167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8740"/>
            <a:ext cx="9601196" cy="764275"/>
          </a:xfrm>
        </p:spPr>
        <p:txBody>
          <a:bodyPr>
            <a:normAutofit/>
          </a:bodyPr>
          <a:lstStyle/>
          <a:p>
            <a:r>
              <a:rPr lang="az-Latn-AZ" sz="3200" b="1" dirty="0" smtClean="0">
                <a:solidFill>
                  <a:schemeClr val="accent1">
                    <a:lumMod val="50000"/>
                  </a:schemeClr>
                </a:solidFill>
                <a:latin typeface="Times New Roman" panose="02020603050405020304" pitchFamily="18" charset="0"/>
                <a:cs typeface="Times New Roman" panose="02020603050405020304" pitchFamily="18" charset="0"/>
              </a:rPr>
              <a:t>«Vəkillər və vəkillik fəaliyyəti haqqında» AR qanunu</a:t>
            </a:r>
            <a:endParaRPr lang="ru-RU"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idx="1"/>
          </p:nvPr>
        </p:nvSpPr>
        <p:spPr bwMode="auto">
          <a:xfrm>
            <a:off x="-150125" y="3070993"/>
            <a:ext cx="11436823"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115661" tIns="45720" rIns="91440" bIns="45720" numCol="1" anchor="ctr" anchorCtr="0" compatLnSpc="1">
            <a:prstTxWarp prst="textNoShape">
              <a:avLst/>
            </a:prstTxWarp>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00000"/>
              </a:lnSpc>
              <a:spcBef>
                <a:spcPct val="0"/>
              </a:spcBef>
              <a:spcAft>
                <a:spcPct val="0"/>
              </a:spcAft>
              <a:buClrTx/>
              <a:buSzTx/>
              <a:buFontTx/>
              <a:buNone/>
              <a:tabLst/>
            </a:pPr>
            <a:r>
              <a:rPr kumimoji="0" lang="az-Latn-AZ" alt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Maddə 20. Dövlət hesabına hüquqi yardımın göstərilməsi</a:t>
            </a:r>
            <a:endParaRPr lang="az-Latn-AZ" altLang="ru-RU" sz="2400" b="1" dirty="0">
              <a:solidFill>
                <a:srgbClr val="484848"/>
              </a:solidFill>
              <a:latin typeface="Times New Roman" panose="02020603050405020304" pitchFamily="18" charset="0"/>
              <a:cs typeface="Times New Roman" panose="02020603050405020304"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az-Latn-AZ" altLang="ru-RU"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Azərbaycan Respublikasının qanunvericiliyi ilə nəzərdə tutulmuş qaydada cinayət işləri üzrə müttəhimlərə və məhkəmədə hüquqi yardıma</a:t>
            </a:r>
            <a:r>
              <a:rPr kumimoji="0" lang="az-Latn-AZ" altLang="ru-RU" sz="24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az-Latn-AZ" altLang="ru-RU"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ehtiyacı olan aztəminatlı şəxslərə hər hansı bir məhdudiyyət qoyulmadan vəkil tərəfindən göstərilən hüquqi yardım dövlət hesabına həyata keçirilir. </a:t>
            </a:r>
            <a:r>
              <a:rPr kumimoji="0" lang="az-Latn-AZ" altLang="ru-RU" sz="24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az-Latn-AZ" altLang="ru-RU"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Dövlət hesabına ödənilən hüquqi yardımın məbləği və ödənilməsi qaydası müvafiq icra hakimiyyəti orqanı tərəfindən müəyyən edilir......</a:t>
            </a:r>
            <a:endParaRPr kumimoji="0" lang="az-Latn-AZ" alt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340944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z-Latn-AZ" sz="3200" b="1" dirty="0" smtClean="0">
                <a:solidFill>
                  <a:schemeClr val="accent1">
                    <a:lumMod val="50000"/>
                  </a:schemeClr>
                </a:solidFill>
                <a:latin typeface="Times New Roman" panose="02020603050405020304" pitchFamily="18" charset="0"/>
                <a:cs typeface="Times New Roman" panose="02020603050405020304" pitchFamily="18" charset="0"/>
              </a:rPr>
              <a:t>Müdafiəçi ilə təmin olunmaq hüququ Konvensiya kontekstində</a:t>
            </a:r>
            <a:endParaRPr lang="ru-RU"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az-Latn-AZ" dirty="0" smtClean="0">
                <a:latin typeface="Times New Roman" panose="02020603050405020304" pitchFamily="18" charset="0"/>
                <a:cs typeface="Times New Roman" panose="02020603050405020304" pitchFamily="18" charset="0"/>
              </a:rPr>
              <a:t>Mütləq hüquq deyil.</a:t>
            </a:r>
          </a:p>
          <a:p>
            <a:pPr marL="0" indent="0">
              <a:buNone/>
            </a:pPr>
            <a:r>
              <a:rPr lang="az-Latn-AZ" b="1" i="1" dirty="0" smtClean="0">
                <a:latin typeface="Times New Roman" panose="02020603050405020304" pitchFamily="18" charset="0"/>
                <a:cs typeface="Times New Roman" panose="02020603050405020304" pitchFamily="18" charset="0"/>
              </a:rPr>
              <a:t>(Con Mürrey Birləşmiş Krallığa qarşı iş, 08.02.1996)</a:t>
            </a:r>
          </a:p>
          <a:p>
            <a:endParaRPr lang="az-Latn-AZ" b="1" i="1" dirty="0">
              <a:latin typeface="Times New Roman" panose="02020603050405020304" pitchFamily="18" charset="0"/>
              <a:cs typeface="Times New Roman" panose="02020603050405020304" pitchFamily="18" charset="0"/>
            </a:endParaRPr>
          </a:p>
          <a:p>
            <a:r>
              <a:rPr lang="az-Latn-AZ" dirty="0" smtClean="0">
                <a:latin typeface="Times New Roman" panose="02020603050405020304" pitchFamily="18" charset="0"/>
                <a:cs typeface="Times New Roman" panose="02020603050405020304" pitchFamily="18" charset="0"/>
              </a:rPr>
              <a:t>Vəkillə təklikdə görüşmək imkanının yaradılmaması bir çox hallarda pozuntu hesab edilir.</a:t>
            </a:r>
          </a:p>
          <a:p>
            <a:pPr marL="0" indent="0">
              <a:buNone/>
            </a:pPr>
            <a:r>
              <a:rPr lang="az-Latn-AZ" b="1" i="1" dirty="0" smtClean="0">
                <a:latin typeface="Times New Roman" panose="02020603050405020304" pitchFamily="18" charset="0"/>
                <a:cs typeface="Times New Roman" panose="02020603050405020304" pitchFamily="18" charset="0"/>
              </a:rPr>
              <a:t>(Kempel və Fel Birləşmiş Krallığa qarşı iş, 28.06.1984)</a:t>
            </a:r>
          </a:p>
          <a:p>
            <a:pPr marL="0" indent="0">
              <a:buNone/>
            </a:pPr>
            <a:endParaRPr lang="ru-RU"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91078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456" y="723331"/>
            <a:ext cx="10481481" cy="5500048"/>
          </a:xfrm>
        </p:spPr>
        <p:txBody>
          <a:bodyPr>
            <a:normAutofit fontScale="92500" lnSpcReduction="20000"/>
          </a:bodyPr>
          <a:lstStyle/>
          <a:p>
            <a:pPr algn="just"/>
            <a:r>
              <a:rPr lang="az-Latn-AZ" dirty="0" smtClean="0">
                <a:latin typeface="Times New Roman" panose="02020603050405020304" pitchFamily="18" charset="0"/>
                <a:cs typeface="Times New Roman" panose="02020603050405020304" pitchFamily="18" charset="0"/>
              </a:rPr>
              <a:t>Bu hüquq təkcə məhkəmə araşdırması dövrünə şamil edilmir.</a:t>
            </a:r>
          </a:p>
          <a:p>
            <a:pPr marL="0" indent="0" algn="just">
              <a:buNone/>
            </a:pPr>
            <a:r>
              <a:rPr lang="az-Latn-AZ" dirty="0" smtClean="0">
                <a:latin typeface="Times New Roman" panose="02020603050405020304" pitchFamily="18" charset="0"/>
                <a:cs typeface="Times New Roman" panose="02020603050405020304" pitchFamily="18" charset="0"/>
              </a:rPr>
              <a:t>  </a:t>
            </a:r>
            <a:r>
              <a:rPr lang="az-Latn-AZ" b="1" i="1" dirty="0" smtClean="0">
                <a:latin typeface="Times New Roman" panose="02020603050405020304" pitchFamily="18" charset="0"/>
                <a:cs typeface="Times New Roman" panose="02020603050405020304" pitchFamily="18" charset="0"/>
              </a:rPr>
              <a:t>(Güveç Türkiyəyə qarşı iş, 20.01.2009)</a:t>
            </a:r>
          </a:p>
          <a:p>
            <a:pPr algn="just"/>
            <a:endParaRPr lang="az-Latn-AZ" dirty="0">
              <a:latin typeface="Times New Roman" panose="02020603050405020304" pitchFamily="18" charset="0"/>
              <a:cs typeface="Times New Roman" panose="02020603050405020304" pitchFamily="18" charset="0"/>
            </a:endParaRPr>
          </a:p>
          <a:p>
            <a:pPr algn="just"/>
            <a:r>
              <a:rPr lang="az-Latn-AZ" dirty="0" smtClean="0">
                <a:latin typeface="Times New Roman" panose="02020603050405020304" pitchFamily="18" charset="0"/>
                <a:cs typeface="Times New Roman" panose="02020603050405020304" pitchFamily="18" charset="0"/>
              </a:rPr>
              <a:t>Bu hüququn məhdudlaşdırılması bəzi hallarda «Tərəflərin bərabərliyi» prinsipini pozur.</a:t>
            </a:r>
          </a:p>
          <a:p>
            <a:pPr marL="0" indent="0" algn="just">
              <a:buNone/>
            </a:pPr>
            <a:r>
              <a:rPr lang="az-Latn-AZ" dirty="0" smtClean="0">
                <a:latin typeface="Times New Roman" panose="02020603050405020304" pitchFamily="18" charset="0"/>
                <a:cs typeface="Times New Roman" panose="02020603050405020304" pitchFamily="18" charset="0"/>
              </a:rPr>
              <a:t>  </a:t>
            </a:r>
            <a:r>
              <a:rPr lang="az-Latn-AZ" b="1" i="1" dirty="0" smtClean="0">
                <a:latin typeface="Times New Roman" panose="02020603050405020304" pitchFamily="18" charset="0"/>
                <a:cs typeface="Times New Roman" panose="02020603050405020304" pitchFamily="18" charset="0"/>
              </a:rPr>
              <a:t>(Öcalan Türkiyəyə qarşı iş, 12.03.2003)</a:t>
            </a:r>
          </a:p>
          <a:p>
            <a:pPr algn="just"/>
            <a:endParaRPr lang="az-Latn-AZ" dirty="0">
              <a:latin typeface="Times New Roman" panose="02020603050405020304" pitchFamily="18" charset="0"/>
              <a:cs typeface="Times New Roman" panose="02020603050405020304" pitchFamily="18" charset="0"/>
            </a:endParaRPr>
          </a:p>
          <a:p>
            <a:pPr algn="just"/>
            <a:r>
              <a:rPr lang="az-Latn-AZ" dirty="0" smtClean="0">
                <a:latin typeface="Times New Roman" panose="02020603050405020304" pitchFamily="18" charset="0"/>
                <a:cs typeface="Times New Roman" panose="02020603050405020304" pitchFamily="18" charset="0"/>
              </a:rPr>
              <a:t>Bu hüququn məhdudlaşdırılması bəzi hallarda «Çəkişmə» prinsipini pozur.</a:t>
            </a:r>
          </a:p>
          <a:p>
            <a:pPr marL="0" indent="0" algn="just">
              <a:buNone/>
            </a:pPr>
            <a:r>
              <a:rPr lang="az-Latn-AZ" b="1" i="1" dirty="0" smtClean="0">
                <a:latin typeface="Times New Roman" panose="02020603050405020304" pitchFamily="18" charset="0"/>
                <a:cs typeface="Times New Roman" panose="02020603050405020304" pitchFamily="18" charset="0"/>
              </a:rPr>
              <a:t>  (Salduz Türkiyəyə qarşı iş, 27.10.2008)</a:t>
            </a:r>
          </a:p>
          <a:p>
            <a:pPr marL="0" indent="0" algn="just">
              <a:buNone/>
            </a:pPr>
            <a:r>
              <a:rPr lang="az-Latn-AZ" b="1" i="1" dirty="0" smtClean="0">
                <a:latin typeface="Times New Roman" panose="02020603050405020304" pitchFamily="18" charset="0"/>
                <a:cs typeface="Times New Roman" panose="02020603050405020304" pitchFamily="18" charset="0"/>
              </a:rPr>
              <a:t>  (Əminə Araç Türkiyəyə qarşı iş, 23.09.2008)</a:t>
            </a:r>
          </a:p>
          <a:p>
            <a:pPr marL="0" indent="0" algn="just">
              <a:buNone/>
            </a:pPr>
            <a:endParaRPr lang="az-Latn-AZ" b="1" i="1" dirty="0" smtClean="0">
              <a:latin typeface="Times New Roman" panose="02020603050405020304" pitchFamily="18" charset="0"/>
              <a:cs typeface="Times New Roman" panose="02020603050405020304" pitchFamily="18" charset="0"/>
            </a:endParaRPr>
          </a:p>
          <a:p>
            <a:pPr algn="just"/>
            <a:r>
              <a:rPr lang="az-Latn-AZ" dirty="0" smtClean="0">
                <a:latin typeface="Times New Roman" panose="02020603050405020304" pitchFamily="18" charset="0"/>
                <a:cs typeface="Times New Roman" panose="02020603050405020304" pitchFamily="18" charset="0"/>
              </a:rPr>
              <a:t>Bu hüquq </a:t>
            </a:r>
            <a:r>
              <a:rPr lang="ru-RU" dirty="0" smtClean="0">
                <a:latin typeface="Times New Roman" panose="02020603050405020304" pitchFamily="18" charset="0"/>
                <a:cs typeface="Times New Roman" panose="02020603050405020304" pitchFamily="18" charset="0"/>
              </a:rPr>
              <a:t>təqsirləndirilən şəxsə müdafiə hüququnun hansı tərzdə təmin ediləcəyi barədə özünün qərar qəbul etməsi hüququnu </a:t>
            </a:r>
            <a:r>
              <a:rPr lang="ru-RU" dirty="0" err="1" smtClean="0">
                <a:latin typeface="Times New Roman" panose="02020603050405020304" pitchFamily="18" charset="0"/>
                <a:cs typeface="Times New Roman" panose="02020603050405020304" pitchFamily="18" charset="0"/>
              </a:rPr>
              <a:t>müəyyən</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etmir</a:t>
            </a:r>
            <a:r>
              <a:rPr lang="az-Latn-AZ" dirty="0" smtClean="0">
                <a:latin typeface="Times New Roman" panose="02020603050405020304" pitchFamily="18" charset="0"/>
                <a:cs typeface="Times New Roman" panose="02020603050405020304" pitchFamily="18" charset="0"/>
              </a:rPr>
              <a:t>.</a:t>
            </a:r>
          </a:p>
          <a:p>
            <a:pPr marL="0" indent="0">
              <a:buNone/>
            </a:pPr>
            <a:r>
              <a:rPr lang="az-Latn-AZ" b="1" dirty="0" smtClean="0">
                <a:latin typeface="Times New Roman" panose="02020603050405020304" pitchFamily="18" charset="0"/>
                <a:cs typeface="Times New Roman" panose="02020603050405020304" pitchFamily="18" charset="0"/>
              </a:rPr>
              <a:t>  </a:t>
            </a:r>
            <a:r>
              <a:rPr lang="az-Latn-AZ" b="1" i="1" dirty="0" smtClean="0">
                <a:latin typeface="Times New Roman" panose="02020603050405020304" pitchFamily="18" charset="0"/>
                <a:cs typeface="Times New Roman" panose="02020603050405020304" pitchFamily="18" charset="0"/>
              </a:rPr>
              <a:t>(</a:t>
            </a:r>
            <a:r>
              <a:rPr lang="ru-RU" b="1" i="1" dirty="0" smtClean="0">
                <a:latin typeface="Times New Roman" panose="02020603050405020304" pitchFamily="18" charset="0"/>
                <a:cs typeface="Times New Roman" panose="02020603050405020304" pitchFamily="18" charset="0"/>
              </a:rPr>
              <a:t>Mayzit Rusiya Federasiyasına qarşı</a:t>
            </a:r>
            <a:r>
              <a:rPr lang="az-Latn-AZ" b="1" i="1" dirty="0" smtClean="0">
                <a:latin typeface="Times New Roman" panose="02020603050405020304" pitchFamily="18" charset="0"/>
                <a:cs typeface="Times New Roman" panose="02020603050405020304" pitchFamily="18" charset="0"/>
              </a:rPr>
              <a:t> iş, 20.01.</a:t>
            </a:r>
            <a:r>
              <a:rPr lang="ru-RU" b="1" i="1" dirty="0" smtClean="0">
                <a:latin typeface="Times New Roman" panose="02020603050405020304" pitchFamily="18" charset="0"/>
                <a:cs typeface="Times New Roman" panose="02020603050405020304" pitchFamily="18" charset="0"/>
              </a:rPr>
              <a:t>2005</a:t>
            </a:r>
            <a:r>
              <a:rPr lang="az-Latn-AZ" b="1" i="1" dirty="0" smtClean="0">
                <a:latin typeface="Times New Roman" panose="02020603050405020304" pitchFamily="18" charset="0"/>
                <a:cs typeface="Times New Roman" panose="02020603050405020304" pitchFamily="18" charset="0"/>
              </a:rPr>
              <a:t>)</a:t>
            </a:r>
          </a:p>
          <a:p>
            <a:pPr marL="0" indent="0">
              <a:buNone/>
            </a:pPr>
            <a:endParaRPr lang="ru-RU"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15042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331" y="614150"/>
            <a:ext cx="10563368" cy="1937982"/>
          </a:xfrm>
        </p:spPr>
        <p:txBody>
          <a:bodyPr>
            <a:normAutofit/>
          </a:bodyPr>
          <a:lstStyle/>
          <a:p>
            <a:r>
              <a:rPr lang="az-Latn-AZ" b="1" dirty="0" smtClean="0">
                <a:solidFill>
                  <a:schemeClr val="accent1">
                    <a:lumMod val="50000"/>
                  </a:schemeClr>
                </a:solidFill>
                <a:latin typeface="Times New Roman" panose="02020603050405020304" pitchFamily="18" charset="0"/>
                <a:cs typeface="Times New Roman" panose="02020603050405020304" pitchFamily="18" charset="0"/>
              </a:rPr>
              <a:t>SƏMƏRƏLİ HÜQUQİ MÜDAFİƏ</a:t>
            </a:r>
            <a:br>
              <a:rPr lang="az-Latn-AZ" b="1" dirty="0" smtClean="0">
                <a:solidFill>
                  <a:schemeClr val="accent1">
                    <a:lumMod val="50000"/>
                  </a:schemeClr>
                </a:solidFill>
                <a:latin typeface="Times New Roman" panose="02020603050405020304" pitchFamily="18" charset="0"/>
                <a:cs typeface="Times New Roman" panose="02020603050405020304" pitchFamily="18" charset="0"/>
              </a:rPr>
            </a:br>
            <a:r>
              <a:rPr lang="az-Latn-AZ" b="1" dirty="0">
                <a:solidFill>
                  <a:schemeClr val="accent1">
                    <a:lumMod val="50000"/>
                  </a:schemeClr>
                </a:solidFill>
                <a:latin typeface="Times New Roman" panose="02020603050405020304" pitchFamily="18" charset="0"/>
                <a:cs typeface="Times New Roman" panose="02020603050405020304" pitchFamily="18" charset="0"/>
              </a:rPr>
              <a:t/>
            </a:r>
            <a:br>
              <a:rPr lang="az-Latn-AZ" b="1" dirty="0">
                <a:solidFill>
                  <a:schemeClr val="accent1">
                    <a:lumMod val="50000"/>
                  </a:schemeClr>
                </a:solidFill>
                <a:latin typeface="Times New Roman" panose="02020603050405020304" pitchFamily="18" charset="0"/>
                <a:cs typeface="Times New Roman" panose="02020603050405020304" pitchFamily="18" charset="0"/>
              </a:rPr>
            </a:br>
            <a:endParaRPr lang="ru-RU" sz="25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873457" y="1446663"/>
            <a:ext cx="10590663" cy="4763069"/>
          </a:xfrm>
          <a:prstGeom prst="rect">
            <a:avLst/>
          </a:prstGeom>
        </p:spPr>
      </p:pic>
    </p:spTree>
    <p:extLst>
      <p:ext uri="{BB962C8B-B14F-4D97-AF65-F5344CB8AC3E}">
        <p14:creationId xmlns:p14="http://schemas.microsoft.com/office/powerpoint/2010/main" xmlns="" val="4155498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41446"/>
            <a:ext cx="9601196" cy="1241945"/>
          </a:xfrm>
        </p:spPr>
        <p:txBody>
          <a:bodyPr/>
          <a:lstStyle/>
          <a:p>
            <a:r>
              <a:rPr lang="az-Latn-AZ" b="1" dirty="0" smtClean="0">
                <a:solidFill>
                  <a:schemeClr val="accent1">
                    <a:lumMod val="50000"/>
                  </a:schemeClr>
                </a:solidFill>
                <a:latin typeface="Times New Roman" panose="02020603050405020304" pitchFamily="18" charset="0"/>
                <a:cs typeface="Times New Roman" panose="02020603050405020304" pitchFamily="18" charset="0"/>
              </a:rPr>
              <a:t>SƏMƏRƏLİ HÜQUQİ MÜDAFİƏ</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41445" y="2470245"/>
            <a:ext cx="10931856" cy="3780429"/>
          </a:xfrm>
        </p:spPr>
        <p:txBody>
          <a:bodyPr>
            <a:normAutofit/>
          </a:bodyPr>
          <a:lstStyle/>
          <a:p>
            <a:pPr algn="just"/>
            <a:r>
              <a:rPr lang="en-US" dirty="0" err="1" smtClean="0">
                <a:latin typeface="Times New Roman" panose="02020603050405020304" pitchFamily="18" charset="0"/>
                <a:cs typeface="Times New Roman" panose="02020603050405020304" pitchFamily="18" charset="0"/>
              </a:rPr>
              <a:t>Hüquqi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yardım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istər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ödənişli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istər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ödənişsiz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sadəcə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nəzəri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xəyali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xarakter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daşımamalı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praktik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səmərəli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olmalıdır</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Artiko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İtaliyaya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qarşı</a:t>
            </a:r>
            <a:r>
              <a:rPr lang="en-US" i="1" dirty="0" smtClean="0">
                <a:latin typeface="Times New Roman" panose="02020603050405020304" pitchFamily="18" charset="0"/>
                <a:cs typeface="Times New Roman" panose="02020603050405020304" pitchFamily="18" charset="0"/>
              </a:rPr>
              <a:t>)</a:t>
            </a:r>
            <a:endParaRPr lang="az-Latn-AZ" i="1" dirty="0" smtClean="0">
              <a:latin typeface="Times New Roman" panose="02020603050405020304" pitchFamily="18" charset="0"/>
              <a:cs typeface="Times New Roman" panose="02020603050405020304" pitchFamily="18" charset="0"/>
            </a:endParaRPr>
          </a:p>
          <a:p>
            <a:pPr algn="just"/>
            <a:r>
              <a:rPr lang="az-Latn-AZ" dirty="0">
                <a:latin typeface="Times New Roman" panose="02020603050405020304" pitchFamily="18" charset="0"/>
                <a:cs typeface="Times New Roman" panose="02020603050405020304" pitchFamily="18" charset="0"/>
              </a:rPr>
              <a:t>Əhəmiyyətli prosedural addımlar atılmışsa (dindirilmə, üzləşmə, axtarış və s.) müdafiəçinin olmaması sonradan müdafiənin effektivliyini mümkünsüz edir. (</a:t>
            </a:r>
            <a:r>
              <a:rPr lang="az-Latn-AZ" i="1" dirty="0">
                <a:latin typeface="Times New Roman" panose="02020603050405020304" pitchFamily="18" charset="0"/>
                <a:cs typeface="Times New Roman" panose="02020603050405020304" pitchFamily="18" charset="0"/>
              </a:rPr>
              <a:t>Magee </a:t>
            </a:r>
            <a:r>
              <a:rPr lang="az-Latn-AZ" i="1" dirty="0" smtClean="0">
                <a:latin typeface="Times New Roman" panose="02020603050405020304" pitchFamily="18" charset="0"/>
                <a:cs typeface="Times New Roman" panose="02020603050405020304" pitchFamily="18" charset="0"/>
              </a:rPr>
              <a:t>Birləşmiş Krallığa qarşı)</a:t>
            </a:r>
            <a:endParaRPr lang="az-Latn-AZ" i="1"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Avropa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məhkəməsi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hesab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edir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müdafiə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təqsirləndirilən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şəxsin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vəkilinin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olsa</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milli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məhkəmələ</a:t>
            </a:r>
            <a:r>
              <a:rPr lang="az-Latn-AZ" dirty="0" smtClean="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səmərəsiz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hüquqi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təmsilçiliyi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passiv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müşahidə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etməli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deyillər</a:t>
            </a:r>
            <a:r>
              <a:rPr lang="en-US" dirty="0" smtClean="0">
                <a:latin typeface="Times New Roman" panose="02020603050405020304" pitchFamily="18" charset="0"/>
                <a:cs typeface="Times New Roman" panose="02020603050405020304" pitchFamily="18" charset="0"/>
              </a:rPr>
              <a:t>.</a:t>
            </a:r>
            <a:r>
              <a:rPr lang="az-Latn-AZ"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Sannino</a:t>
            </a:r>
            <a:r>
              <a:rPr lang="en-US" i="1" dirty="0">
                <a:latin typeface="Times New Roman" panose="02020603050405020304" pitchFamily="18" charset="0"/>
                <a:cs typeface="Times New Roman" panose="02020603050405020304" pitchFamily="18" charset="0"/>
              </a:rPr>
              <a:t> </a:t>
            </a:r>
            <a:r>
              <a:rPr lang="az-Latn-AZ" i="1" dirty="0" smtClean="0">
                <a:latin typeface="Times New Roman" panose="02020603050405020304" pitchFamily="18" charset="0"/>
                <a:cs typeface="Times New Roman" panose="02020603050405020304" pitchFamily="18" charset="0"/>
              </a:rPr>
              <a:t>İtaliyaya qarşı</a:t>
            </a:r>
            <a:r>
              <a:rPr lang="en-US" i="1" dirty="0" smtClean="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Cuscani</a:t>
            </a:r>
            <a:r>
              <a:rPr lang="en-US" i="1" dirty="0">
                <a:latin typeface="Times New Roman" panose="02020603050405020304" pitchFamily="18" charset="0"/>
                <a:cs typeface="Times New Roman" panose="02020603050405020304" pitchFamily="18" charset="0"/>
              </a:rPr>
              <a:t> </a:t>
            </a:r>
            <a:r>
              <a:rPr lang="az-Latn-AZ" i="1" dirty="0" smtClean="0">
                <a:latin typeface="Times New Roman" panose="02020603050405020304" pitchFamily="18" charset="0"/>
                <a:cs typeface="Times New Roman" panose="02020603050405020304" pitchFamily="18" charset="0"/>
              </a:rPr>
              <a:t>Birləşmiş Krallığa qarşı</a:t>
            </a:r>
            <a:r>
              <a:rPr lang="en-US" i="1" dirty="0" smtClean="0">
                <a:latin typeface="Times New Roman" panose="02020603050405020304" pitchFamily="18" charset="0"/>
                <a:cs typeface="Times New Roman" panose="02020603050405020304" pitchFamily="18" charset="0"/>
              </a:rPr>
              <a:t>)</a:t>
            </a:r>
            <a:r>
              <a:rPr lang="en-US" dirty="0"/>
              <a:t/>
            </a:r>
            <a:br>
              <a:rPr lang="en-US" dirty="0"/>
            </a:br>
            <a:endParaRPr lang="ru-RU" dirty="0"/>
          </a:p>
        </p:txBody>
      </p:sp>
    </p:spTree>
    <p:extLst>
      <p:ext uri="{BB962C8B-B14F-4D97-AF65-F5344CB8AC3E}">
        <p14:creationId xmlns:p14="http://schemas.microsoft.com/office/powerpoint/2010/main" xmlns="" val="3794954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z-Latn-AZ" b="1" dirty="0">
                <a:solidFill>
                  <a:schemeClr val="accent1">
                    <a:lumMod val="50000"/>
                  </a:schemeClr>
                </a:solidFill>
                <a:latin typeface="Times New Roman" panose="02020603050405020304" pitchFamily="18" charset="0"/>
                <a:cs typeface="Times New Roman" panose="02020603050405020304" pitchFamily="18" charset="0"/>
              </a:rPr>
              <a:t>Avropa Konvensiyasının 6-cı maddəsinin 3-cü hissəsinin </a:t>
            </a:r>
            <a:r>
              <a:rPr lang="az-Latn-AZ" b="1" dirty="0" smtClean="0">
                <a:solidFill>
                  <a:schemeClr val="accent1">
                    <a:lumMod val="50000"/>
                  </a:schemeClr>
                </a:solidFill>
                <a:latin typeface="Times New Roman" panose="02020603050405020304" pitchFamily="18" charset="0"/>
                <a:cs typeface="Times New Roman" panose="02020603050405020304" pitchFamily="18" charset="0"/>
              </a:rPr>
              <a:t>«c» yarımbəndi</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Cinayət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törətməkdə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ittiham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olunan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hər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kəs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şəxsən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özünün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seçdiyi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müdafiəçi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vasitəsilə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özünü</a:t>
            </a:r>
            <a:r>
              <a:rPr lang="en-US" dirty="0">
                <a:latin typeface="Times New Roman" panose="02020603050405020304" pitchFamily="18" charset="0"/>
                <a:cs typeface="Times New Roman" panose="02020603050405020304" pitchFamily="18" charset="0"/>
              </a:rPr>
              <a:t> </a:t>
            </a:r>
            <a:r>
              <a:rPr lang="az-Latn-AZ" dirty="0" smtClean="0">
                <a:latin typeface="Times New Roman" panose="02020603050405020304" pitchFamily="18" charset="0"/>
                <a:cs typeface="Times New Roman" panose="02020603050405020304" pitchFamily="18" charset="0"/>
              </a:rPr>
              <a:t>mü</a:t>
            </a:r>
            <a:r>
              <a:rPr lang="en-US" dirty="0" err="1" smtClean="0">
                <a:latin typeface="Times New Roman" panose="02020603050405020304" pitchFamily="18" charset="0"/>
                <a:cs typeface="Times New Roman" panose="02020603050405020304" pitchFamily="18" charset="0"/>
              </a:rPr>
              <a:t>dafiə</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etmək</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və</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müdafiəçinin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xidmətini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ödəmək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üçün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vəsaiti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kifayət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etmədiyi</a:t>
            </a:r>
            <a:r>
              <a:rPr lang="en-US" dirty="0">
                <a:latin typeface="Times New Roman" panose="02020603050405020304" pitchFamily="18" charset="0"/>
                <a:cs typeface="Times New Roman" panose="02020603050405020304" pitchFamily="18" charset="0"/>
              </a:rPr>
              <a:t> zaman, </a:t>
            </a:r>
            <a:r>
              <a:rPr lang="en-US" dirty="0" err="1">
                <a:latin typeface="Times New Roman" panose="02020603050405020304" pitchFamily="18" charset="0"/>
                <a:cs typeface="Times New Roman" panose="02020603050405020304" pitchFamily="18" charset="0"/>
              </a:rPr>
              <a:t>ədalət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mühakiməsinin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maraqları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tələb</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etdikdə</a:t>
            </a:r>
            <a:r>
              <a:rPr lang="az-Latn-AZ"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belə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müdafiədən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pulsuz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istifadə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etmək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hüququna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malikdir</a:t>
            </a:r>
            <a:r>
              <a:rPr lang="en-US" dirty="0">
                <a:latin typeface="Times New Roman" panose="02020603050405020304" pitchFamily="18" charset="0"/>
                <a:cs typeface="Times New Roman" panose="02020603050405020304" pitchFamily="18" charset="0"/>
              </a:rPr>
              <a:t>.</a:t>
            </a:r>
          </a:p>
          <a:p>
            <a:pPr algn="just"/>
            <a:endParaRPr lang="az-Latn-A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95422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480" y="1255593"/>
            <a:ext cx="9559117" cy="368491"/>
          </a:xfrm>
        </p:spPr>
        <p:txBody>
          <a:bodyPr>
            <a:normAutofit fontScale="90000"/>
          </a:bodyPr>
          <a:lstStyle/>
          <a:p>
            <a:r>
              <a:rPr lang="az-Latn-AZ" sz="4000" b="1" dirty="0" smtClean="0">
                <a:solidFill>
                  <a:schemeClr val="accent1">
                    <a:lumMod val="50000"/>
                  </a:schemeClr>
                </a:solidFill>
                <a:latin typeface="Times New Roman" panose="02020603050405020304" pitchFamily="18" charset="0"/>
                <a:cs typeface="Times New Roman" panose="02020603050405020304" pitchFamily="18" charset="0"/>
              </a:rPr>
              <a:t>«</a:t>
            </a:r>
            <a:r>
              <a:rPr lang="en-US" sz="4000" b="1" dirty="0" err="1" smtClean="0">
                <a:solidFill>
                  <a:schemeClr val="accent1">
                    <a:lumMod val="50000"/>
                  </a:schemeClr>
                </a:solidFill>
                <a:latin typeface="Times New Roman" panose="02020603050405020304" pitchFamily="18" charset="0"/>
                <a:cs typeface="Times New Roman" panose="02020603050405020304" pitchFamily="18" charset="0"/>
              </a:rPr>
              <a:t>Pişalnikov</a:t>
            </a:r>
            <a:r>
              <a:rPr lang="en-US" sz="4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4000" b="1" dirty="0">
                <a:solidFill>
                  <a:schemeClr val="accent1">
                    <a:lumMod val="50000"/>
                  </a:schemeClr>
                </a:solidFill>
                <a:latin typeface="Times New Roman" panose="02020603050405020304" pitchFamily="18" charset="0"/>
                <a:cs typeface="Times New Roman" panose="02020603050405020304" pitchFamily="18" charset="0"/>
              </a:rPr>
              <a:t>(</a:t>
            </a:r>
            <a:r>
              <a:rPr lang="en-US" sz="4000" b="1" dirty="0" err="1">
                <a:solidFill>
                  <a:schemeClr val="accent1">
                    <a:lumMod val="50000"/>
                  </a:schemeClr>
                </a:solidFill>
                <a:latin typeface="Times New Roman" panose="02020603050405020304" pitchFamily="18" charset="0"/>
                <a:cs typeface="Times New Roman" panose="02020603050405020304" pitchFamily="18" charset="0"/>
              </a:rPr>
              <a:t>Pishchalnikov</a:t>
            </a:r>
            <a:r>
              <a:rPr lang="en-US" sz="4000" b="1" dirty="0">
                <a:solidFill>
                  <a:schemeClr val="accent1">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1">
                    <a:lumMod val="50000"/>
                  </a:schemeClr>
                </a:solidFill>
                <a:latin typeface="Times New Roman" panose="02020603050405020304" pitchFamily="18" charset="0"/>
                <a:cs typeface="Times New Roman" panose="02020603050405020304" pitchFamily="18" charset="0"/>
              </a:rPr>
              <a:t>Rusiya</a:t>
            </a:r>
            <a:r>
              <a:rPr lang="en-US" sz="4000" b="1" dirty="0">
                <a:solidFill>
                  <a:schemeClr val="accent1">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1">
                    <a:lumMod val="50000"/>
                  </a:schemeClr>
                </a:solidFill>
                <a:latin typeface="Times New Roman" panose="02020603050405020304" pitchFamily="18" charset="0"/>
                <a:cs typeface="Times New Roman" panose="02020603050405020304" pitchFamily="18" charset="0"/>
              </a:rPr>
              <a:t>Federasiyasına</a:t>
            </a:r>
            <a:r>
              <a:rPr lang="en-US" sz="4000" b="1" dirty="0">
                <a:solidFill>
                  <a:schemeClr val="accent1">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1">
                    <a:lumMod val="50000"/>
                  </a:schemeClr>
                </a:solidFill>
                <a:latin typeface="Times New Roman" panose="02020603050405020304" pitchFamily="18" charset="0"/>
                <a:cs typeface="Times New Roman" panose="02020603050405020304" pitchFamily="18" charset="0"/>
              </a:rPr>
              <a:t>qarşı</a:t>
            </a:r>
            <a:r>
              <a:rPr lang="en-US" sz="4000" b="1" dirty="0">
                <a:solidFill>
                  <a:schemeClr val="accent1">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1">
                    <a:lumMod val="50000"/>
                  </a:schemeClr>
                </a:solidFill>
                <a:latin typeface="Times New Roman" panose="02020603050405020304" pitchFamily="18" charset="0"/>
                <a:cs typeface="Times New Roman" panose="02020603050405020304" pitchFamily="18" charset="0"/>
              </a:rPr>
              <a:t>iş</a:t>
            </a:r>
            <a:r>
              <a:rPr lang="en-US" sz="4000" b="1" dirty="0">
                <a:solidFill>
                  <a:schemeClr val="accent1">
                    <a:lumMod val="50000"/>
                  </a:schemeClr>
                </a:solidFill>
                <a:latin typeface="Times New Roman" panose="02020603050405020304" pitchFamily="18" charset="0"/>
                <a:cs typeface="Times New Roman" panose="02020603050405020304" pitchFamily="18" charset="0"/>
              </a:rPr>
              <a:t>, 24.09.2009)</a:t>
            </a:r>
            <a:br>
              <a:rPr lang="en-US" sz="4000" b="1" dirty="0">
                <a:solidFill>
                  <a:schemeClr val="accent1">
                    <a:lumMod val="50000"/>
                  </a:schemeClr>
                </a:solidFill>
                <a:latin typeface="Times New Roman" panose="02020603050405020304" pitchFamily="18" charset="0"/>
                <a:cs typeface="Times New Roman" panose="02020603050405020304" pitchFamily="18" charset="0"/>
              </a:rPr>
            </a:br>
            <a:endParaRPr lang="ru-RU" sz="40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68739" y="2115403"/>
            <a:ext cx="7451679" cy="3998794"/>
          </a:xfrm>
        </p:spPr>
        <p:txBody>
          <a:bodyPr>
            <a:normAutofit fontScale="92500" lnSpcReduction="20000"/>
          </a:bodyPr>
          <a:lstStyle/>
          <a:p>
            <a:pPr marL="0" indent="0" algn="just">
              <a:buNone/>
            </a:pPr>
            <a:endParaRPr lang="az-Latn-AZ" dirty="0" smtClean="0">
              <a:latin typeface="Times New Roman" panose="02020603050405020304" pitchFamily="18" charset="0"/>
              <a:cs typeface="Times New Roman" panose="02020603050405020304" pitchFamily="18" charset="0"/>
            </a:endParaRPr>
          </a:p>
          <a:p>
            <a:pPr marL="0" indent="0" algn="just">
              <a:buNone/>
            </a:pPr>
            <a:r>
              <a:rPr lang="en-US" dirty="0" err="1" smtClean="0">
                <a:latin typeface="Times New Roman" panose="02020603050405020304" pitchFamily="18" charset="0"/>
                <a:cs typeface="Times New Roman" panose="02020603050405020304" pitchFamily="18" charset="0"/>
              </a:rPr>
              <a:t>Avropa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Məhkəməsi</a:t>
            </a:r>
            <a:r>
              <a:rPr lang="en-US" dirty="0">
                <a:latin typeface="Times New Roman" panose="02020603050405020304" pitchFamily="18" charset="0"/>
                <a:cs typeface="Times New Roman" panose="02020603050405020304" pitchFamily="18" charset="0"/>
              </a:rPr>
              <a:t> </a:t>
            </a:r>
            <a:r>
              <a:rPr lang="az-Latn-AZ" dirty="0" smtClean="0">
                <a:latin typeface="Times New Roman" panose="02020603050405020304" pitchFamily="18" charset="0"/>
                <a:cs typeface="Times New Roman" panose="02020603050405020304" pitchFamily="18" charset="0"/>
              </a:rPr>
              <a:t>bu işdə bildirdi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araşdırmanın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məhkəmədən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əvvəlki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mərhələsində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lazımi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prosedurların</a:t>
            </a:r>
            <a:r>
              <a:rPr lang="az-Latn-AZ"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pozulması</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almışdı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sonradan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vəkilin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verilməsi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təmin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edilmiş</a:t>
            </a:r>
            <a:r>
              <a:rPr lang="az-Latn-AZ"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effektiv</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kömək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sonrakı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araşdırmanın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çəkişmə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xarakteri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alması</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onun</a:t>
            </a:r>
            <a:r>
              <a:rPr lang="az-Latn-AZ"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təcridxanada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saxlandığı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dövrdə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çatışmazlıqları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aradan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qaldıra</a:t>
            </a:r>
            <a:r>
              <a:rPr lang="az-Latn-AZ"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bilməzdi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çünki</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vaxt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verdiyi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ifadələr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özünə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qarşı</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istifadə</a:t>
            </a:r>
            <a:r>
              <a:rPr lang="az-Latn-AZ"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olunmuşdu</a:t>
            </a:r>
            <a:r>
              <a:rPr lang="en-US" dirty="0" smtClean="0">
                <a:latin typeface="Times New Roman" panose="02020603050405020304" pitchFamily="18" charset="0"/>
                <a:cs typeface="Times New Roman" panose="02020603050405020304" pitchFamily="18" charset="0"/>
              </a:rPr>
              <a:t>.</a:t>
            </a:r>
            <a:endParaRPr lang="az-Latn-AZ" dirty="0" smtClean="0">
              <a:latin typeface="Times New Roman" panose="02020603050405020304" pitchFamily="18" charset="0"/>
              <a:cs typeface="Times New Roman" panose="02020603050405020304" pitchFamily="18" charset="0"/>
            </a:endParaRPr>
          </a:p>
          <a:p>
            <a:pPr marL="0" indent="0" algn="just">
              <a:buNone/>
            </a:pPr>
            <a:r>
              <a:rPr lang="az-Latn-AZ" dirty="0" smtClean="0">
                <a:latin typeface="Times New Roman" panose="02020603050405020304" pitchFamily="18" charset="0"/>
                <a:cs typeface="Times New Roman" panose="02020603050405020304" pitchFamily="18" charset="0"/>
              </a:rPr>
              <a:t>Təqsirləndirilən şəxslər dindirmə zamanı vəkilin yardımından istifadə etmək üçün müraciət ediblərsə, onların sadəcə olaraq sonradan polisin suallarına cavab verməsi faktından belə nəticə çıxarmaq olmaz ki, onlar vəkilin yardımından istifadə etmək hüququndan imtina etmişlər. </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20418" y="2483893"/>
            <a:ext cx="3330053" cy="3630304"/>
          </a:xfrm>
          <a:prstGeom prst="rect">
            <a:avLst/>
          </a:prstGeom>
        </p:spPr>
      </p:pic>
    </p:spTree>
    <p:extLst>
      <p:ext uri="{BB962C8B-B14F-4D97-AF65-F5344CB8AC3E}">
        <p14:creationId xmlns:p14="http://schemas.microsoft.com/office/powerpoint/2010/main" xmlns="" val="4155559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4149" y="627798"/>
            <a:ext cx="10945505" cy="1160059"/>
          </a:xfrm>
        </p:spPr>
        <p:txBody>
          <a:bodyPr>
            <a:normAutofit fontScale="90000"/>
          </a:bodyPr>
          <a:lstStyle/>
          <a:p>
            <a:r>
              <a:rPr lang="az-Latn-AZ" b="1" dirty="0" smtClean="0">
                <a:solidFill>
                  <a:schemeClr val="accent1">
                    <a:lumMod val="50000"/>
                  </a:schemeClr>
                </a:solidFill>
                <a:latin typeface="Times New Roman" panose="02020603050405020304" pitchFamily="18" charset="0"/>
                <a:cs typeface="Times New Roman" panose="02020603050405020304" pitchFamily="18" charset="0"/>
              </a:rPr>
              <a:t>6-cı maddənin 3-cü bəndinin «c» yarımbəndinin pozulduğu hallar:</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14148" y="1787857"/>
            <a:ext cx="10945505" cy="4408227"/>
          </a:xfrm>
        </p:spPr>
        <p:txBody>
          <a:bodyPr>
            <a:normAutofit fontScale="92500" lnSpcReduction="20000"/>
          </a:bodyPr>
          <a:lstStyle/>
          <a:p>
            <a:pPr algn="just"/>
            <a:r>
              <a:rPr lang="az-Latn-AZ" dirty="0" smtClean="0">
                <a:latin typeface="Times New Roman" panose="02020603050405020304" pitchFamily="18" charset="0"/>
                <a:cs typeface="Times New Roman" panose="02020603050405020304" pitchFamily="18" charset="0"/>
              </a:rPr>
              <a:t>Şəxs öz maraqlarını özü təmsil edərək iş materialları ilə tanış olmaq istəyib, ancaq ona icazə verilməyib və bu cür əsaslandırılıb ki, daxili qanunvericiliyə görə bu hüquq vəkilə məxsusdur </a:t>
            </a:r>
            <a:r>
              <a:rPr lang="az-Latn-AZ" i="1" dirty="0" smtClean="0">
                <a:latin typeface="Times New Roman" panose="02020603050405020304" pitchFamily="18" charset="0"/>
                <a:cs typeface="Times New Roman" panose="02020603050405020304" pitchFamily="18" charset="0"/>
              </a:rPr>
              <a:t>(Fuşenin işi);</a:t>
            </a:r>
          </a:p>
          <a:p>
            <a:pPr algn="just"/>
            <a:r>
              <a:rPr lang="az-Latn-AZ" dirty="0" smtClean="0">
                <a:latin typeface="Times New Roman" panose="02020603050405020304" pitchFamily="18" charset="0"/>
                <a:cs typeface="Times New Roman" panose="02020603050405020304" pitchFamily="18" charset="0"/>
              </a:rPr>
              <a:t>Ərizəçiyə təyin edilən vəkillər apellyasiya iclaslarında iştirak etmirdilər, üstəlik eşitmə qabiliyyəti zəif olan ərizəçiyə deyilənləri anlaması üçün yardım təmin edilməyib (</a:t>
            </a:r>
            <a:r>
              <a:rPr lang="az-Latn-AZ" i="1" dirty="0" smtClean="0">
                <a:latin typeface="Times New Roman" panose="02020603050405020304" pitchFamily="18" charset="0"/>
                <a:cs typeface="Times New Roman" panose="02020603050405020304" pitchFamily="18" charset="0"/>
              </a:rPr>
              <a:t>Timerqaliyevin işi</a:t>
            </a:r>
            <a:r>
              <a:rPr lang="az-Latn-AZ" dirty="0" smtClean="0">
                <a:latin typeface="Times New Roman" panose="02020603050405020304" pitchFamily="18" charset="0"/>
                <a:cs typeface="Times New Roman" panose="02020603050405020304" pitchFamily="18" charset="0"/>
              </a:rPr>
              <a:t>);</a:t>
            </a:r>
          </a:p>
          <a:p>
            <a:pPr algn="just"/>
            <a:r>
              <a:rPr lang="az-Latn-AZ" dirty="0" smtClean="0">
                <a:latin typeface="Times New Roman" panose="02020603050405020304" pitchFamily="18" charset="0"/>
                <a:cs typeface="Times New Roman" panose="02020603050405020304" pitchFamily="18" charset="0"/>
              </a:rPr>
              <a:t>Pulsuz hüquqi yardım göstərən vəkil Ali Məhkəmədə keçiriləcək iş üzrə cəmi 3 gün əvvəl təyin olunduğu üçün əcnəbi şəxsə səmərəli hüquqi yardım göstərə bilməyib</a:t>
            </a:r>
            <a:r>
              <a:rPr lang="az-Latn-AZ" i="1" dirty="0" smtClean="0">
                <a:latin typeface="Times New Roman" panose="02020603050405020304" pitchFamily="18" charset="0"/>
                <a:cs typeface="Times New Roman" panose="02020603050405020304" pitchFamily="18" charset="0"/>
              </a:rPr>
              <a:t> (Daud Portuqaliyaya qarşı);</a:t>
            </a:r>
          </a:p>
          <a:p>
            <a:pPr algn="just"/>
            <a:r>
              <a:rPr lang="az-Latn-AZ" dirty="0" smtClean="0">
                <a:latin typeface="Times New Roman" panose="02020603050405020304" pitchFamily="18" charset="0"/>
                <a:cs typeface="Times New Roman" panose="02020603050405020304" pitchFamily="18" charset="0"/>
              </a:rPr>
              <a:t>Vəkillə təmsil olunmayan şəxsdən etiraf alınır, həmçinin polis müstəntiqi şəxsi məcburi qaydada hüquqi yardımla təmin edilməsindən yayınmaq üçün onun cinayət əməlinin anlayışı ilə manipulyasiya etmiş və eyni zamanda hüquqi yardımdan imtina etdiyi barədə sənədi imzalaması üçün ona təzyiq göstərmişdi </a:t>
            </a:r>
            <a:r>
              <a:rPr lang="az-Latn-AZ" i="1" dirty="0" smtClean="0">
                <a:latin typeface="Times New Roman" panose="02020603050405020304" pitchFamily="18" charset="0"/>
                <a:cs typeface="Times New Roman" panose="02020603050405020304" pitchFamily="18" charset="0"/>
              </a:rPr>
              <a:t>(Yaremenko Ukraynaya qarşı) və s. </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23533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7797" y="655094"/>
            <a:ext cx="10959152" cy="1064524"/>
          </a:xfrm>
        </p:spPr>
        <p:txBody>
          <a:bodyPr>
            <a:normAutofit fontScale="90000"/>
          </a:bodyPr>
          <a:lstStyle/>
          <a:p>
            <a:r>
              <a:rPr lang="en-US" b="1" dirty="0">
                <a:solidFill>
                  <a:schemeClr val="accent1">
                    <a:lumMod val="50000"/>
                  </a:schemeClr>
                </a:solidFill>
                <a:latin typeface="Times New Roman" panose="02020603050405020304" pitchFamily="18" charset="0"/>
                <a:cs typeface="Times New Roman" panose="02020603050405020304" pitchFamily="18" charset="0"/>
              </a:rPr>
              <a:t>6-cı </a:t>
            </a:r>
            <a:r>
              <a:rPr lang="en-US" b="1" dirty="0" err="1">
                <a:solidFill>
                  <a:schemeClr val="accent1">
                    <a:lumMod val="50000"/>
                  </a:schemeClr>
                </a:solidFill>
                <a:latin typeface="Times New Roman" panose="02020603050405020304" pitchFamily="18" charset="0"/>
                <a:cs typeface="Times New Roman" panose="02020603050405020304" pitchFamily="18" charset="0"/>
              </a:rPr>
              <a:t>maddənin</a:t>
            </a:r>
            <a:r>
              <a:rPr lang="en-US" b="1" dirty="0">
                <a:solidFill>
                  <a:schemeClr val="accent1">
                    <a:lumMod val="50000"/>
                  </a:schemeClr>
                </a:solidFill>
                <a:latin typeface="Times New Roman" panose="02020603050405020304" pitchFamily="18" charset="0"/>
                <a:cs typeface="Times New Roman" panose="02020603050405020304" pitchFamily="18" charset="0"/>
              </a:rPr>
              <a:t> 3-cü </a:t>
            </a:r>
            <a:r>
              <a:rPr lang="en-US" b="1" dirty="0" err="1">
                <a:solidFill>
                  <a:schemeClr val="accent1">
                    <a:lumMod val="50000"/>
                  </a:schemeClr>
                </a:solidFill>
                <a:latin typeface="Times New Roman" panose="02020603050405020304" pitchFamily="18" charset="0"/>
                <a:cs typeface="Times New Roman" panose="02020603050405020304" pitchFamily="18" charset="0"/>
              </a:rPr>
              <a:t>bəndinin</a:t>
            </a:r>
            <a:r>
              <a:rPr lang="en-US" b="1" dirty="0">
                <a:solidFill>
                  <a:schemeClr val="accent1">
                    <a:lumMod val="50000"/>
                  </a:schemeClr>
                </a:solidFill>
                <a:latin typeface="Times New Roman" panose="02020603050405020304" pitchFamily="18" charset="0"/>
                <a:cs typeface="Times New Roman" panose="02020603050405020304" pitchFamily="18" charset="0"/>
              </a:rPr>
              <a:t> «c» </a:t>
            </a:r>
            <a:r>
              <a:rPr lang="en-US" b="1" dirty="0" err="1">
                <a:solidFill>
                  <a:schemeClr val="accent1">
                    <a:lumMod val="50000"/>
                  </a:schemeClr>
                </a:solidFill>
                <a:latin typeface="Times New Roman" panose="02020603050405020304" pitchFamily="18" charset="0"/>
                <a:cs typeface="Times New Roman" panose="02020603050405020304" pitchFamily="18" charset="0"/>
              </a:rPr>
              <a:t>yarımbəndinin</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pozul</a:t>
            </a:r>
            <a:r>
              <a:rPr lang="az-Latn-AZ" b="1" dirty="0" smtClean="0">
                <a:solidFill>
                  <a:schemeClr val="accent1">
                    <a:lumMod val="50000"/>
                  </a:schemeClr>
                </a:solidFill>
                <a:latin typeface="Times New Roman" panose="02020603050405020304" pitchFamily="18" charset="0"/>
                <a:cs typeface="Times New Roman" panose="02020603050405020304" pitchFamily="18" charset="0"/>
              </a:rPr>
              <a:t>ma</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d</a:t>
            </a:r>
            <a:r>
              <a:rPr lang="az-Latn-AZ" b="1" dirty="0" smtClean="0">
                <a:solidFill>
                  <a:schemeClr val="accent1">
                    <a:lumMod val="50000"/>
                  </a:schemeClr>
                </a:solidFill>
                <a:latin typeface="Times New Roman" panose="02020603050405020304" pitchFamily="18" charset="0"/>
                <a:cs typeface="Times New Roman" panose="02020603050405020304" pitchFamily="18" charset="0"/>
              </a:rPr>
              <a:t>ı</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ğ</a:t>
            </a:r>
            <a:r>
              <a:rPr lang="az-Latn-AZ" b="1" dirty="0" smtClean="0">
                <a:solidFill>
                  <a:schemeClr val="accent1">
                    <a:lumMod val="50000"/>
                  </a:schemeClr>
                </a:solidFill>
                <a:latin typeface="Times New Roman" panose="02020603050405020304" pitchFamily="18" charset="0"/>
                <a:cs typeface="Times New Roman" panose="02020603050405020304" pitchFamily="18" charset="0"/>
              </a:rPr>
              <a:t>ı</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hallar</a:t>
            </a:r>
            <a:r>
              <a:rPr lang="en-US" b="1" dirty="0">
                <a:solidFill>
                  <a:schemeClr val="accent1">
                    <a:lumMod val="50000"/>
                  </a:schemeClr>
                </a:solidFill>
                <a:latin typeface="Times New Roman" panose="02020603050405020304" pitchFamily="18" charset="0"/>
                <a:cs typeface="Times New Roman" panose="02020603050405020304" pitchFamily="18" charset="0"/>
              </a:rPr>
              <a:t>:</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27797" y="1992572"/>
            <a:ext cx="10959152" cy="4203511"/>
          </a:xfrm>
        </p:spPr>
        <p:txBody>
          <a:bodyPr>
            <a:normAutofit fontScale="92500" lnSpcReduction="10000"/>
          </a:bodyPr>
          <a:lstStyle/>
          <a:p>
            <a:pPr algn="just"/>
            <a:r>
              <a:rPr lang="az-Latn-AZ" dirty="0" smtClean="0">
                <a:latin typeface="Times New Roman" panose="02020603050405020304" pitchFamily="18" charset="0"/>
                <a:cs typeface="Times New Roman" panose="02020603050405020304" pitchFamily="18" charset="0"/>
              </a:rPr>
              <a:t>Prosesin ilkin mərhələsində şahidi təzyiqlərdən müdafiə etmək məqsədi ilə vəkilin üzərinə şahidin kimliyini açıqlamamaq vəzifəsi qoyulmuşdu </a:t>
            </a:r>
            <a:r>
              <a:rPr lang="az-Latn-AZ" i="1" dirty="0" smtClean="0">
                <a:latin typeface="Times New Roman" panose="02020603050405020304" pitchFamily="18" charset="0"/>
                <a:cs typeface="Times New Roman" panose="02020603050405020304" pitchFamily="18" charset="0"/>
              </a:rPr>
              <a:t>( Kurupun işi);</a:t>
            </a:r>
          </a:p>
          <a:p>
            <a:pPr algn="just"/>
            <a:r>
              <a:rPr lang="az-Latn-AZ" dirty="0" smtClean="0">
                <a:latin typeface="Times New Roman" panose="02020603050405020304" pitchFamily="18" charset="0"/>
                <a:cs typeface="Times New Roman" panose="02020603050405020304" pitchFamily="18" charset="0"/>
              </a:rPr>
              <a:t>Qısa müddət ərzində təkadamlıq kameraya salınan və vəkili ilə görüşməsinə icazə verilməyən təqsirləndirilən şəxs qalan vaxtlarda vəkili ilə sərbəst surətdə ünsiyyətdə olma imkanına malik olduğu üçün işdə pozuntu aşkar edilmədi </a:t>
            </a:r>
            <a:r>
              <a:rPr lang="az-Latn-AZ" i="1" dirty="0" smtClean="0">
                <a:latin typeface="Times New Roman" panose="02020603050405020304" pitchFamily="18" charset="0"/>
                <a:cs typeface="Times New Roman" panose="02020603050405020304" pitchFamily="18" charset="0"/>
              </a:rPr>
              <a:t>( Bontsinin işi);</a:t>
            </a:r>
          </a:p>
          <a:p>
            <a:pPr algn="just"/>
            <a:r>
              <a:rPr lang="az-Latn-AZ" dirty="0" smtClean="0">
                <a:latin typeface="Times New Roman" panose="02020603050405020304" pitchFamily="18" charset="0"/>
                <a:cs typeface="Times New Roman" panose="02020603050405020304" pitchFamily="18" charset="0"/>
              </a:rPr>
              <a:t>Hüquqi yardım təyin edib-etməmə barədə qərar verən orqan apellyasiya mərhələsində ərizəçinin özünü şəxsən uğurla müdafiə edə bilməsi perspektivinin nə dərəcədə ağlabatan olduğunu nəzərdən keçirmiş və hüquqi yardım təyin etməməyi qərar almışdır </a:t>
            </a:r>
            <a:r>
              <a:rPr lang="az-Latn-AZ" i="1" dirty="0" smtClean="0">
                <a:latin typeface="Times New Roman" panose="02020603050405020304" pitchFamily="18" charset="0"/>
                <a:cs typeface="Times New Roman" panose="02020603050405020304" pitchFamily="18" charset="0"/>
              </a:rPr>
              <a:t>( Monnel və Morrisin işi);</a:t>
            </a:r>
          </a:p>
          <a:p>
            <a:pPr algn="just"/>
            <a:r>
              <a:rPr lang="az-Latn-AZ" dirty="0">
                <a:latin typeface="Times New Roman" panose="02020603050405020304" pitchFamily="18" charset="0"/>
                <a:cs typeface="Times New Roman" panose="02020603050405020304" pitchFamily="18" charset="0"/>
              </a:rPr>
              <a:t>H</a:t>
            </a:r>
            <a:r>
              <a:rPr lang="az-Latn-AZ" dirty="0" smtClean="0">
                <a:latin typeface="Times New Roman" panose="02020603050405020304" pitchFamily="18" charset="0"/>
                <a:cs typeface="Times New Roman" panose="02020603050405020304" pitchFamily="18" charset="0"/>
              </a:rPr>
              <a:t>əbsindən dərhal sonra təqsirini etiraf edən sənədi imzalamış və həmçinin bu mərhələdə vəkilə ehtiyacı olmadığını bildirmiş şəxsin özünü müdafiə etmək üçün ağlabatan səylər göstərməməsi </a:t>
            </a:r>
            <a:r>
              <a:rPr lang="az-Latn-AZ" i="1" dirty="0" smtClean="0">
                <a:latin typeface="Times New Roman" panose="02020603050405020304" pitchFamily="18" charset="0"/>
                <a:cs typeface="Times New Roman" panose="02020603050405020304" pitchFamily="18" charset="0"/>
              </a:rPr>
              <a:t>(Jelezovun işi) </a:t>
            </a:r>
            <a:r>
              <a:rPr lang="az-Latn-AZ" dirty="0" smtClean="0">
                <a:latin typeface="Times New Roman" panose="02020603050405020304" pitchFamily="18" charset="0"/>
                <a:cs typeface="Times New Roman" panose="02020603050405020304" pitchFamily="18" charset="0"/>
              </a:rPr>
              <a:t>və s.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39788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az-Latn-AZ" b="1" dirty="0" smtClean="0">
                <a:solidFill>
                  <a:schemeClr val="accent1">
                    <a:lumMod val="50000"/>
                  </a:schemeClr>
                </a:solidFill>
                <a:latin typeface="Times New Roman" panose="02020603050405020304" pitchFamily="18" charset="0"/>
                <a:cs typeface="Times New Roman" panose="02020603050405020304" pitchFamily="18" charset="0"/>
              </a:rPr>
              <a:t>PULSUZ TƏRCÜMƏÇİDƏN İSTİFADƏ ETMƏK HÜQUQU</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55094" y="2397125"/>
            <a:ext cx="5472752" cy="3478743"/>
          </a:xfrm>
        </p:spPr>
        <p:txBody>
          <a:bodyPr/>
          <a:lstStyle/>
          <a:p>
            <a:pPr algn="just"/>
            <a:r>
              <a:rPr lang="az-Latn-AZ" dirty="0" smtClean="0">
                <a:latin typeface="Times New Roman" panose="02020603050405020304" pitchFamily="18" charset="0"/>
                <a:cs typeface="Times New Roman" panose="02020603050405020304" pitchFamily="18" charset="0"/>
              </a:rPr>
              <a:t>6-cı maddənin 3-cü bəndinin «e» yarımbəndinə əsasən cinayət törətməkdə ittiham olunan hər kəsin məhkəmədə istifadə edilən dili başa düşmürsə, tərcüməçinin pulsuz köməyindən istifadə etmək hüququ var.</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78220" y="2397125"/>
            <a:ext cx="4857750" cy="3798959"/>
          </a:xfrm>
          <a:prstGeom prst="rect">
            <a:avLst/>
          </a:prstGeom>
        </p:spPr>
      </p:pic>
    </p:spTree>
    <p:extLst>
      <p:ext uri="{BB962C8B-B14F-4D97-AF65-F5344CB8AC3E}">
        <p14:creationId xmlns:p14="http://schemas.microsoft.com/office/powerpoint/2010/main" xmlns="" val="3645558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8740"/>
            <a:ext cx="9601196" cy="1078173"/>
          </a:xfrm>
        </p:spPr>
        <p:txBody>
          <a:bodyPr>
            <a:normAutofit fontScale="90000"/>
          </a:bodyPr>
          <a:lstStyle/>
          <a:p>
            <a:r>
              <a:rPr lang="az-Latn-AZ" b="1" dirty="0" smtClean="0">
                <a:solidFill>
                  <a:schemeClr val="accent1">
                    <a:lumMod val="50000"/>
                  </a:schemeClr>
                </a:solidFill>
                <a:latin typeface="Times New Roman" panose="02020603050405020304" pitchFamily="18" charset="0"/>
                <a:cs typeface="Times New Roman" panose="02020603050405020304" pitchFamily="18" charset="0"/>
              </a:rPr>
              <a:t>Maddə 6.3 (e) Pulsuz tərcüməçidən istifadə hüququ</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55093" y="1937982"/>
            <a:ext cx="10931856" cy="4244454"/>
          </a:xfrm>
        </p:spPr>
        <p:txBody>
          <a:bodyPr>
            <a:normAutofit fontScale="85000" lnSpcReduction="20000"/>
          </a:bodyPr>
          <a:lstStyle/>
          <a:p>
            <a:pPr algn="just"/>
            <a:r>
              <a:rPr lang="az-Latn-AZ" sz="3200" dirty="0" smtClean="0">
                <a:latin typeface="Times New Roman" panose="02020603050405020304" pitchFamily="18" charset="0"/>
                <a:cs typeface="Times New Roman" panose="02020603050405020304" pitchFamily="18" charset="0"/>
              </a:rPr>
              <a:t>Mütləq hüquqdur.</a:t>
            </a:r>
          </a:p>
          <a:p>
            <a:pPr marL="0" indent="0" algn="just">
              <a:buNone/>
            </a:pPr>
            <a:r>
              <a:rPr lang="az-Latn-AZ" sz="3200" b="1" i="1" dirty="0" smtClean="0">
                <a:latin typeface="Times New Roman" panose="02020603050405020304" pitchFamily="18" charset="0"/>
                <a:cs typeface="Times New Roman" panose="02020603050405020304" pitchFamily="18" charset="0"/>
              </a:rPr>
              <a:t>   (Lyudike, Belkasem və Koç Almaniyaya qarşı iş, 1978)</a:t>
            </a:r>
          </a:p>
          <a:p>
            <a:pPr marL="0" indent="0" algn="just">
              <a:buNone/>
            </a:pPr>
            <a:endParaRPr lang="az-Latn-AZ" sz="3200" dirty="0">
              <a:latin typeface="Times New Roman" panose="02020603050405020304" pitchFamily="18" charset="0"/>
              <a:cs typeface="Times New Roman" panose="02020603050405020304" pitchFamily="18" charset="0"/>
            </a:endParaRPr>
          </a:p>
          <a:p>
            <a:pPr algn="just"/>
            <a:r>
              <a:rPr lang="az-Latn-AZ" sz="3200" dirty="0" smtClean="0">
                <a:latin typeface="Times New Roman" panose="02020603050405020304" pitchFamily="18" charset="0"/>
                <a:cs typeface="Times New Roman" panose="02020603050405020304" pitchFamily="18" charset="0"/>
              </a:rPr>
              <a:t>Təqsirləndirilən şəxsin müdafiə hüquqları ilə bağlı istənilən materialı tərcümə etmək səlahiyyətli orqanların üzərinə düşür.</a:t>
            </a:r>
          </a:p>
          <a:p>
            <a:pPr marL="0" indent="0" algn="just">
              <a:buNone/>
            </a:pPr>
            <a:r>
              <a:rPr lang="az-Latn-AZ" sz="3200" b="1" i="1" dirty="0" smtClean="0">
                <a:latin typeface="Times New Roman" panose="02020603050405020304" pitchFamily="18" charset="0"/>
                <a:cs typeface="Times New Roman" panose="02020603050405020304" pitchFamily="18" charset="0"/>
              </a:rPr>
              <a:t>   (Kamazinski Avstriyaya qarşı iş, 1989)</a:t>
            </a:r>
          </a:p>
          <a:p>
            <a:pPr marL="0" indent="0" algn="just">
              <a:buNone/>
            </a:pPr>
            <a:endParaRPr lang="az-Latn-AZ" sz="3200" b="1" i="1" dirty="0" smtClean="0">
              <a:latin typeface="Times New Roman" panose="02020603050405020304" pitchFamily="18" charset="0"/>
              <a:cs typeface="Times New Roman" panose="02020603050405020304" pitchFamily="18" charset="0"/>
            </a:endParaRPr>
          </a:p>
          <a:p>
            <a:pPr algn="just"/>
            <a:r>
              <a:rPr lang="az-Latn-AZ" sz="3200" dirty="0" smtClean="0">
                <a:latin typeface="Times New Roman" panose="02020603050405020304" pitchFamily="18" charset="0"/>
                <a:cs typeface="Times New Roman" panose="02020603050405020304" pitchFamily="18" charset="0"/>
              </a:rPr>
              <a:t>Ərizəçinin tərcüməçiyə olan ehtiyacını yoxlamaq hakimin işidir.</a:t>
            </a:r>
          </a:p>
          <a:p>
            <a:pPr marL="0" indent="0" algn="just">
              <a:buNone/>
            </a:pPr>
            <a:r>
              <a:rPr lang="az-Latn-AZ" sz="3200" dirty="0" smtClean="0">
                <a:latin typeface="Times New Roman" panose="02020603050405020304" pitchFamily="18" charset="0"/>
                <a:cs typeface="Times New Roman" panose="02020603050405020304" pitchFamily="18" charset="0"/>
              </a:rPr>
              <a:t>   </a:t>
            </a:r>
            <a:r>
              <a:rPr lang="az-Latn-AZ" sz="3200" b="1" i="1" dirty="0" smtClean="0">
                <a:latin typeface="Times New Roman" panose="02020603050405020304" pitchFamily="18" charset="0"/>
                <a:cs typeface="Times New Roman" panose="02020603050405020304" pitchFamily="18" charset="0"/>
              </a:rPr>
              <a:t>(Kuskani Birləşmiş Krallığa qarşı iş, 2002)</a:t>
            </a:r>
          </a:p>
          <a:p>
            <a:pPr marL="0" indent="0">
              <a:buNone/>
            </a:pPr>
            <a:endParaRPr lang="az-Latn-AZ"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28783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68740" y="668740"/>
            <a:ext cx="6346207" cy="5500048"/>
          </a:xfrm>
        </p:spPr>
        <p:txBody>
          <a:bodyPr>
            <a:normAutofit fontScale="25000" lnSpcReduction="20000"/>
          </a:bodyPr>
          <a:lstStyle/>
          <a:p>
            <a:pPr algn="just"/>
            <a:r>
              <a:rPr lang="az-Latn-AZ" sz="7500" dirty="0" err="1">
                <a:latin typeface="Times New Roman" panose="02020603050405020304" pitchFamily="18" charset="0"/>
                <a:cs typeface="Times New Roman" panose="02020603050405020304" pitchFamily="18" charset="0"/>
              </a:rPr>
              <a:t>M</a:t>
            </a:r>
            <a:r>
              <a:rPr lang="en-US" sz="7500" dirty="0" err="1" smtClean="0">
                <a:latin typeface="Times New Roman" panose="02020603050405020304" pitchFamily="18" charset="0"/>
                <a:cs typeface="Times New Roman" panose="02020603050405020304" pitchFamily="18" charset="0"/>
              </a:rPr>
              <a:t>əhkəmədə</a:t>
            </a:r>
            <a:r>
              <a:rPr lang="en-US" sz="7500" dirty="0" smtClean="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istifadə</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olunan</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dili</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başa</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düşmürsə</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və</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ya</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bu</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dildə</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danışa</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bilmirsə</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tərcüməçinin</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pulsuz</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köməyindən</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istifadə</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etmək</a:t>
            </a:r>
            <a:r>
              <a:rPr lang="en-US" sz="7500" dirty="0">
                <a:latin typeface="Times New Roman" panose="02020603050405020304" pitchFamily="18" charset="0"/>
                <a:cs typeface="Times New Roman" panose="02020603050405020304" pitchFamily="18" charset="0"/>
              </a:rPr>
              <a:t>. </a:t>
            </a:r>
            <a:endParaRPr lang="az-Latn-AZ" sz="7500" dirty="0" smtClean="0">
              <a:latin typeface="Times New Roman" panose="02020603050405020304" pitchFamily="18" charset="0"/>
              <a:cs typeface="Times New Roman" panose="02020603050405020304" pitchFamily="18" charset="0"/>
            </a:endParaRPr>
          </a:p>
          <a:p>
            <a:pPr algn="just"/>
            <a:endParaRPr lang="en-US" sz="7500" dirty="0">
              <a:latin typeface="Times New Roman" panose="02020603050405020304" pitchFamily="18" charset="0"/>
              <a:cs typeface="Times New Roman" panose="02020603050405020304" pitchFamily="18" charset="0"/>
            </a:endParaRPr>
          </a:p>
          <a:p>
            <a:pPr algn="just"/>
            <a:r>
              <a:rPr lang="en-US" sz="7500" dirty="0" err="1" smtClean="0">
                <a:latin typeface="Times New Roman" panose="02020603050405020304" pitchFamily="18" charset="0"/>
                <a:cs typeface="Times New Roman" panose="02020603050405020304" pitchFamily="18" charset="0"/>
              </a:rPr>
              <a:t>Tərcüməçiyə</a:t>
            </a:r>
            <a:r>
              <a:rPr lang="en-US" sz="7500" dirty="0" smtClean="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çəkilən</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xərcin</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müttəhimdən</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tələb</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olunmasının</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qadağan</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edilməsi</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Lyudike</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və</a:t>
            </a:r>
            <a:r>
              <a:rPr lang="en-US" sz="7500" dirty="0">
                <a:latin typeface="Times New Roman" panose="02020603050405020304" pitchFamily="18" charset="0"/>
                <a:cs typeface="Times New Roman" panose="02020603050405020304" pitchFamily="18" charset="0"/>
              </a:rPr>
              <a:t> q. </a:t>
            </a:r>
            <a:r>
              <a:rPr lang="en-US" sz="7500" dirty="0" err="1">
                <a:latin typeface="Times New Roman" panose="02020603050405020304" pitchFamily="18" charset="0"/>
                <a:cs typeface="Times New Roman" panose="02020603050405020304" pitchFamily="18" charset="0"/>
              </a:rPr>
              <a:t>Almaniyaya</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qarşı</a:t>
            </a:r>
            <a:r>
              <a:rPr lang="en-US" sz="7500" dirty="0" smtClean="0">
                <a:latin typeface="Times New Roman" panose="02020603050405020304" pitchFamily="18" charset="0"/>
                <a:cs typeface="Times New Roman" panose="02020603050405020304" pitchFamily="18" charset="0"/>
              </a:rPr>
              <a:t>)</a:t>
            </a:r>
            <a:endParaRPr lang="az-Latn-AZ" sz="7500" dirty="0" smtClean="0">
              <a:latin typeface="Times New Roman" panose="02020603050405020304" pitchFamily="18" charset="0"/>
              <a:cs typeface="Times New Roman" panose="02020603050405020304" pitchFamily="18" charset="0"/>
            </a:endParaRPr>
          </a:p>
          <a:p>
            <a:pPr algn="just"/>
            <a:endParaRPr lang="en-US" sz="7500" dirty="0">
              <a:latin typeface="Times New Roman" panose="02020603050405020304" pitchFamily="18" charset="0"/>
              <a:cs typeface="Times New Roman" panose="02020603050405020304" pitchFamily="18" charset="0"/>
            </a:endParaRPr>
          </a:p>
          <a:p>
            <a:pPr algn="just"/>
            <a:r>
              <a:rPr lang="en-US" sz="7500" dirty="0" err="1" smtClean="0">
                <a:latin typeface="Times New Roman" panose="02020603050405020304" pitchFamily="18" charset="0"/>
                <a:cs typeface="Times New Roman" panose="02020603050405020304" pitchFamily="18" charset="0"/>
              </a:rPr>
              <a:t>Tərcümə</a:t>
            </a:r>
            <a:r>
              <a:rPr lang="en-US" sz="7500" dirty="0" smtClean="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yardımı</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elə</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olmalıdır</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ki</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müttəhim</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ona</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qaldırılmış</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işin</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başa</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düşməsinə</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və</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özünü</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müdafiə</a:t>
            </a:r>
            <a:r>
              <a:rPr lang="en-US" sz="7500" dirty="0">
                <a:latin typeface="Times New Roman" panose="02020603050405020304" pitchFamily="18" charset="0"/>
                <a:cs typeface="Times New Roman" panose="02020603050405020304" pitchFamily="18" charset="0"/>
              </a:rPr>
              <a:t> </a:t>
            </a:r>
            <a:r>
              <a:rPr lang="en-US" sz="7500" dirty="0" err="1" smtClean="0">
                <a:latin typeface="Times New Roman" panose="02020603050405020304" pitchFamily="18" charset="0"/>
                <a:cs typeface="Times New Roman" panose="02020603050405020304" pitchFamily="18" charset="0"/>
              </a:rPr>
              <a:t>etməsinə</a:t>
            </a:r>
            <a:r>
              <a:rPr lang="az-Latn-AZ" sz="7500" dirty="0" smtClean="0">
                <a:latin typeface="Times New Roman" panose="02020603050405020304" pitchFamily="18" charset="0"/>
                <a:cs typeface="Times New Roman" panose="02020603050405020304" pitchFamily="18" charset="0"/>
              </a:rPr>
              <a:t>,</a:t>
            </a:r>
            <a:r>
              <a:rPr lang="en-US" sz="7500" dirty="0" smtClean="0">
                <a:latin typeface="Times New Roman" panose="02020603050405020304" pitchFamily="18" charset="0"/>
                <a:cs typeface="Times New Roman" panose="02020603050405020304" pitchFamily="18" charset="0"/>
              </a:rPr>
              <a:t>  </a:t>
            </a:r>
            <a:r>
              <a:rPr lang="en-US" sz="7500" dirty="0" err="1" smtClean="0">
                <a:latin typeface="Times New Roman" panose="02020603050405020304" pitchFamily="18" charset="0"/>
                <a:cs typeface="Times New Roman" panose="02020603050405020304" pitchFamily="18" charset="0"/>
              </a:rPr>
              <a:t>xüsusən</a:t>
            </a:r>
            <a:r>
              <a:rPr lang="az-Latn-AZ" sz="7500" dirty="0" smtClean="0">
                <a:latin typeface="Times New Roman" panose="02020603050405020304" pitchFamily="18" charset="0"/>
                <a:cs typeface="Times New Roman" panose="02020603050405020304" pitchFamily="18" charset="0"/>
              </a:rPr>
              <a:t> </a:t>
            </a:r>
            <a:r>
              <a:rPr lang="en-US" sz="7500" dirty="0" err="1" smtClean="0">
                <a:latin typeface="Times New Roman" panose="02020603050405020304" pitchFamily="18" charset="0"/>
                <a:cs typeface="Times New Roman" panose="02020603050405020304" pitchFamily="18" charset="0"/>
              </a:rPr>
              <a:t>də</a:t>
            </a:r>
            <a:r>
              <a:rPr lang="en-US" sz="7500" dirty="0" smtClean="0">
                <a:latin typeface="Times New Roman" panose="02020603050405020304" pitchFamily="18" charset="0"/>
                <a:cs typeface="Times New Roman" panose="02020603050405020304" pitchFamily="18" charset="0"/>
              </a:rPr>
              <a:t> </a:t>
            </a:r>
            <a:r>
              <a:rPr lang="en-US" sz="7500" dirty="0" err="1" smtClean="0">
                <a:latin typeface="Times New Roman" panose="02020603050405020304" pitchFamily="18" charset="0"/>
                <a:cs typeface="Times New Roman" panose="02020603050405020304" pitchFamily="18" charset="0"/>
              </a:rPr>
              <a:t>hadisələr</a:t>
            </a:r>
            <a:r>
              <a:rPr lang="az-Latn-AZ" sz="7500" dirty="0" smtClean="0">
                <a:latin typeface="Times New Roman" panose="02020603050405020304" pitchFamily="18" charset="0"/>
                <a:cs typeface="Times New Roman" panose="02020603050405020304" pitchFamily="18" charset="0"/>
              </a:rPr>
              <a:t>ə</a:t>
            </a:r>
            <a:r>
              <a:rPr lang="en-US" sz="7500" dirty="0" smtClean="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dair</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öz</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versiyasını</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məhkəmə</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qarşısında</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irəli</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sürməsinə</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imkan</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versin</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Kamazinski</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Avstriyaya</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qarşı</a:t>
            </a:r>
            <a:r>
              <a:rPr lang="en-US" sz="7500" dirty="0" smtClean="0">
                <a:latin typeface="Times New Roman" panose="02020603050405020304" pitchFamily="18" charset="0"/>
                <a:cs typeface="Times New Roman" panose="02020603050405020304" pitchFamily="18" charset="0"/>
              </a:rPr>
              <a:t>)</a:t>
            </a:r>
            <a:endParaRPr lang="az-Latn-AZ" sz="7500" dirty="0" smtClean="0">
              <a:latin typeface="Times New Roman" panose="02020603050405020304" pitchFamily="18" charset="0"/>
              <a:cs typeface="Times New Roman" panose="02020603050405020304" pitchFamily="18" charset="0"/>
            </a:endParaRPr>
          </a:p>
          <a:p>
            <a:pPr algn="just"/>
            <a:endParaRPr lang="en-US" sz="7500" dirty="0">
              <a:latin typeface="Times New Roman" panose="02020603050405020304" pitchFamily="18" charset="0"/>
              <a:cs typeface="Times New Roman" panose="02020603050405020304" pitchFamily="18" charset="0"/>
            </a:endParaRPr>
          </a:p>
          <a:p>
            <a:pPr algn="just"/>
            <a:r>
              <a:rPr lang="en-US" sz="7500" dirty="0" err="1" smtClean="0">
                <a:latin typeface="Times New Roman" panose="02020603050405020304" pitchFamily="18" charset="0"/>
                <a:cs typeface="Times New Roman" panose="02020603050405020304" pitchFamily="18" charset="0"/>
              </a:rPr>
              <a:t>Səlahiyyətli</a:t>
            </a:r>
            <a:r>
              <a:rPr lang="en-US" sz="7500" dirty="0" smtClean="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orqanlar</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tərcümənin</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lazimi</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səviyyədə</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həyata</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keçirməsinə</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nəzarət</a:t>
            </a:r>
            <a:r>
              <a:rPr lang="en-US" sz="7500" dirty="0">
                <a:latin typeface="Times New Roman" panose="02020603050405020304" pitchFamily="18" charset="0"/>
                <a:cs typeface="Times New Roman" panose="02020603050405020304" pitchFamily="18" charset="0"/>
              </a:rPr>
              <a:t> </a:t>
            </a:r>
            <a:r>
              <a:rPr lang="en-US" sz="7500" dirty="0" err="1" smtClean="0">
                <a:latin typeface="Times New Roman" panose="02020603050405020304" pitchFamily="18" charset="0"/>
                <a:cs typeface="Times New Roman" panose="02020603050405020304" pitchFamily="18" charset="0"/>
              </a:rPr>
              <a:t>edir</a:t>
            </a:r>
            <a:r>
              <a:rPr lang="az-Latn-AZ" sz="7500" dirty="0" smtClean="0">
                <a:latin typeface="Times New Roman" panose="02020603050405020304" pitchFamily="18" charset="0"/>
                <a:cs typeface="Times New Roman" panose="02020603050405020304" pitchFamily="18" charset="0"/>
              </a:rPr>
              <a:t>.</a:t>
            </a:r>
          </a:p>
          <a:p>
            <a:pPr algn="just"/>
            <a:endParaRPr lang="en-US" sz="7500" dirty="0">
              <a:latin typeface="Times New Roman" panose="02020603050405020304" pitchFamily="18" charset="0"/>
              <a:cs typeface="Times New Roman" panose="02020603050405020304" pitchFamily="18" charset="0"/>
            </a:endParaRPr>
          </a:p>
          <a:p>
            <a:pPr algn="just"/>
            <a:r>
              <a:rPr lang="en-US" sz="7500" dirty="0" err="1" smtClean="0">
                <a:latin typeface="Times New Roman" panose="02020603050405020304" pitchFamily="18" charset="0"/>
                <a:cs typeface="Times New Roman" panose="02020603050405020304" pitchFamily="18" charset="0"/>
              </a:rPr>
              <a:t>Tərcüməçidən</a:t>
            </a:r>
            <a:r>
              <a:rPr lang="en-US" sz="7500" dirty="0" smtClean="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pulsuz</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yardım</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almaq</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hüququ</a:t>
            </a:r>
            <a:r>
              <a:rPr lang="en-US" sz="7500" dirty="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kar</a:t>
            </a:r>
            <a:r>
              <a:rPr lang="en-US" sz="7500" dirty="0">
                <a:latin typeface="Times New Roman" panose="02020603050405020304" pitchFamily="18" charset="0"/>
                <a:cs typeface="Times New Roman" panose="02020603050405020304" pitchFamily="18" charset="0"/>
              </a:rPr>
              <a:t> </a:t>
            </a:r>
            <a:r>
              <a:rPr lang="en-US" sz="7500" dirty="0" err="1" smtClean="0">
                <a:latin typeface="Times New Roman" panose="02020603050405020304" pitchFamily="18" charset="0"/>
                <a:cs typeface="Times New Roman" panose="02020603050405020304" pitchFamily="18" charset="0"/>
              </a:rPr>
              <a:t>şəxslərə</a:t>
            </a:r>
            <a:r>
              <a:rPr lang="en-US" sz="7500" dirty="0" smtClean="0">
                <a:latin typeface="Times New Roman" panose="02020603050405020304" pitchFamily="18" charset="0"/>
                <a:cs typeface="Times New Roman" panose="02020603050405020304" pitchFamily="18" charset="0"/>
              </a:rPr>
              <a:t> </a:t>
            </a:r>
            <a:r>
              <a:rPr lang="en-US" sz="7500" dirty="0" err="1">
                <a:latin typeface="Times New Roman" panose="02020603050405020304" pitchFamily="18" charset="0"/>
                <a:cs typeface="Times New Roman" panose="02020603050405020304" pitchFamily="18" charset="0"/>
              </a:rPr>
              <a:t>də</a:t>
            </a:r>
            <a:r>
              <a:rPr lang="en-US" sz="7500" dirty="0">
                <a:latin typeface="Times New Roman" panose="02020603050405020304" pitchFamily="18" charset="0"/>
                <a:cs typeface="Times New Roman" panose="02020603050405020304" pitchFamily="18" charset="0"/>
              </a:rPr>
              <a:t> aid </a:t>
            </a:r>
            <a:r>
              <a:rPr lang="en-US" sz="7500" dirty="0" err="1" smtClean="0">
                <a:latin typeface="Times New Roman" panose="02020603050405020304" pitchFamily="18" charset="0"/>
                <a:cs typeface="Times New Roman" panose="02020603050405020304" pitchFamily="18" charset="0"/>
              </a:rPr>
              <a:t>edilir</a:t>
            </a:r>
            <a:r>
              <a:rPr lang="az-Latn-AZ" sz="7500" dirty="0" smtClean="0">
                <a:latin typeface="Times New Roman" panose="02020603050405020304" pitchFamily="18" charset="0"/>
                <a:cs typeface="Times New Roman" panose="02020603050405020304" pitchFamily="18" charset="0"/>
              </a:rPr>
              <a:t>. (jestlərlə)</a:t>
            </a:r>
            <a:endParaRPr lang="en-US" sz="7500" dirty="0">
              <a:latin typeface="Times New Roman" panose="02020603050405020304" pitchFamily="18" charset="0"/>
              <a:cs typeface="Times New Roman" panose="02020603050405020304" pitchFamily="18" charset="0"/>
            </a:endParaRP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14948" y="2684672"/>
            <a:ext cx="4408227" cy="3235569"/>
          </a:xfrm>
          <a:prstGeom prst="rect">
            <a:avLst/>
          </a:prstGeom>
        </p:spPr>
      </p:pic>
    </p:spTree>
    <p:extLst>
      <p:ext uri="{BB962C8B-B14F-4D97-AF65-F5344CB8AC3E}">
        <p14:creationId xmlns:p14="http://schemas.microsoft.com/office/powerpoint/2010/main" xmlns="" val="429795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504967"/>
            <a:ext cx="9601196" cy="1078174"/>
          </a:xfrm>
        </p:spPr>
        <p:txBody>
          <a:bodyPr>
            <a:normAutofit/>
          </a:bodyPr>
          <a:lstStyle/>
          <a:p>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Tərcümə</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86854" y="504967"/>
            <a:ext cx="6754932" cy="5691117"/>
          </a:xfrm>
        </p:spPr>
        <p:txBody>
          <a:bodyPr>
            <a:normAutofit fontScale="92500"/>
          </a:bodyPr>
          <a:lstStyle/>
          <a:p>
            <a:endParaRPr lang="az-Latn-AZ" dirty="0" smtClean="0"/>
          </a:p>
          <a:p>
            <a:pPr algn="just"/>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Pulsuz</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tərcüməçi</a:t>
            </a:r>
            <a:r>
              <a:rPr lang="az-Latn-AZ" dirty="0" smtClean="0">
                <a:latin typeface="Times New Roman" panose="02020603050405020304" pitchFamily="18" charset="0"/>
                <a:cs typeface="Times New Roman" panose="02020603050405020304" pitchFamily="18" charset="0"/>
              </a:rPr>
              <a:t> – məhkəmə prosesinin nəticəsindən asılı olmayaraq, dövlət orqanları proses bitdikdən sonra tərcümə xidmətlərinin əvəzinin ödənilməsini tələb edə bilməzlər </a:t>
            </a:r>
            <a:r>
              <a:rPr lang="az-Latn-AZ" i="1" dirty="0" smtClean="0">
                <a:latin typeface="Times New Roman" panose="02020603050405020304" pitchFamily="18" charset="0"/>
                <a:cs typeface="Times New Roman" panose="02020603050405020304" pitchFamily="18" charset="0"/>
              </a:rPr>
              <a:t>(İşyar Bolqarıstana qarşı)</a:t>
            </a:r>
            <a:endParaRPr lang="en-US" i="1" dirty="0">
              <a:latin typeface="Times New Roman" panose="02020603050405020304" pitchFamily="18" charset="0"/>
              <a:cs typeface="Times New Roman" panose="02020603050405020304" pitchFamily="18" charset="0"/>
            </a:endParaRPr>
          </a:p>
          <a:p>
            <a:pPr algn="just"/>
            <a:r>
              <a:rPr lang="az-Latn-AZ" dirty="0" smtClean="0">
                <a:latin typeface="Times New Roman" panose="02020603050405020304" pitchFamily="18" charset="0"/>
                <a:cs typeface="Times New Roman" panose="02020603050405020304" pitchFamily="18" charset="0"/>
              </a:rPr>
              <a:t>6-cı maddənin 3-cü bəndinin «e» yarımbəndi işdəki b</a:t>
            </a:r>
            <a:r>
              <a:rPr lang="en-US" dirty="0" err="1" smtClean="0">
                <a:latin typeface="Times New Roman" panose="02020603050405020304" pitchFamily="18" charset="0"/>
                <a:cs typeface="Times New Roman" panose="02020603050405020304" pitchFamily="18" charset="0"/>
              </a:rPr>
              <a:t>ütün</a:t>
            </a:r>
            <a:r>
              <a:rPr lang="en-US" dirty="0" smtClean="0">
                <a:latin typeface="Times New Roman" panose="02020603050405020304" pitchFamily="18" charset="0"/>
                <a:cs typeface="Times New Roman" panose="02020603050405020304" pitchFamily="18" charset="0"/>
              </a:rPr>
              <a:t> </a:t>
            </a:r>
            <a:r>
              <a:rPr lang="az-Latn-AZ" dirty="0" smtClean="0">
                <a:latin typeface="Times New Roman" panose="02020603050405020304" pitchFamily="18" charset="0"/>
                <a:cs typeface="Times New Roman" panose="02020603050405020304" pitchFamily="18" charset="0"/>
              </a:rPr>
              <a:t>sənədlərin deyil, bəzi </a:t>
            </a:r>
            <a:r>
              <a:rPr lang="en-US" dirty="0" err="1" smtClean="0">
                <a:latin typeface="Times New Roman" panose="02020603050405020304" pitchFamily="18" charset="0"/>
                <a:cs typeface="Times New Roman" panose="02020603050405020304" pitchFamily="18" charset="0"/>
              </a:rPr>
              <a:t>materialların</a:t>
            </a:r>
            <a:r>
              <a:rPr lang="en-US" dirty="0" smtClean="0">
                <a:latin typeface="Times New Roman" panose="02020603050405020304" pitchFamily="18" charset="0"/>
                <a:cs typeface="Times New Roman" panose="02020603050405020304" pitchFamily="18" charset="0"/>
              </a:rPr>
              <a:t> </a:t>
            </a:r>
            <a:r>
              <a:rPr lang="az-Latn-AZ" dirty="0" smtClean="0">
                <a:latin typeface="Times New Roman" panose="02020603050405020304" pitchFamily="18" charset="0"/>
                <a:cs typeface="Times New Roman" panose="02020603050405020304" pitchFamily="18" charset="0"/>
              </a:rPr>
              <a:t>tərcüməsni əhatə edir </a:t>
            </a:r>
            <a:r>
              <a:rPr lang="az-Latn-AZ" i="1" dirty="0" smtClean="0">
                <a:latin typeface="Times New Roman" panose="02020603050405020304" pitchFamily="18" charset="0"/>
                <a:cs typeface="Times New Roman" panose="02020603050405020304" pitchFamily="18" charset="0"/>
              </a:rPr>
              <a:t>(</a:t>
            </a:r>
            <a:r>
              <a:rPr lang="en-US" i="1" dirty="0" err="1" smtClean="0">
                <a:latin typeface="Times New Roman" panose="02020603050405020304" pitchFamily="18" charset="0"/>
                <a:cs typeface="Times New Roman" panose="02020603050405020304" pitchFamily="18" charset="0"/>
              </a:rPr>
              <a:t>Kamasinski</a:t>
            </a:r>
            <a:r>
              <a:rPr lang="en-US" i="1" dirty="0" smtClean="0">
                <a:latin typeface="Times New Roman" panose="02020603050405020304" pitchFamily="18" charset="0"/>
                <a:cs typeface="Times New Roman" panose="02020603050405020304" pitchFamily="18" charset="0"/>
              </a:rPr>
              <a:t> </a:t>
            </a:r>
            <a:r>
              <a:rPr lang="az-Latn-AZ" i="1" dirty="0" smtClean="0">
                <a:latin typeface="Times New Roman" panose="02020603050405020304" pitchFamily="18" charset="0"/>
                <a:cs typeface="Times New Roman" panose="02020603050405020304" pitchFamily="18" charset="0"/>
              </a:rPr>
              <a:t>Avstriyaya qarşı</a:t>
            </a:r>
            <a:r>
              <a:rPr lang="en-US" i="1" dirty="0" smtClean="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(1989)</a:t>
            </a:r>
          </a:p>
          <a:p>
            <a:pPr algn="just"/>
            <a:r>
              <a:rPr lang="en-US" dirty="0" err="1">
                <a:latin typeface="Times New Roman" panose="02020603050405020304" pitchFamily="18" charset="0"/>
                <a:cs typeface="Times New Roman" panose="02020603050405020304" pitchFamily="18" charset="0"/>
              </a:rPr>
              <a:t>Effektiv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tərcümə</a:t>
            </a:r>
            <a:r>
              <a:rPr lang="en-US" dirty="0">
                <a:latin typeface="Times New Roman" panose="02020603050405020304" pitchFamily="18" charset="0"/>
                <a:cs typeface="Times New Roman" panose="02020603050405020304" pitchFamily="18" charset="0"/>
              </a:rPr>
              <a:t> </a:t>
            </a:r>
            <a:r>
              <a:rPr lang="az-Latn-AZ" dirty="0" smtClean="0">
                <a:latin typeface="Times New Roman" panose="02020603050405020304" pitchFamily="18" charset="0"/>
                <a:cs typeface="Times New Roman" panose="02020603050405020304" pitchFamily="18" charset="0"/>
              </a:rPr>
              <a:t>olmalıdır – dövlət orqanlarının öhdəliyi sadəcə tərcüməçini təyin etməklə məhdudlaşmır, onlar həm də tərcümənin qanedici səviyyədə olmasına lazımı dərəcədə nəzarət etməlidilər </a:t>
            </a:r>
            <a:r>
              <a:rPr lang="en-US" i="1" dirty="0" smtClean="0">
                <a:latin typeface="Times New Roman" panose="02020603050405020304" pitchFamily="18" charset="0"/>
                <a:cs typeface="Times New Roman" panose="02020603050405020304" pitchFamily="18" charset="0"/>
              </a:rPr>
              <a:t>(</a:t>
            </a:r>
            <a:r>
              <a:rPr lang="en-US" i="1" dirty="0" err="1" smtClean="0">
                <a:latin typeface="Times New Roman" panose="02020603050405020304" pitchFamily="18" charset="0"/>
                <a:cs typeface="Times New Roman" panose="02020603050405020304" pitchFamily="18" charset="0"/>
              </a:rPr>
              <a:t>Kamasinski</a:t>
            </a:r>
            <a:r>
              <a:rPr lang="az-Latn-AZ" i="1" dirty="0" smtClean="0">
                <a:latin typeface="Times New Roman" panose="02020603050405020304" pitchFamily="18" charset="0"/>
                <a:cs typeface="Times New Roman" panose="02020603050405020304" pitchFamily="18" charset="0"/>
              </a:rPr>
              <a:t> Avstriyaya qarşı</a:t>
            </a:r>
            <a:r>
              <a:rPr lang="en-US" i="1" dirty="0" smtClean="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41786" y="1583141"/>
            <a:ext cx="4286107" cy="4612943"/>
          </a:xfrm>
          <a:prstGeom prst="rect">
            <a:avLst/>
          </a:prstGeom>
        </p:spPr>
      </p:pic>
    </p:spTree>
    <p:extLst>
      <p:ext uri="{BB962C8B-B14F-4D97-AF65-F5344CB8AC3E}">
        <p14:creationId xmlns:p14="http://schemas.microsoft.com/office/powerpoint/2010/main" xmlns="" val="4113168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az-Latn-AZ" b="1" dirty="0" smtClean="0">
                <a:solidFill>
                  <a:schemeClr val="accent1">
                    <a:lumMod val="50000"/>
                  </a:schemeClr>
                </a:solidFill>
                <a:latin typeface="Times New Roman" panose="02020603050405020304" pitchFamily="18" charset="0"/>
                <a:cs typeface="Times New Roman" panose="02020603050405020304" pitchFamily="18" charset="0"/>
              </a:rPr>
              <a:t>Tərcüməçinin pulsuz yardımından istifadə etmək tələbinin pozulduğu hallar:</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27796" y="2415654"/>
            <a:ext cx="10931857" cy="3862316"/>
          </a:xfrm>
        </p:spPr>
        <p:txBody>
          <a:bodyPr/>
          <a:lstStyle/>
          <a:p>
            <a:pPr algn="just"/>
            <a:r>
              <a:rPr lang="az-Latn-AZ" dirty="0" smtClean="0">
                <a:latin typeface="Times New Roman" panose="02020603050405020304" pitchFamily="18" charset="0"/>
                <a:cs typeface="Times New Roman" panose="02020603050405020304" pitchFamily="18" charset="0"/>
              </a:rPr>
              <a:t>Almaniya vətəndaşı olan ərizəçiyə ona qarşı irəli sürülmüş ittiham barədə məlumat tərcümə edilmədən məhkəmənin rəsmi dilində təqdim edilmişdi, halbuki ərizəçinin bu dili kifayət qədər başa düşdüyünə dair heç bir sübut yox idi </a:t>
            </a:r>
            <a:r>
              <a:rPr lang="az-Latn-AZ" i="1" dirty="0" smtClean="0">
                <a:latin typeface="Times New Roman" panose="02020603050405020304" pitchFamily="18" charset="0"/>
                <a:cs typeface="Times New Roman" panose="02020603050405020304" pitchFamily="18" charset="0"/>
              </a:rPr>
              <a:t>(Broziçekin işi);</a:t>
            </a:r>
          </a:p>
          <a:p>
            <a:pPr algn="just"/>
            <a:r>
              <a:rPr lang="az-Latn-AZ" dirty="0" smtClean="0">
                <a:latin typeface="Times New Roman" panose="02020603050405020304" pitchFamily="18" charset="0"/>
                <a:cs typeface="Times New Roman" panose="02020603050405020304" pitchFamily="18" charset="0"/>
              </a:rPr>
              <a:t>Birinci instansiya məhkəməsinin hakimi vergi cinayətlərinə görə Birləşmiş Krallıqda məhkəməyə cəlb olunmuş İtaliya vətəndaşının məhkəmənin dilini anlamaqda çətinlik çəkib-çəkmədiyini öyrənmək üçün lazımi səy göstərməmişdi </a:t>
            </a:r>
            <a:r>
              <a:rPr lang="az-Latn-AZ" i="1" dirty="0" smtClean="0">
                <a:latin typeface="Times New Roman" panose="02020603050405020304" pitchFamily="18" charset="0"/>
                <a:cs typeface="Times New Roman" panose="02020603050405020304" pitchFamily="18" charset="0"/>
              </a:rPr>
              <a:t>(Kuskanın işi);</a:t>
            </a:r>
          </a:p>
          <a:p>
            <a:pPr algn="just"/>
            <a:r>
              <a:rPr lang="az-Latn-AZ" dirty="0" smtClean="0">
                <a:latin typeface="Times New Roman" panose="02020603050405020304" pitchFamily="18" charset="0"/>
                <a:cs typeface="Times New Roman" panose="02020603050405020304" pitchFamily="18" charset="0"/>
              </a:rPr>
              <a:t>Məhkəmənin dilini anlamaqda çətinlik çəkən əcnəbilərin vəkillə təmsil olunmaması və ya qaneedici şəkildə təmsil olunmaması </a:t>
            </a:r>
            <a:r>
              <a:rPr lang="az-Latn-AZ" i="1" dirty="0" smtClean="0">
                <a:latin typeface="Times New Roman" panose="02020603050405020304" pitchFamily="18" charset="0"/>
                <a:cs typeface="Times New Roman" panose="02020603050405020304" pitchFamily="18" charset="0"/>
              </a:rPr>
              <a:t>(Kvarantanın işi)</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41169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846162"/>
            <a:ext cx="9601196" cy="1439838"/>
          </a:xfrm>
        </p:spPr>
        <p:txBody>
          <a:bodyPr>
            <a:normAutofit fontScale="90000"/>
          </a:bodyPr>
          <a:lstStyle/>
          <a:p>
            <a:r>
              <a:rPr lang="az-Latn-AZ" b="1" dirty="0" smtClean="0">
                <a:solidFill>
                  <a:schemeClr val="accent1">
                    <a:lumMod val="50000"/>
                  </a:schemeClr>
                </a:solidFill>
                <a:latin typeface="Times New Roman" panose="02020603050405020304" pitchFamily="18" charset="0"/>
                <a:cs typeface="Times New Roman" panose="02020603050405020304" pitchFamily="18" charset="0"/>
              </a:rPr>
              <a:t>Tərcüməçinin pulsuz yardımından istifadə etmək tələbinin pozulmadığı hallar:</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55092" y="2556932"/>
            <a:ext cx="10904561" cy="3318936"/>
          </a:xfrm>
        </p:spPr>
        <p:txBody>
          <a:bodyPr/>
          <a:lstStyle/>
          <a:p>
            <a:pPr algn="just"/>
            <a:r>
              <a:rPr lang="az-Latn-AZ" dirty="0" smtClean="0">
                <a:latin typeface="Times New Roman" panose="02020603050405020304" pitchFamily="18" charset="0"/>
                <a:cs typeface="Times New Roman" panose="02020603050405020304" pitchFamily="18" charset="0"/>
              </a:rPr>
              <a:t>Məhkəmədə istifadə edilən dili bilməyən əcnəbiyə qarşı irəli sürülən ittihamın ona şifahi tərcümə olunması </a:t>
            </a:r>
            <a:r>
              <a:rPr lang="az-Latn-AZ" i="1" dirty="0" smtClean="0">
                <a:latin typeface="Times New Roman" panose="02020603050405020304" pitchFamily="18" charset="0"/>
                <a:cs typeface="Times New Roman" panose="02020603050405020304" pitchFamily="18" charset="0"/>
              </a:rPr>
              <a:t>(Kamazinskinin işi)</a:t>
            </a:r>
          </a:p>
          <a:p>
            <a:pPr algn="just"/>
            <a:endParaRPr lang="az-Latn-AZ" dirty="0">
              <a:latin typeface="Times New Roman" panose="02020603050405020304" pitchFamily="18" charset="0"/>
              <a:cs typeface="Times New Roman" panose="02020603050405020304" pitchFamily="18" charset="0"/>
            </a:endParaRPr>
          </a:p>
          <a:p>
            <a:pPr algn="just"/>
            <a:r>
              <a:rPr lang="az-Latn-AZ" dirty="0" smtClean="0">
                <a:latin typeface="Times New Roman" panose="02020603050405020304" pitchFamily="18" charset="0"/>
                <a:cs typeface="Times New Roman" panose="02020603050405020304" pitchFamily="18" charset="0"/>
              </a:rPr>
              <a:t>Fransadan gələn, heroin qaçaqmalçılığında şübhəli bilinən şəxs İsveçin gömrük əməkdaşı tərəfindən ilk dəfə gömrükxanada dindirilərkən bu dindirmədə tərcüməçi iştirak etməmişdi, lakin həmin gömrük əməkdaşı fransız dilini kifayət qədər yaxşı bilirdi </a:t>
            </a:r>
            <a:r>
              <a:rPr lang="az-Latn-AZ" i="1" dirty="0" smtClean="0">
                <a:latin typeface="Times New Roman" panose="02020603050405020304" pitchFamily="18" charset="0"/>
                <a:cs typeface="Times New Roman" panose="02020603050405020304" pitchFamily="18" charset="0"/>
              </a:rPr>
              <a:t>(Diallo İsveçə qarşı iş)</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62159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50626" y="764275"/>
            <a:ext cx="10781731" cy="5347853"/>
          </a:xfrm>
        </p:spPr>
      </p:pic>
    </p:spTree>
    <p:extLst>
      <p:ext uri="{BB962C8B-B14F-4D97-AF65-F5344CB8AC3E}">
        <p14:creationId xmlns:p14="http://schemas.microsoft.com/office/powerpoint/2010/main" xmlns="" val="1421353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z-Latn-AZ" b="1" dirty="0">
                <a:solidFill>
                  <a:schemeClr val="accent1">
                    <a:lumMod val="50000"/>
                  </a:schemeClr>
                </a:solidFill>
                <a:latin typeface="Times New Roman" panose="02020603050405020304" pitchFamily="18" charset="0"/>
                <a:cs typeface="Times New Roman" panose="02020603050405020304" pitchFamily="18" charset="0"/>
              </a:rPr>
              <a:t>Müdafiə hüququnun əhatə etdiyi hüquqlar</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82639" y="2442949"/>
            <a:ext cx="10522424" cy="3766782"/>
          </a:xfrm>
        </p:spPr>
        <p:txBody>
          <a:bodyPr>
            <a:normAutofit lnSpcReduction="10000"/>
          </a:bodyPr>
          <a:lstStyle/>
          <a:p>
            <a:pPr marL="0" indent="0">
              <a:buNone/>
            </a:pPr>
            <a:endParaRPr lang="en-US" b="1" i="1" dirty="0" smtClean="0">
              <a:latin typeface="Times New Roman" panose="02020603050405020304" pitchFamily="18" charset="0"/>
              <a:cs typeface="Times New Roman" panose="02020603050405020304" pitchFamily="18" charset="0"/>
            </a:endParaRPr>
          </a:p>
          <a:p>
            <a:pPr algn="just"/>
            <a:r>
              <a:rPr lang="az-Latn-AZ" sz="2700" dirty="0" smtClean="0">
                <a:latin typeface="Times New Roman" panose="02020603050405020304" pitchFamily="18" charset="0"/>
                <a:cs typeface="Times New Roman" panose="02020603050405020304" pitchFamily="18" charset="0"/>
              </a:rPr>
              <a:t>Özünü şəxsən müdafiə etmək hüququ; </a:t>
            </a:r>
            <a:r>
              <a:rPr lang="az-Latn-AZ" sz="2700" i="1" dirty="0" smtClean="0">
                <a:latin typeface="Times New Roman" panose="02020603050405020304" pitchFamily="18" charset="0"/>
                <a:cs typeface="Times New Roman" panose="02020603050405020304" pitchFamily="18" charset="0"/>
              </a:rPr>
              <a:t>(Fuşenin işi)</a:t>
            </a:r>
            <a:endParaRPr lang="az-Latn-AZ" sz="2700" i="1" dirty="0">
              <a:latin typeface="Times New Roman" panose="02020603050405020304" pitchFamily="18" charset="0"/>
              <a:cs typeface="Times New Roman" panose="02020603050405020304" pitchFamily="18" charset="0"/>
            </a:endParaRPr>
          </a:p>
          <a:p>
            <a:pPr algn="just"/>
            <a:r>
              <a:rPr lang="az-Latn-AZ" sz="2700" dirty="0" smtClean="0">
                <a:latin typeface="Times New Roman" panose="02020603050405020304" pitchFamily="18" charset="0"/>
                <a:cs typeface="Times New Roman" panose="02020603050405020304" pitchFamily="18" charset="0"/>
              </a:rPr>
              <a:t>Özünə müdafiəçi seçmək hüququ; </a:t>
            </a:r>
            <a:r>
              <a:rPr lang="az-Latn-AZ" sz="2700" i="1" dirty="0" smtClean="0">
                <a:latin typeface="Times New Roman" panose="02020603050405020304" pitchFamily="18" charset="0"/>
                <a:cs typeface="Times New Roman" panose="02020603050405020304" pitchFamily="18" charset="0"/>
              </a:rPr>
              <a:t>(Kempbell və Fellin işi)</a:t>
            </a:r>
            <a:endParaRPr lang="az-Latn-AZ" sz="2700" i="1" dirty="0">
              <a:latin typeface="Times New Roman" panose="02020603050405020304" pitchFamily="18" charset="0"/>
              <a:cs typeface="Times New Roman" panose="02020603050405020304" pitchFamily="18" charset="0"/>
            </a:endParaRPr>
          </a:p>
          <a:p>
            <a:pPr algn="just"/>
            <a:r>
              <a:rPr lang="az-Latn-AZ" sz="2700" dirty="0" smtClean="0">
                <a:latin typeface="Times New Roman" panose="02020603050405020304" pitchFamily="18" charset="0"/>
                <a:cs typeface="Times New Roman" panose="02020603050405020304" pitchFamily="18" charset="0"/>
              </a:rPr>
              <a:t>Müdafiəçinin xidmətini ödəmək üçün ərizəçinin vəsaiti kifayət etmədiyi və </a:t>
            </a:r>
            <a:r>
              <a:rPr lang="az-Latn-AZ" sz="2700" dirty="0">
                <a:latin typeface="Times New Roman" panose="02020603050405020304" pitchFamily="18" charset="0"/>
                <a:cs typeface="Times New Roman" panose="02020603050405020304" pitchFamily="18" charset="0"/>
              </a:rPr>
              <a:t>ədalət </a:t>
            </a:r>
            <a:r>
              <a:rPr lang="az-Latn-AZ" sz="2700" dirty="0" smtClean="0">
                <a:latin typeface="Times New Roman" panose="02020603050405020304" pitchFamily="18" charset="0"/>
                <a:cs typeface="Times New Roman" panose="02020603050405020304" pitchFamily="18" charset="0"/>
              </a:rPr>
              <a:t>mühakiməsinin maraqları tələb etdiyi </a:t>
            </a:r>
            <a:r>
              <a:rPr lang="az-Latn-AZ" sz="2700" dirty="0">
                <a:latin typeface="Times New Roman" panose="02020603050405020304" pitchFamily="18" charset="0"/>
                <a:cs typeface="Times New Roman" panose="02020603050405020304" pitchFamily="18" charset="0"/>
              </a:rPr>
              <a:t>zaman müdafiəçi </a:t>
            </a:r>
            <a:r>
              <a:rPr lang="az-Latn-AZ" sz="2700" dirty="0" smtClean="0">
                <a:latin typeface="Times New Roman" panose="02020603050405020304" pitchFamily="18" charset="0"/>
                <a:cs typeface="Times New Roman" panose="02020603050405020304" pitchFamily="18" charset="0"/>
              </a:rPr>
              <a:t>yardımından pulsuz istifadə etmək hüququ; </a:t>
            </a:r>
            <a:r>
              <a:rPr lang="az-Latn-AZ" sz="2700" i="1" dirty="0" smtClean="0">
                <a:latin typeface="Times New Roman" panose="02020603050405020304" pitchFamily="18" charset="0"/>
                <a:cs typeface="Times New Roman" panose="02020603050405020304" pitchFamily="18" charset="0"/>
              </a:rPr>
              <a:t>(Con Müreyyin işi)</a:t>
            </a:r>
            <a:endParaRPr lang="en-US" sz="2700" i="1" dirty="0" smtClean="0">
              <a:latin typeface="Times New Roman" panose="02020603050405020304" pitchFamily="18" charset="0"/>
              <a:cs typeface="Times New Roman" panose="02020603050405020304" pitchFamily="18" charset="0"/>
            </a:endParaRPr>
          </a:p>
          <a:p>
            <a:pPr algn="just"/>
            <a:r>
              <a:rPr lang="az-Latn-AZ" sz="2700" dirty="0" smtClean="0">
                <a:latin typeface="Times New Roman" panose="02020603050405020304" pitchFamily="18" charset="0"/>
                <a:cs typeface="Times New Roman" panose="02020603050405020304" pitchFamily="18" charset="0"/>
              </a:rPr>
              <a:t>Praktik və sə</a:t>
            </a:r>
            <a:r>
              <a:rPr lang="fr-FR" sz="2700" dirty="0" smtClean="0">
                <a:latin typeface="Times New Roman" panose="02020603050405020304" pitchFamily="18" charset="0"/>
                <a:cs typeface="Times New Roman" panose="02020603050405020304" pitchFamily="18" charset="0"/>
              </a:rPr>
              <a:t>mərəli </a:t>
            </a:r>
            <a:r>
              <a:rPr lang="fr-FR" sz="2700" dirty="0">
                <a:latin typeface="Times New Roman" panose="02020603050405020304" pitchFamily="18" charset="0"/>
                <a:cs typeface="Times New Roman" panose="02020603050405020304" pitchFamily="18" charset="0"/>
              </a:rPr>
              <a:t>hüquqi </a:t>
            </a:r>
            <a:r>
              <a:rPr lang="fr-FR" sz="2700" dirty="0" smtClean="0">
                <a:latin typeface="Times New Roman" panose="02020603050405020304" pitchFamily="18" charset="0"/>
                <a:cs typeface="Times New Roman" panose="02020603050405020304" pitchFamily="18" charset="0"/>
              </a:rPr>
              <a:t>yardım</a:t>
            </a:r>
            <a:r>
              <a:rPr lang="az-Latn-AZ" sz="2700" dirty="0" smtClean="0">
                <a:latin typeface="Times New Roman" panose="02020603050405020304" pitchFamily="18" charset="0"/>
                <a:cs typeface="Times New Roman" panose="02020603050405020304" pitchFamily="18" charset="0"/>
              </a:rPr>
              <a:t>la təmin edilmək</a:t>
            </a:r>
            <a:r>
              <a:rPr lang="fr-FR" sz="2700" dirty="0" smtClean="0">
                <a:latin typeface="Times New Roman" panose="02020603050405020304" pitchFamily="18" charset="0"/>
                <a:cs typeface="Times New Roman" panose="02020603050405020304" pitchFamily="18" charset="0"/>
              </a:rPr>
              <a:t> hüququ</a:t>
            </a:r>
            <a:r>
              <a:rPr lang="az-Latn-AZ" sz="2700" dirty="0" smtClean="0">
                <a:latin typeface="Times New Roman" panose="02020603050405020304" pitchFamily="18" charset="0"/>
                <a:cs typeface="Times New Roman" panose="02020603050405020304" pitchFamily="18" charset="0"/>
              </a:rPr>
              <a:t>. </a:t>
            </a:r>
            <a:r>
              <a:rPr lang="az-Latn-AZ" sz="2700" i="1" dirty="0" smtClean="0">
                <a:latin typeface="Times New Roman" panose="02020603050405020304" pitchFamily="18" charset="0"/>
                <a:cs typeface="Times New Roman" panose="02020603050405020304" pitchFamily="18" charset="0"/>
              </a:rPr>
              <a:t>(Boqumilin işi)</a:t>
            </a:r>
            <a:endParaRPr lang="fr-FR" sz="2700" i="1" dirty="0">
              <a:latin typeface="Times New Roman" panose="02020603050405020304" pitchFamily="18" charset="0"/>
              <a:cs typeface="Times New Roman" panose="02020603050405020304" pitchFamily="18" charset="0"/>
            </a:endParaRPr>
          </a:p>
          <a:p>
            <a:endParaRPr lang="fr-FR" dirty="0"/>
          </a:p>
          <a:p>
            <a:pPr marL="0" indent="0">
              <a:buNone/>
            </a:pPr>
            <a:endParaRPr lang="en-US" b="1" i="1" dirty="0">
              <a:latin typeface="Times New Roman" panose="02020603050405020304" pitchFamily="18" charset="0"/>
              <a:cs typeface="Times New Roman" panose="02020603050405020304" pitchFamily="18" charset="0"/>
            </a:endParaRPr>
          </a:p>
          <a:p>
            <a:pPr marL="0" indent="0">
              <a:buNone/>
            </a:pPr>
            <a:endParaRPr lang="en-US" b="1"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9073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az-Latn-AZ" b="1" dirty="0" smtClean="0">
                <a:solidFill>
                  <a:schemeClr val="accent1">
                    <a:lumMod val="50000"/>
                  </a:schemeClr>
                </a:solidFill>
                <a:latin typeface="Times New Roman" panose="02020603050405020304" pitchFamily="18" charset="0"/>
                <a:cs typeface="Times New Roman" panose="02020603050405020304" pitchFamily="18" charset="0"/>
              </a:rPr>
              <a:t>ÖZÜNÜ ŞƏXSƏN MÜDAFİƏ ETMƏK HÜQUQU</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10000"/>
          </a:bodyPr>
          <a:lstStyle/>
          <a:p>
            <a:pPr algn="just"/>
            <a:r>
              <a:rPr lang="az-Latn-AZ" dirty="0" smtClean="0">
                <a:latin typeface="Times New Roman" panose="02020603050405020304" pitchFamily="18" charset="0"/>
                <a:cs typeface="Times New Roman" panose="02020603050405020304" pitchFamily="18" charset="0"/>
              </a:rPr>
              <a:t>Mütləq hüquq deyil</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məhdudlaşdırıla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bilər</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məs</a:t>
            </a:r>
            <a:r>
              <a:rPr lang="en-US" i="1" dirty="0" smtClean="0">
                <a:latin typeface="Times New Roman" panose="02020603050405020304" pitchFamily="18" charset="0"/>
                <a:cs typeface="Times New Roman" panose="02020603050405020304" pitchFamily="18" charset="0"/>
              </a:rPr>
              <a:t>.</a:t>
            </a:r>
            <a:r>
              <a:rPr lang="az-Latn-AZ" i="1" dirty="0" smtClean="0">
                <a:latin typeface="Times New Roman" panose="02020603050405020304" pitchFamily="18" charset="0"/>
                <a:cs typeface="Times New Roman" panose="02020603050405020304" pitchFamily="18" charset="0"/>
              </a:rPr>
              <a:t> xüsusən ciddi cinayətlərin araşdırıldığı işlərdə daxili qanunvericilik təqsirləndirilən şəxsin vəkillə təmsil olunmasını tələb edir (Kamazinskinin işi</a:t>
            </a:r>
            <a:r>
              <a:rPr lang="en-US" i="1" dirty="0" smtClean="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a:p>
            <a:pPr algn="just"/>
            <a:r>
              <a:rPr lang="az-Latn-AZ" dirty="0">
                <a:latin typeface="Times New Roman" panose="02020603050405020304" pitchFamily="18" charset="0"/>
                <a:cs typeface="Times New Roman" panose="02020603050405020304" pitchFamily="18" charset="0"/>
              </a:rPr>
              <a:t>6.1-ci maddədə dinlənilmədə şəxsən iştirak etmək hüququna da uyğundur. Şəxsə </a:t>
            </a:r>
            <a:r>
              <a:rPr lang="az-Latn-AZ" dirty="0" smtClean="0">
                <a:latin typeface="Times New Roman" panose="02020603050405020304" pitchFamily="18" charset="0"/>
                <a:cs typeface="Times New Roman" panose="02020603050405020304" pitchFamily="18" charset="0"/>
              </a:rPr>
              <a:t>özünü </a:t>
            </a:r>
            <a:r>
              <a:rPr lang="az-Latn-AZ" dirty="0">
                <a:latin typeface="Times New Roman" panose="02020603050405020304" pitchFamily="18" charset="0"/>
                <a:cs typeface="Times New Roman" panose="02020603050405020304" pitchFamily="18" charset="0"/>
              </a:rPr>
              <a:t>şəxsən yoxsa müdafiəçi ilə müdafiə olunmağa icazə verməsi dövlətlərin mülahizə səlahiyyətinə tabe olsa </a:t>
            </a:r>
            <a:r>
              <a:rPr lang="az-Latn-AZ" dirty="0" smtClean="0">
                <a:latin typeface="Times New Roman" panose="02020603050405020304" pitchFamily="18" charset="0"/>
                <a:cs typeface="Times New Roman" panose="02020603050405020304" pitchFamily="18" charset="0"/>
              </a:rPr>
              <a:t>da, </a:t>
            </a:r>
            <a:r>
              <a:rPr lang="az-Latn-AZ" dirty="0">
                <a:latin typeface="Times New Roman" panose="02020603050405020304" pitchFamily="18" charset="0"/>
                <a:cs typeface="Times New Roman" panose="02020603050405020304" pitchFamily="18" charset="0"/>
              </a:rPr>
              <a:t>müdafiə hüququnun məqsədlərinə və müdafənin maraqlarına zidd olmamaq tələblərinə cavab verməlidir. </a:t>
            </a:r>
          </a:p>
          <a:p>
            <a:pPr algn="just"/>
            <a:r>
              <a:rPr lang="az-Latn-AZ" dirty="0" smtClean="0">
                <a:latin typeface="Times New Roman" panose="02020603050405020304" pitchFamily="18" charset="0"/>
                <a:cs typeface="Times New Roman" panose="02020603050405020304" pitchFamily="18" charset="0"/>
              </a:rPr>
              <a:t>Şəxsin </a:t>
            </a:r>
            <a:r>
              <a:rPr lang="az-Latn-AZ" dirty="0">
                <a:latin typeface="Times New Roman" panose="02020603050405020304" pitchFamily="18" charset="0"/>
                <a:cs typeface="Times New Roman" panose="02020603050405020304" pitchFamily="18" charset="0"/>
              </a:rPr>
              <a:t>özü tərəfindən şəxsən müdafiə olunması yolunu seçirsə, o müdafiəçinin müdafiəsindən imtina edir. </a:t>
            </a:r>
          </a:p>
          <a:p>
            <a:endParaRPr lang="ru-RU" dirty="0"/>
          </a:p>
        </p:txBody>
      </p:sp>
    </p:spTree>
    <p:extLst>
      <p:ext uri="{BB962C8B-B14F-4D97-AF65-F5344CB8AC3E}">
        <p14:creationId xmlns:p14="http://schemas.microsoft.com/office/powerpoint/2010/main" xmlns="" val="327642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9684" y="641445"/>
            <a:ext cx="10822673" cy="1733265"/>
          </a:xfrm>
        </p:spPr>
        <p:txBody>
          <a:bodyPr>
            <a:normAutofit fontScale="90000"/>
          </a:bodyPr>
          <a:lstStyle/>
          <a:p>
            <a:r>
              <a:rPr lang="ru-RU" sz="3300" b="1" dirty="0">
                <a:solidFill>
                  <a:schemeClr val="accent2">
                    <a:lumMod val="50000"/>
                  </a:schemeClr>
                </a:solidFill>
                <a:latin typeface="Times New Roman" panose="02020603050405020304" pitchFamily="18" charset="0"/>
                <a:cs typeface="Times New Roman" panose="02020603050405020304" pitchFamily="18" charset="0"/>
              </a:rPr>
              <a:t>NATİQ MİRZƏYEV (NATIG MIRZAYEV) AZƏRBAYCANA QARŞI </a:t>
            </a:r>
            <a:r>
              <a:rPr lang="ru-RU" sz="3300" b="1" dirty="0" err="1">
                <a:solidFill>
                  <a:schemeClr val="accent2">
                    <a:lumMod val="50000"/>
                  </a:schemeClr>
                </a:solidFill>
                <a:latin typeface="Times New Roman" panose="02020603050405020304" pitchFamily="18" charset="0"/>
                <a:cs typeface="Times New Roman" panose="02020603050405020304" pitchFamily="18" charset="0"/>
              </a:rPr>
              <a:t>məhkəmə</a:t>
            </a:r>
            <a:r>
              <a:rPr lang="ru-RU" sz="3300" b="1" dirty="0">
                <a:solidFill>
                  <a:schemeClr val="accent2">
                    <a:lumMod val="50000"/>
                  </a:schemeClr>
                </a:solidFill>
                <a:latin typeface="Times New Roman" panose="02020603050405020304" pitchFamily="18" charset="0"/>
                <a:cs typeface="Times New Roman" panose="02020603050405020304" pitchFamily="18" charset="0"/>
              </a:rPr>
              <a:t> </a:t>
            </a:r>
            <a:r>
              <a:rPr lang="ru-RU" sz="3300" b="1" dirty="0" err="1">
                <a:solidFill>
                  <a:schemeClr val="accent2">
                    <a:lumMod val="50000"/>
                  </a:schemeClr>
                </a:solidFill>
                <a:latin typeface="Times New Roman" panose="02020603050405020304" pitchFamily="18" charset="0"/>
                <a:cs typeface="Times New Roman" panose="02020603050405020304" pitchFamily="18" charset="0"/>
              </a:rPr>
              <a:t>işi</a:t>
            </a:r>
            <a:r>
              <a:rPr lang="ru-RU" sz="3300" b="1" dirty="0">
                <a:solidFill>
                  <a:schemeClr val="accent2">
                    <a:lumMod val="50000"/>
                  </a:schemeClr>
                </a:solidFill>
                <a:latin typeface="Times New Roman" panose="02020603050405020304" pitchFamily="18" charset="0"/>
                <a:cs typeface="Times New Roman" panose="02020603050405020304" pitchFamily="18" charset="0"/>
              </a:rPr>
              <a:t> </a:t>
            </a:r>
            <a:r>
              <a:rPr lang="az-Latn-AZ" sz="33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3300" b="1" dirty="0" smtClean="0">
                <a:solidFill>
                  <a:schemeClr val="accent2">
                    <a:lumMod val="50000"/>
                  </a:schemeClr>
                </a:solidFill>
                <a:latin typeface="Times New Roman" panose="02020603050405020304" pitchFamily="18" charset="0"/>
                <a:cs typeface="Times New Roman" panose="02020603050405020304" pitchFamily="18" charset="0"/>
              </a:rPr>
              <a:t>22 </a:t>
            </a:r>
            <a:r>
              <a:rPr lang="ru-RU" sz="3300" b="1" dirty="0" err="1">
                <a:solidFill>
                  <a:schemeClr val="accent2">
                    <a:lumMod val="50000"/>
                  </a:schemeClr>
                </a:solidFill>
                <a:latin typeface="Times New Roman" panose="02020603050405020304" pitchFamily="18" charset="0"/>
                <a:cs typeface="Times New Roman" panose="02020603050405020304" pitchFamily="18" charset="0"/>
              </a:rPr>
              <a:t>noyabr</a:t>
            </a:r>
            <a:r>
              <a:rPr lang="ru-RU" sz="3300" b="1" dirty="0">
                <a:solidFill>
                  <a:schemeClr val="accent2">
                    <a:lumMod val="50000"/>
                  </a:schemeClr>
                </a:solidFill>
                <a:latin typeface="Times New Roman" panose="02020603050405020304" pitchFamily="18" charset="0"/>
                <a:cs typeface="Times New Roman" panose="02020603050405020304" pitchFamily="18" charset="0"/>
              </a:rPr>
              <a:t> 2011-ci </a:t>
            </a:r>
            <a:r>
              <a:rPr lang="ru-RU" sz="3300" b="1" dirty="0" err="1">
                <a:solidFill>
                  <a:schemeClr val="accent2">
                    <a:lumMod val="50000"/>
                  </a:schemeClr>
                </a:solidFill>
                <a:latin typeface="Times New Roman" panose="02020603050405020304" pitchFamily="18" charset="0"/>
                <a:cs typeface="Times New Roman" panose="02020603050405020304" pitchFamily="18" charset="0"/>
              </a:rPr>
              <a:t>il</a:t>
            </a:r>
            <a:r>
              <a:rPr lang="ru-RU" dirty="0"/>
              <a:t/>
            </a:r>
            <a:br>
              <a:rPr lang="ru-RU" dirty="0"/>
            </a:br>
            <a:endParaRPr lang="ru-RU" dirty="0"/>
          </a:p>
        </p:txBody>
      </p:sp>
      <p:sp>
        <p:nvSpPr>
          <p:cNvPr id="3" name="Объект 2"/>
          <p:cNvSpPr>
            <a:spLocks noGrp="1"/>
          </p:cNvSpPr>
          <p:nvPr>
            <p:ph idx="1"/>
          </p:nvPr>
        </p:nvSpPr>
        <p:spPr>
          <a:xfrm>
            <a:off x="709684" y="1774209"/>
            <a:ext cx="10822673" cy="4572000"/>
          </a:xfrm>
        </p:spPr>
        <p:txBody>
          <a:bodyPr>
            <a:normAutofit fontScale="85000" lnSpcReduction="10000"/>
          </a:bodyPr>
          <a:lstStyle/>
          <a:p>
            <a:pPr algn="just"/>
            <a:r>
              <a:rPr lang="az-Latn-AZ" dirty="0" smtClean="0">
                <a:latin typeface="Times New Roman" panose="02020603050405020304" pitchFamily="18" charset="0"/>
                <a:cs typeface="Times New Roman" panose="02020603050405020304" pitchFamily="18" charset="0"/>
              </a:rPr>
              <a:t>Ə</a:t>
            </a:r>
            <a:r>
              <a:rPr lang="en-US" dirty="0" err="1" smtClean="0">
                <a:latin typeface="Times New Roman" panose="02020603050405020304" pitchFamily="18" charset="0"/>
                <a:cs typeface="Times New Roman" panose="02020603050405020304" pitchFamily="18" charset="0"/>
              </a:rPr>
              <a:t>rizəçinin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Bayıl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həbsxanasında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tibbi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yardım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göstərilməməsi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bağlı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iddiasının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xarakterini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nəzərə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alaraq</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Məhkəmə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əmin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deyil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nümayəndənin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iştirakı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ərizəçinin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üzrə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mövqeyinin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səmərəli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düzgün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qaneedici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şəkildə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təqdim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edilməsini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təmin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bilərdi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Bununla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bağlı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Məhkəmə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qeyd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edir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ərizəçinin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həbsxanada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saxlanıldığı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müddətdə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tibbi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yardım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almamasından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irəli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gələn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kompensasiya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tələbi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əsasən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şəxsən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yaşadığı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hisslərlə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əlaqədar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Məhkəmə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hesab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edir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həbsdə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saxlanma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şəraitini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tibbi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müalicəni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təsvir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edən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ifadəsi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həmin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şərait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müalicə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barədə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bildiklərini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yalnız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ərizəçinin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özü</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birbaşa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çatdıra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bilərdi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iddiaçının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üzrə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mövqeyinin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təqdim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edilməsinin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zəruri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tərkib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hissəsini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təşkil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edəcəkdi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Yalnız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ərizəçinin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özü</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şəxsən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ifadə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verməklə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kompensasiya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tələbini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əsaslandıra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hakimlərin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suallarını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əgər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suallar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olardısa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cavablandıra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bilərdi</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i="1" dirty="0" err="1" smtClean="0">
                <a:latin typeface="Times New Roman" panose="02020603050405020304" pitchFamily="18" charset="0"/>
                <a:cs typeface="Times New Roman" panose="02020603050405020304" pitchFamily="18" charset="0"/>
              </a:rPr>
              <a:t>Kovalyovun</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işi</a:t>
            </a:r>
            <a:r>
              <a:rPr lang="az-Latn-AZ" i="1"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 </a:t>
            </a:r>
            <a:endParaRPr lang="az-Latn-AZ" i="1"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52. </a:t>
            </a:r>
            <a:r>
              <a:rPr lang="en-US" dirty="0" err="1">
                <a:latin typeface="Times New Roman" panose="02020603050405020304" pitchFamily="18" charset="0"/>
                <a:cs typeface="Times New Roman" panose="02020603050405020304" pitchFamily="18" charset="0"/>
              </a:rPr>
              <a:t>Nəhayət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həbsxanada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cəza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çəkməsi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faktına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gəldikdə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Məhkəmə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ərizəçinin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məhkəmə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prosesində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iştirakının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təmin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edilməsi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üsulu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qismində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daxili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məhkəmələrin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ixtiyarında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digər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imkandan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xəbərdardır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iclasın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ərizəçinin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cəza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çəkdiyi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müəssisədə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keçirilməsini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təmin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edə</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bilərdilər</a:t>
            </a:r>
            <a:r>
              <a:rPr lang="az-Latn-AZ"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Lakin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daxili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məhkəmələr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variantı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nəzərdən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keçirmədilər</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53. </a:t>
            </a:r>
            <a:r>
              <a:rPr lang="en-US" dirty="0" err="1">
                <a:latin typeface="Times New Roman" panose="02020603050405020304" pitchFamily="18" charset="0"/>
                <a:cs typeface="Times New Roman" panose="02020603050405020304" pitchFamily="18" charset="0"/>
              </a:rPr>
              <a:t>Müvafiq</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olaraq</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Konvensiyanın</a:t>
            </a:r>
            <a:r>
              <a:rPr lang="en-US" dirty="0">
                <a:latin typeface="Times New Roman" panose="02020603050405020304" pitchFamily="18" charset="0"/>
                <a:cs typeface="Times New Roman" panose="02020603050405020304" pitchFamily="18" charset="0"/>
              </a:rPr>
              <a:t> 6-cı </a:t>
            </a:r>
            <a:r>
              <a:rPr lang="en-US" dirty="0" err="1">
                <a:latin typeface="Times New Roman" panose="02020603050405020304" pitchFamily="18" charset="0"/>
                <a:cs typeface="Times New Roman" panose="02020603050405020304" pitchFamily="18" charset="0"/>
              </a:rPr>
              <a:t>maddəsinin</a:t>
            </a:r>
            <a:r>
              <a:rPr lang="en-US" dirty="0">
                <a:latin typeface="Times New Roman" panose="02020603050405020304" pitchFamily="18" charset="0"/>
                <a:cs typeface="Times New Roman" panose="02020603050405020304" pitchFamily="18" charset="0"/>
              </a:rPr>
              <a:t> 1-ci </a:t>
            </a:r>
            <a:r>
              <a:rPr lang="en-US" dirty="0" err="1">
                <a:latin typeface="Times New Roman" panose="02020603050405020304" pitchFamily="18" charset="0"/>
                <a:cs typeface="Times New Roman" panose="02020603050405020304" pitchFamily="18" charset="0"/>
              </a:rPr>
              <a:t>bəndinin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pozuntusu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verib</a:t>
            </a:r>
            <a:r>
              <a:rPr lang="en-US" dirty="0">
                <a:latin typeface="Times New Roman" panose="02020603050405020304" pitchFamily="18" charset="0"/>
                <a:cs typeface="Times New Roman" panose="02020603050405020304" pitchFamily="18" charset="0"/>
              </a:rPr>
              <a:t>.</a:t>
            </a:r>
          </a:p>
          <a:p>
            <a:pPr algn="just"/>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51647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accent1">
                    <a:lumMod val="50000"/>
                  </a:schemeClr>
                </a:solidFill>
                <a:latin typeface="Times New Roman" panose="02020603050405020304" pitchFamily="18" charset="0"/>
                <a:cs typeface="Times New Roman" panose="02020603050405020304" pitchFamily="18" charset="0"/>
              </a:rPr>
              <a:t>SEÇD</a:t>
            </a:r>
            <a:r>
              <a:rPr lang="az-Latn-AZ" b="1" dirty="0" smtClean="0">
                <a:solidFill>
                  <a:schemeClr val="accent1">
                    <a:lumMod val="50000"/>
                  </a:schemeClr>
                </a:solidFill>
                <a:latin typeface="Times New Roman" panose="02020603050405020304" pitchFamily="18" charset="0"/>
                <a:cs typeface="Times New Roman" panose="02020603050405020304" pitchFamily="18" charset="0"/>
              </a:rPr>
              <a:t>İ</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Y</a:t>
            </a:r>
            <a:r>
              <a:rPr lang="az-Latn-AZ" b="1" dirty="0" smtClean="0">
                <a:solidFill>
                  <a:schemeClr val="accent1">
                    <a:lumMod val="50000"/>
                  </a:schemeClr>
                </a:solidFill>
                <a:latin typeface="Times New Roman" panose="02020603050405020304" pitchFamily="18" charset="0"/>
                <a:cs typeface="Times New Roman" panose="02020603050405020304" pitchFamily="18" charset="0"/>
              </a:rPr>
              <a:t>İ</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MÜDAF</a:t>
            </a:r>
            <a:r>
              <a:rPr lang="az-Latn-AZ" b="1" dirty="0" smtClean="0">
                <a:solidFill>
                  <a:schemeClr val="accent1">
                    <a:lumMod val="50000"/>
                  </a:schemeClr>
                </a:solidFill>
                <a:latin typeface="Times New Roman" panose="02020603050405020304" pitchFamily="18" charset="0"/>
                <a:cs typeface="Times New Roman" panose="02020603050405020304" pitchFamily="18" charset="0"/>
              </a:rPr>
              <a:t>İ</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ƏÇ</a:t>
            </a:r>
            <a:r>
              <a:rPr lang="az-Latn-AZ" b="1" dirty="0" smtClean="0">
                <a:solidFill>
                  <a:schemeClr val="accent1">
                    <a:lumMod val="50000"/>
                  </a:schemeClr>
                </a:solidFill>
                <a:latin typeface="Times New Roman" panose="02020603050405020304" pitchFamily="18" charset="0"/>
                <a:cs typeface="Times New Roman" panose="02020603050405020304" pitchFamily="18" charset="0"/>
              </a:rPr>
              <a:t>İ</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19117" y="2429301"/>
            <a:ext cx="10413241" cy="3780429"/>
          </a:xfrm>
        </p:spPr>
        <p:txBody>
          <a:bodyPr>
            <a:normAutofit/>
          </a:bodyPr>
          <a:lstStyle/>
          <a:p>
            <a:pPr algn="just"/>
            <a:r>
              <a:rPr lang="az-Latn-AZ" dirty="0" smtClean="0">
                <a:latin typeface="Times New Roman" panose="02020603050405020304" pitchFamily="18" charset="0"/>
                <a:cs typeface="Times New Roman" panose="02020603050405020304" pitchFamily="18" charset="0"/>
              </a:rPr>
              <a:t>Təqsirləndirilən şəxs vəkilin haqqını ödəmək üçün kifayət qədər vəsaitə malik olduqda, özünə vəkil s</a:t>
            </a:r>
            <a:r>
              <a:rPr lang="en-US" dirty="0" err="1" smtClean="0">
                <a:latin typeface="Times New Roman" panose="02020603050405020304" pitchFamily="18" charset="0"/>
                <a:cs typeface="Times New Roman" panose="02020603050405020304" pitchFamily="18" charset="0"/>
              </a:rPr>
              <a:t>eçmək</a:t>
            </a:r>
            <a:r>
              <a:rPr lang="az-Latn-AZ" dirty="0">
                <a:latin typeface="Times New Roman" panose="02020603050405020304" pitchFamily="18" charset="0"/>
                <a:cs typeface="Times New Roman" panose="02020603050405020304" pitchFamily="18" charset="0"/>
              </a:rPr>
              <a:t> </a:t>
            </a:r>
            <a:r>
              <a:rPr lang="az-Latn-AZ" dirty="0" smtClean="0">
                <a:latin typeface="Times New Roman" panose="02020603050405020304" pitchFamily="18" charset="0"/>
                <a:cs typeface="Times New Roman" panose="02020603050405020304" pitchFamily="18" charset="0"/>
              </a:rPr>
              <a:t>hüququ yaranır.</a:t>
            </a:r>
          </a:p>
          <a:p>
            <a:pPr algn="just"/>
            <a:r>
              <a:rPr lang="az-Latn-AZ" dirty="0" smtClean="0">
                <a:latin typeface="Times New Roman" panose="02020603050405020304" pitchFamily="18" charset="0"/>
                <a:cs typeface="Times New Roman" panose="02020603050405020304" pitchFamily="18" charset="0"/>
              </a:rPr>
              <a:t> Pulsuz hüquqi yardım alan şəxs özünə müdafiəşi seçmək və ya bu barədə rəy bildirmək hüququna malik deyil.</a:t>
            </a:r>
            <a:r>
              <a:rPr lang="en-US" dirty="0" smtClean="0">
                <a:latin typeface="Times New Roman" panose="02020603050405020304" pitchFamily="18" charset="0"/>
                <a:cs typeface="Times New Roman" panose="02020603050405020304" pitchFamily="18" charset="0"/>
              </a:rPr>
              <a:t> </a:t>
            </a:r>
            <a:r>
              <a:rPr lang="az-Latn-AZ" i="1" dirty="0">
                <a:latin typeface="Times New Roman" panose="02020603050405020304" pitchFamily="18" charset="0"/>
                <a:cs typeface="Times New Roman" panose="02020603050405020304" pitchFamily="18" charset="0"/>
              </a:rPr>
              <a:t>(M Birləşmiş Krallığa qarşı)</a:t>
            </a:r>
            <a:endParaRPr lang="en-US" i="1" dirty="0">
              <a:latin typeface="Times New Roman" panose="02020603050405020304" pitchFamily="18" charset="0"/>
              <a:cs typeface="Times New Roman" panose="02020603050405020304" pitchFamily="18" charset="0"/>
            </a:endParaRPr>
          </a:p>
          <a:p>
            <a:pPr marL="0" indent="0" algn="just">
              <a:buNone/>
            </a:pPr>
            <a:endParaRPr lang="az-Latn-AZ" dirty="0" smtClean="0">
              <a:latin typeface="Times New Roman" panose="02020603050405020304" pitchFamily="18" charset="0"/>
              <a:cs typeface="Times New Roman" panose="02020603050405020304" pitchFamily="18" charset="0"/>
            </a:endParaRPr>
          </a:p>
          <a:p>
            <a:pPr algn="just"/>
            <a:r>
              <a:rPr lang="en-US" dirty="0" err="1" smtClean="0">
                <a:latin typeface="Times New Roman" panose="02020603050405020304" pitchFamily="18" charset="0"/>
                <a:cs typeface="Times New Roman" panose="02020603050405020304" pitchFamily="18" charset="0"/>
              </a:rPr>
              <a:t>Qeyri-mütləq</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hüquq</a:t>
            </a:r>
            <a:r>
              <a:rPr lang="az-Latn-AZ" dirty="0" smtClean="0">
                <a:latin typeface="Times New Roman" panose="02020603050405020304" pitchFamily="18" charset="0"/>
                <a:cs typeface="Times New Roman" panose="02020603050405020304" pitchFamily="18" charset="0"/>
              </a:rPr>
              <a:t>dur</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məhdudlaşdırıla</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bilər</a:t>
            </a:r>
            <a:r>
              <a:rPr lang="az-Latn-A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r>
              <a:rPr lang="en-US" dirty="0" err="1" smtClean="0">
                <a:latin typeface="Times New Roman" panose="02020603050405020304" pitchFamily="18" charset="0"/>
                <a:cs typeface="Times New Roman" panose="02020603050405020304" pitchFamily="18" charset="0"/>
              </a:rPr>
              <a:t>Dövlət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tənzimləyir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müdafiəçi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ola</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bilər</a:t>
            </a:r>
            <a:r>
              <a:rPr lang="az-Latn-A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just">
              <a:buNone/>
            </a:pPr>
            <a:r>
              <a:rPr lang="en-US" sz="2000" i="1" dirty="0" err="1" smtClean="0">
                <a:latin typeface="Times New Roman" panose="02020603050405020304" pitchFamily="18" charset="0"/>
                <a:cs typeface="Times New Roman" panose="02020603050405020304" pitchFamily="18" charset="0"/>
              </a:rPr>
              <a:t>Ensslin</a:t>
            </a:r>
            <a:r>
              <a:rPr lang="en-US" sz="2000" i="1" dirty="0" smtClean="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and Others v Germany (</a:t>
            </a:r>
            <a:r>
              <a:rPr lang="en-US" sz="2000" i="1" dirty="0" err="1">
                <a:latin typeface="Times New Roman" panose="02020603050405020304" pitchFamily="18" charset="0"/>
                <a:cs typeface="Times New Roman" panose="02020603050405020304" pitchFamily="18" charset="0"/>
              </a:rPr>
              <a:t>dec.</a:t>
            </a:r>
            <a:r>
              <a:rPr lang="en-US" sz="2000" i="1" dirty="0">
                <a:latin typeface="Times New Roman" panose="02020603050405020304" pitchFamily="18" charset="0"/>
                <a:cs typeface="Times New Roman" panose="02020603050405020304" pitchFamily="18" charset="0"/>
              </a:rPr>
              <a:t>)(1978)</a:t>
            </a:r>
          </a:p>
          <a:p>
            <a:pPr algn="just"/>
            <a:endParaRPr lang="ru-RU" dirty="0"/>
          </a:p>
        </p:txBody>
      </p:sp>
    </p:spTree>
    <p:extLst>
      <p:ext uri="{BB962C8B-B14F-4D97-AF65-F5344CB8AC3E}">
        <p14:creationId xmlns:p14="http://schemas.microsoft.com/office/powerpoint/2010/main" xmlns="" val="3941720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8739" y="614150"/>
            <a:ext cx="10822675" cy="1173707"/>
          </a:xfrm>
        </p:spPr>
        <p:txBody>
          <a:bodyPr>
            <a:normAutofit fontScale="90000"/>
          </a:bodyPr>
          <a:lstStyle/>
          <a:p>
            <a:r>
              <a:rPr lang="az-Latn-AZ" b="1" dirty="0" smtClean="0">
                <a:solidFill>
                  <a:schemeClr val="accent1">
                    <a:lumMod val="50000"/>
                  </a:schemeClr>
                </a:solidFill>
                <a:latin typeface="Times New Roman" panose="02020603050405020304" pitchFamily="18" charset="0"/>
                <a:cs typeface="Times New Roman" panose="02020603050405020304" pitchFamily="18" charset="0"/>
              </a:rPr>
              <a:t>PULSUZ HÜQUQİ YARDIM ALMAQ HÜQUQU</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68740" y="1787857"/>
            <a:ext cx="10822675" cy="4681182"/>
          </a:xfrm>
        </p:spPr>
        <p:txBody>
          <a:bodyPr>
            <a:normAutofit fontScale="92500" lnSpcReduction="20000"/>
          </a:bodyPr>
          <a:lstStyle/>
          <a:p>
            <a:pPr marL="0" indent="0" algn="just">
              <a:buNone/>
            </a:pPr>
            <a:r>
              <a:rPr lang="az-Latn-AZ" dirty="0" smtClean="0">
                <a:latin typeface="Times New Roman" panose="02020603050405020304" pitchFamily="18" charset="0"/>
                <a:cs typeface="Times New Roman" panose="02020603050405020304" pitchFamily="18" charset="0"/>
              </a:rPr>
              <a:t>1. Təqsirləndirilən şəxsin vəkilin haqqını ödəmək üçün kifayət qədər vəsaiti olmadıqda;</a:t>
            </a:r>
          </a:p>
          <a:p>
            <a:pPr marL="0" indent="0" algn="just">
              <a:buNone/>
            </a:pPr>
            <a:r>
              <a:rPr lang="az-Latn-AZ" dirty="0" smtClean="0">
                <a:latin typeface="Times New Roman" panose="02020603050405020304" pitchFamily="18" charset="0"/>
                <a:cs typeface="Times New Roman" panose="02020603050405020304" pitchFamily="18" charset="0"/>
              </a:rPr>
              <a:t>2. </a:t>
            </a:r>
            <a:r>
              <a:rPr lang="en-US" dirty="0" err="1" smtClean="0">
                <a:latin typeface="Times New Roman" panose="02020603050405020304" pitchFamily="18" charset="0"/>
                <a:cs typeface="Times New Roman" panose="02020603050405020304" pitchFamily="18" charset="0"/>
              </a:rPr>
              <a:t>Ədalət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mühakiməsinin</a:t>
            </a:r>
            <a:r>
              <a:rPr lang="en-US" dirty="0">
                <a:latin typeface="Times New Roman" panose="02020603050405020304" pitchFamily="18" charset="0"/>
                <a:cs typeface="Times New Roman" panose="02020603050405020304" pitchFamily="18" charset="0"/>
              </a:rPr>
              <a:t> </a:t>
            </a:r>
            <a:r>
              <a:rPr lang="az-Latn-AZ" dirty="0" smtClean="0">
                <a:latin typeface="Times New Roman" panose="02020603050405020304" pitchFamily="18" charset="0"/>
                <a:cs typeface="Times New Roman" panose="02020603050405020304" pitchFamily="18" charset="0"/>
              </a:rPr>
              <a:t>maraqları </a:t>
            </a:r>
            <a:r>
              <a:rPr lang="en-US" dirty="0" err="1" smtClean="0">
                <a:latin typeface="Times New Roman" panose="02020603050405020304" pitchFamily="18" charset="0"/>
                <a:cs typeface="Times New Roman" panose="02020603050405020304" pitchFamily="18" charset="0"/>
              </a:rPr>
              <a:t>tələb</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etdiyi</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zaman</a:t>
            </a:r>
            <a:r>
              <a:rPr lang="az-Latn-AZ"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just">
              <a:buNone/>
            </a:pPr>
            <a:r>
              <a:rPr lang="az-Latn-AZ" dirty="0" smtClean="0">
                <a:latin typeface="Times New Roman" panose="02020603050405020304" pitchFamily="18" charset="0"/>
                <a:cs typeface="Times New Roman" panose="02020603050405020304" pitchFamily="18" charset="0"/>
              </a:rPr>
              <a:t>- </a:t>
            </a:r>
            <a:r>
              <a:rPr lang="az-Latn-AZ" dirty="0">
                <a:latin typeface="Times New Roman" panose="02020603050405020304" pitchFamily="18" charset="0"/>
                <a:cs typeface="Times New Roman" panose="02020603050405020304" pitchFamily="18" charset="0"/>
              </a:rPr>
              <a:t>İ</a:t>
            </a:r>
            <a:r>
              <a:rPr lang="en-US" dirty="0" err="1" smtClean="0">
                <a:latin typeface="Times New Roman" panose="02020603050405020304" pitchFamily="18" charset="0"/>
                <a:cs typeface="Times New Roman" panose="02020603050405020304" pitchFamily="18" charset="0"/>
              </a:rPr>
              <a:t>şin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faktiki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hüquqi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əsasları</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az-Latn-AZ" dirty="0" smtClean="0">
                <a:latin typeface="Times New Roman" panose="02020603050405020304" pitchFamily="18" charset="0"/>
                <a:cs typeface="Times New Roman" panose="02020603050405020304" pitchFamily="18" charset="0"/>
              </a:rPr>
              <a:t>işin </a:t>
            </a:r>
            <a:r>
              <a:rPr lang="en-US" dirty="0" err="1" smtClean="0">
                <a:latin typeface="Times New Roman" panose="02020603050405020304" pitchFamily="18" charset="0"/>
                <a:cs typeface="Times New Roman" panose="02020603050405020304" pitchFamily="18" charset="0"/>
              </a:rPr>
              <a:t>mürəkkəblik</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dərəcəsi</a:t>
            </a:r>
            <a:r>
              <a:rPr lang="en-US" dirty="0" smtClean="0">
                <a:latin typeface="Times New Roman" panose="02020603050405020304" pitchFamily="18" charset="0"/>
                <a:cs typeface="Times New Roman" panose="02020603050405020304" pitchFamily="18" charset="0"/>
              </a:rPr>
              <a:t>)</a:t>
            </a:r>
            <a:r>
              <a:rPr lang="az-Latn-AZ" dirty="0" smtClean="0">
                <a:latin typeface="Times New Roman" panose="02020603050405020304" pitchFamily="18" charset="0"/>
                <a:cs typeface="Times New Roman" panose="02020603050405020304" pitchFamily="18" charset="0"/>
              </a:rPr>
              <a:t> nəzərə alınmaqla;</a:t>
            </a:r>
            <a:endParaRPr lang="en-US" dirty="0">
              <a:latin typeface="Times New Roman" panose="02020603050405020304" pitchFamily="18" charset="0"/>
              <a:cs typeface="Times New Roman" panose="02020603050405020304" pitchFamily="18" charset="0"/>
            </a:endParaRPr>
          </a:p>
          <a:p>
            <a:pPr algn="just">
              <a:buFontTx/>
              <a:buChar char="-"/>
            </a:pPr>
            <a:r>
              <a:rPr lang="az-Latn-AZ" dirty="0" err="1">
                <a:latin typeface="Times New Roman" panose="02020603050405020304" pitchFamily="18" charset="0"/>
                <a:cs typeface="Times New Roman" panose="02020603050405020304" pitchFamily="18" charset="0"/>
              </a:rPr>
              <a:t>İ</a:t>
            </a:r>
            <a:r>
              <a:rPr lang="en-US" dirty="0" err="1" smtClean="0">
                <a:latin typeface="Times New Roman" panose="02020603050405020304" pitchFamily="18" charset="0"/>
                <a:cs typeface="Times New Roman" panose="02020603050405020304" pitchFamily="18" charset="0"/>
              </a:rPr>
              <a:t>ttiham</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olunan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üçün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prosesin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əhəmiyyəti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gözlənilən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cəza</a:t>
            </a:r>
            <a:r>
              <a:rPr lang="az-Latn-AZ" dirty="0" smtClean="0">
                <a:latin typeface="Times New Roman" panose="02020603050405020304" pitchFamily="18" charset="0"/>
                <a:cs typeface="Times New Roman" panose="02020603050405020304" pitchFamily="18" charset="0"/>
              </a:rPr>
              <a:t>nın ağırlığı</a:t>
            </a:r>
            <a:r>
              <a:rPr lang="en-US" dirty="0" smtClean="0">
                <a:latin typeface="Times New Roman" panose="02020603050405020304" pitchFamily="18" charset="0"/>
                <a:cs typeface="Times New Roman" panose="02020603050405020304" pitchFamily="18" charset="0"/>
              </a:rPr>
              <a:t>)</a:t>
            </a:r>
            <a:r>
              <a:rPr lang="az-Latn-AZ" dirty="0" smtClean="0">
                <a:latin typeface="Times New Roman" panose="02020603050405020304" pitchFamily="18" charset="0"/>
                <a:cs typeface="Times New Roman" panose="02020603050405020304" pitchFamily="18" charset="0"/>
              </a:rPr>
              <a:t> nəzərə alınmaqla;</a:t>
            </a:r>
          </a:p>
          <a:p>
            <a:pPr algn="just">
              <a:buFontTx/>
              <a:buChar char="-"/>
            </a:pPr>
            <a:r>
              <a:rPr lang="az-Latn-AZ" dirty="0" smtClean="0">
                <a:latin typeface="Times New Roman" panose="02020603050405020304" pitchFamily="18" charset="0"/>
                <a:cs typeface="Times New Roman" panose="02020603050405020304" pitchFamily="18" charset="0"/>
              </a:rPr>
              <a:t>İşin təqsirləndirilən şəxs üçün nə dərəcədə önəmli olması nəzərə alınmaqla;</a:t>
            </a:r>
            <a:r>
              <a:rPr lang="az-Latn-AZ" i="1" dirty="0" smtClean="0">
                <a:latin typeface="Times New Roman" panose="02020603050405020304" pitchFamily="18" charset="0"/>
                <a:cs typeface="Times New Roman" panose="02020603050405020304" pitchFamily="18" charset="0"/>
              </a:rPr>
              <a:t>(Timerqaliyevanın işi) </a:t>
            </a:r>
          </a:p>
          <a:p>
            <a:pPr algn="just">
              <a:buFontTx/>
              <a:buChar char="-"/>
            </a:pPr>
            <a:r>
              <a:rPr lang="az-Latn-AZ" dirty="0" smtClean="0">
                <a:latin typeface="Times New Roman" panose="02020603050405020304" pitchFamily="18" charset="0"/>
                <a:cs typeface="Times New Roman" panose="02020603050405020304" pitchFamily="18" charset="0"/>
              </a:rPr>
              <a:t>Ərizəçinin özünü şəxsən uğurla müdafiə edə bilməsi perspektivinin nə dərəcədə ağlabatan olduğu nəzərə alınmaqla. </a:t>
            </a:r>
            <a:endParaRPr lang="en-US" dirty="0">
              <a:latin typeface="Times New Roman" panose="02020603050405020304" pitchFamily="18" charset="0"/>
              <a:cs typeface="Times New Roman" panose="02020603050405020304" pitchFamily="18" charset="0"/>
            </a:endParaRPr>
          </a:p>
          <a:p>
            <a:pPr algn="just"/>
            <a:r>
              <a:rPr lang="en-US" dirty="0" err="1" smtClean="0">
                <a:latin typeface="Times New Roman" panose="02020603050405020304" pitchFamily="18" charset="0"/>
                <a:cs typeface="Times New Roman" panose="02020603050405020304" pitchFamily="18" charset="0"/>
              </a:rPr>
              <a:t>Bütün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hallarda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yerli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məhkəmə</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tərəfindən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daimi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nəzarətdə</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saxlanmalıdır</a:t>
            </a:r>
            <a:r>
              <a:rPr lang="az-Latn-AZ" dirty="0" smtClean="0">
                <a:latin typeface="Times New Roman" panose="02020603050405020304" pitchFamily="18" charset="0"/>
                <a:cs typeface="Times New Roman" panose="02020603050405020304" pitchFamily="18" charset="0"/>
              </a:rPr>
              <a:t>.</a:t>
            </a:r>
          </a:p>
          <a:p>
            <a:pPr algn="just"/>
            <a:r>
              <a:rPr lang="az-Latn-AZ" dirty="0" smtClean="0">
                <a:latin typeface="Times New Roman" panose="02020603050405020304" pitchFamily="18" charset="0"/>
                <a:cs typeface="Times New Roman" panose="02020603050405020304" pitchFamily="18" charset="0"/>
              </a:rPr>
              <a:t>Pulsuz hüquqi yardım almaq hüququ prosesin hansı mərhələdə olmasından asılı olmayaraq qüvvədə olur, o cümlədən məhkəməyə qədər araşdırma mərhələsində də tətbiq edilir </a:t>
            </a:r>
            <a:r>
              <a:rPr lang="az-Latn-AZ" i="1" dirty="0" smtClean="0">
                <a:latin typeface="Times New Roman" panose="02020603050405020304" pitchFamily="18" charset="0"/>
                <a:cs typeface="Times New Roman" panose="02020603050405020304" pitchFamily="18" charset="0"/>
              </a:rPr>
              <a:t>(Kvarantanın işi)</a:t>
            </a:r>
          </a:p>
          <a:p>
            <a:pPr algn="just"/>
            <a:endParaRPr lang="en-US"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xmlns="" val="3880001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9683" y="545911"/>
            <a:ext cx="10781731" cy="1146412"/>
          </a:xfrm>
        </p:spPr>
        <p:txBody>
          <a:bodyPr>
            <a:normAutofit/>
          </a:bodyPr>
          <a:lstStyle/>
          <a:p>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Məhkəməyə</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qədərki</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mərhələdə</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müdafiəçi</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09682" y="2388358"/>
            <a:ext cx="10781731" cy="3807726"/>
          </a:xfrm>
        </p:spPr>
        <p:txBody>
          <a:bodyPr>
            <a:normAutofit/>
          </a:bodyPr>
          <a:lstStyle/>
          <a:p>
            <a:pPr algn="just"/>
            <a:r>
              <a:rPr lang="az-Latn-AZ" dirty="0" smtClean="0">
                <a:latin typeface="Times New Roman" panose="02020603050405020304" pitchFamily="18" charset="0"/>
                <a:cs typeface="Times New Roman" panose="02020603050405020304" pitchFamily="18" charset="0"/>
              </a:rPr>
              <a:t>Təqsirləndirilən şəxslər vəkilin yardımı ilə nəinki həbsdə saxlanılarkən dindirildikləri zaman, həm də həbsə alındıqları andan başlayaraq mümkün qədər tezliklə vəkillə təmin olunmalıdılar </a:t>
            </a:r>
            <a:r>
              <a:rPr lang="az-Latn-AZ" i="1" dirty="0" smtClean="0">
                <a:latin typeface="Times New Roman" panose="02020603050405020304" pitchFamily="18" charset="0"/>
                <a:cs typeface="Times New Roman" panose="02020603050405020304" pitchFamily="18" charset="0"/>
              </a:rPr>
              <a:t>(Dayananın işi)</a:t>
            </a:r>
          </a:p>
          <a:p>
            <a:pPr algn="just"/>
            <a:endParaRPr lang="az-Latn-AZ" i="1" dirty="0" smtClean="0">
              <a:latin typeface="Times New Roman" panose="02020603050405020304" pitchFamily="18" charset="0"/>
              <a:cs typeface="Times New Roman" panose="02020603050405020304" pitchFamily="18" charset="0"/>
            </a:endParaRPr>
          </a:p>
          <a:p>
            <a:pPr algn="just"/>
            <a:r>
              <a:rPr lang="az-Latn-AZ" dirty="0" smtClean="0">
                <a:latin typeface="Times New Roman" panose="02020603050405020304" pitchFamily="18" charset="0"/>
                <a:cs typeface="Times New Roman" panose="02020603050405020304" pitchFamily="18" charset="0"/>
              </a:rPr>
              <a:t>Ərizəçinin həbsindən dərhal sonra təqsirləndirilən şəxsin vəkillə görüşmək hüququ məhdudlaşdırılıbsa, vəkillə təmsil olunmadığı müddətdə ondan etiraflar alınınbsa, yaxud susma faktından onun əlehinə nəticə çıxarılıbsa, 6-cı maddənin 3-cü bəndinin «c» yarımbəndinin pozuntusuna səbəb olur </a:t>
            </a:r>
            <a:r>
              <a:rPr lang="az-Latn-AZ" i="1"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John Murray</a:t>
            </a:r>
            <a:r>
              <a:rPr lang="az-Latn-AZ" i="1" dirty="0" smtClean="0">
                <a:latin typeface="Times New Roman" panose="02020603050405020304" pitchFamily="18" charset="0"/>
                <a:cs typeface="Times New Roman" panose="02020603050405020304" pitchFamily="18" charset="0"/>
              </a:rPr>
              <a:t> işi)</a:t>
            </a:r>
            <a:r>
              <a:rPr lang="en-US" i="1" dirty="0" smtClean="0">
                <a:latin typeface="Times New Roman" panose="02020603050405020304" pitchFamily="18" charset="0"/>
                <a:cs typeface="Times New Roman" panose="02020603050405020304" pitchFamily="18" charset="0"/>
              </a:rPr>
              <a:t> </a:t>
            </a:r>
            <a:endParaRPr lang="az-Latn-AZ" i="1" dirty="0" smtClean="0">
              <a:latin typeface="Times New Roman" panose="02020603050405020304" pitchFamily="18" charset="0"/>
              <a:cs typeface="Times New Roman" panose="02020603050405020304" pitchFamily="18" charset="0"/>
            </a:endParaRPr>
          </a:p>
          <a:p>
            <a:pPr algn="just"/>
            <a:endParaRPr lang="az-Latn-AZ" i="1"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xmlns="" val="3516217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1445" y="641446"/>
            <a:ext cx="10904560" cy="764273"/>
          </a:xfrm>
        </p:spPr>
        <p:txBody>
          <a:bodyPr/>
          <a:lstStyle/>
          <a:p>
            <a:r>
              <a:rPr lang="en-US" b="1" dirty="0" err="1">
                <a:solidFill>
                  <a:schemeClr val="accent1">
                    <a:lumMod val="50000"/>
                  </a:schemeClr>
                </a:solidFill>
                <a:latin typeface="Times New Roman" panose="02020603050405020304" pitchFamily="18" charset="0"/>
                <a:cs typeface="Times New Roman" panose="02020603050405020304" pitchFamily="18" charset="0"/>
              </a:rPr>
              <a:t>Müdafiəçi</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ilə</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effektiv</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ünsiyyət</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41446" y="1405719"/>
            <a:ext cx="7997588" cy="4844955"/>
          </a:xfrm>
        </p:spPr>
        <p:txBody>
          <a:bodyPr>
            <a:normAutofit fontScale="92500" lnSpcReduction="10000"/>
          </a:bodyPr>
          <a:lstStyle/>
          <a:p>
            <a:r>
              <a:rPr lang="az-Latn-AZ" dirty="0" smtClean="0">
                <a:latin typeface="Times New Roman" panose="02020603050405020304" pitchFamily="18" charset="0"/>
                <a:cs typeface="Times New Roman" panose="02020603050405020304" pitchFamily="18" charset="0"/>
              </a:rPr>
              <a:t>Cinayət işində təqsirləndirilən şəxsin vəkili ilə konfidensial şəraitdə ünsiyyətdə olma hüququ prinsipial əhəmiyyət daşıyır </a:t>
            </a:r>
            <a:r>
              <a:rPr lang="az-Latn-AZ" i="1" dirty="0" smtClean="0">
                <a:latin typeface="Times New Roman" panose="02020603050405020304" pitchFamily="18" charset="0"/>
                <a:cs typeface="Times New Roman" panose="02020603050405020304" pitchFamily="18" charset="0"/>
              </a:rPr>
              <a:t>(Saxnovskinin işi)</a:t>
            </a:r>
          </a:p>
          <a:p>
            <a:r>
              <a:rPr lang="az-Latn-AZ" dirty="0" smtClean="0">
                <a:latin typeface="Times New Roman" panose="02020603050405020304" pitchFamily="18" charset="0"/>
                <a:cs typeface="Times New Roman" panose="02020603050405020304" pitchFamily="18" charset="0"/>
              </a:rPr>
              <a:t>Konfidensial şəkildə ünsiyyətdə olma hüququ mütləq hüquq deyil. </a:t>
            </a:r>
            <a:r>
              <a:rPr lang="en-US" dirty="0" err="1">
                <a:latin typeface="Times New Roman" panose="02020603050405020304" pitchFamily="18" charset="0"/>
                <a:cs typeface="Times New Roman" panose="02020603050405020304" pitchFamily="18" charset="0"/>
              </a:rPr>
              <a:t>Yalnız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ciddi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əsaslar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olduqda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məhdudlaşdıla</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bilər</a:t>
            </a:r>
            <a:r>
              <a:rPr lang="az-Latn-A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az-Latn-AZ" dirty="0" smtClean="0">
                <a:latin typeface="Times New Roman" panose="02020603050405020304" pitchFamily="18" charset="0"/>
                <a:cs typeface="Times New Roman" panose="02020603050405020304" pitchFamily="18" charset="0"/>
              </a:rPr>
              <a:t>Aşağıdakı hallarda vəkillə müştərinin görüşləri polisin nəzarəti altında keçirilə bilər:</a:t>
            </a:r>
          </a:p>
          <a:p>
            <a:pPr marL="0" indent="0">
              <a:buNone/>
            </a:pPr>
            <a:r>
              <a:rPr lang="az-Latn-AZ"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a:t>
            </a:r>
            <a:r>
              <a:rPr lang="az-Latn-AZ" dirty="0" smtClean="0">
                <a:latin typeface="Times New Roman" panose="02020603050405020304" pitchFamily="18" charset="0"/>
                <a:cs typeface="Times New Roman" panose="02020603050405020304" pitchFamily="18" charset="0"/>
              </a:rPr>
              <a:t>əhkəməyə qədər araşdırma mərhələsində hüquqa zidd sövdələşmənin qarşısını almaq </a:t>
            </a:r>
            <a:r>
              <a:rPr lang="az-Latn-AZ" i="1" dirty="0" smtClean="0">
                <a:latin typeface="Times New Roman" panose="02020603050405020304" pitchFamily="18" charset="0"/>
                <a:cs typeface="Times New Roman" panose="02020603050405020304" pitchFamily="18" charset="0"/>
              </a:rPr>
              <a:t>(S.v. İsveçrəyə qarşı);</a:t>
            </a:r>
          </a:p>
          <a:p>
            <a:pPr>
              <a:buFontTx/>
              <a:buChar char="-"/>
            </a:pPr>
            <a:r>
              <a:rPr lang="az-Latn-AZ" dirty="0" smtClean="0">
                <a:latin typeface="Times New Roman" panose="02020603050405020304" pitchFamily="18" charset="0"/>
                <a:cs typeface="Times New Roman" panose="02020603050405020304" pitchFamily="18" charset="0"/>
              </a:rPr>
              <a:t>Yeni cinayətlərin törədilməsinin qarşısını almaq (</a:t>
            </a:r>
            <a:r>
              <a:rPr lang="az-Latn-AZ" i="1" dirty="0" smtClean="0">
                <a:latin typeface="Times New Roman" panose="02020603050405020304" pitchFamily="18" charset="0"/>
                <a:cs typeface="Times New Roman" panose="02020603050405020304" pitchFamily="18" charset="0"/>
              </a:rPr>
              <a:t>Brennan </a:t>
            </a:r>
          </a:p>
          <a:p>
            <a:pPr marL="0" indent="0">
              <a:buNone/>
            </a:pPr>
            <a:r>
              <a:rPr lang="az-Latn-AZ" i="1" dirty="0" smtClean="0">
                <a:latin typeface="Times New Roman" panose="02020603050405020304" pitchFamily="18" charset="0"/>
                <a:cs typeface="Times New Roman" panose="02020603050405020304" pitchFamily="18" charset="0"/>
              </a:rPr>
              <a:t>Birləşmiş Krallığa qarşı);</a:t>
            </a:r>
          </a:p>
          <a:p>
            <a:pPr>
              <a:buFontTx/>
              <a:buChar char="-"/>
            </a:pPr>
            <a:r>
              <a:rPr lang="az-Latn-AZ" dirty="0" smtClean="0">
                <a:latin typeface="Times New Roman" panose="02020603050405020304" pitchFamily="18" charset="0"/>
                <a:cs typeface="Times New Roman" panose="02020603050405020304" pitchFamily="18" charset="0"/>
              </a:rPr>
              <a:t>Şahidləri müdafiə etmək məqsədi ilə və s. </a:t>
            </a:r>
            <a:r>
              <a:rPr lang="az-Latn-AZ" i="1" dirty="0" smtClean="0">
                <a:latin typeface="Times New Roman" panose="02020603050405020304" pitchFamily="18" charset="0"/>
                <a:cs typeface="Times New Roman" panose="02020603050405020304" pitchFamily="18" charset="0"/>
              </a:rPr>
              <a:t>(Kurupun işi)</a:t>
            </a:r>
          </a:p>
          <a:p>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461612" y="2442949"/>
            <a:ext cx="3084394" cy="3739487"/>
          </a:xfrm>
          <a:prstGeom prst="rect">
            <a:avLst/>
          </a:prstGeom>
        </p:spPr>
      </p:pic>
    </p:spTree>
    <p:extLst>
      <p:ext uri="{BB962C8B-B14F-4D97-AF65-F5344CB8AC3E}">
        <p14:creationId xmlns:p14="http://schemas.microsoft.com/office/powerpoint/2010/main" xmlns="" val="35649957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653</TotalTime>
  <Words>2187</Words>
  <Application>Microsoft Office PowerPoint</Application>
  <PresentationFormat>Произвольный</PresentationFormat>
  <Paragraphs>155</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Натуральные материалы</vt:lpstr>
      <vt:lpstr>Слайд 1</vt:lpstr>
      <vt:lpstr>Avropa Konvensiyasının 6-cı maddəsinin 3-cü hissəsinin «c» yarımbəndi</vt:lpstr>
      <vt:lpstr>Müdafiə hüququnun əhatə etdiyi hüquqlar</vt:lpstr>
      <vt:lpstr>ÖZÜNÜ ŞƏXSƏN MÜDAFİƏ ETMƏK HÜQUQU</vt:lpstr>
      <vt:lpstr>NATİQ MİRZƏYEV (NATIG MIRZAYEV) AZƏRBAYCANA QARŞI məhkəmə işi - 22 noyabr 2011-ci il </vt:lpstr>
      <vt:lpstr>SEÇDİYİ MÜDAFİƏÇİ</vt:lpstr>
      <vt:lpstr>PULSUZ HÜQUQİ YARDIM ALMAQ HÜQUQU</vt:lpstr>
      <vt:lpstr>Məhkəməyə qədərki mərhələdə müdafiəçi</vt:lpstr>
      <vt:lpstr>Müdafiəçi ilə effektiv ünsiyyət</vt:lpstr>
      <vt:lpstr>Müdafiənin keyfiyyəti</vt:lpstr>
      <vt:lpstr>Hüquqi yardım almaq hüququ milli qanunvericilikdə:</vt:lpstr>
      <vt:lpstr>Слайд 12</vt:lpstr>
      <vt:lpstr>Слайд 13</vt:lpstr>
      <vt:lpstr>Azərbaycan Respublikası Cinayət Prosessual Məcəlləsi </vt:lpstr>
      <vt:lpstr>«Vəkillər və vəkillik fəaliyyəti haqqında» AR qanunu</vt:lpstr>
      <vt:lpstr>Müdafiəçi ilə təmin olunmaq hüququ Konvensiya kontekstində</vt:lpstr>
      <vt:lpstr>Слайд 17</vt:lpstr>
      <vt:lpstr>SƏMƏRƏLİ HÜQUQİ MÜDAFİƏ  </vt:lpstr>
      <vt:lpstr>SƏMƏRƏLİ HÜQUQİ MÜDAFİƏ</vt:lpstr>
      <vt:lpstr>«Pişalnikov (Pishchalnikov) Rusiya Federasiyasına qarşı» iş, 24.09.2009) </vt:lpstr>
      <vt:lpstr>6-cı maddənin 3-cü bəndinin «c» yarımbəndinin pozulduğu hallar:</vt:lpstr>
      <vt:lpstr>6-cı maddənin 3-cü bəndinin «c» yarımbəndinin pozulmadığı hallar:</vt:lpstr>
      <vt:lpstr>PULSUZ TƏRCÜMƏÇİDƏN İSTİFADƏ ETMƏK HÜQUQU</vt:lpstr>
      <vt:lpstr>Maddə 6.3 (e) Pulsuz tərcüməçidən istifadə hüququ</vt:lpstr>
      <vt:lpstr>Слайд 25</vt:lpstr>
      <vt:lpstr>Tərcümə</vt:lpstr>
      <vt:lpstr>Tərcüməçinin pulsuz yardımından istifadə etmək tələbinin pozulduğu hallar:</vt:lpstr>
      <vt:lpstr>Tərcüməçinin pulsuz yardımından istifadə etmək tələbinin pozulmadığı hallar:</vt:lpstr>
      <vt:lpstr>Слайд 29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samsung</cp:lastModifiedBy>
  <cp:revision>90</cp:revision>
  <dcterms:created xsi:type="dcterms:W3CDTF">2016-05-21T13:22:15Z</dcterms:created>
  <dcterms:modified xsi:type="dcterms:W3CDTF">2017-07-21T20:01:55Z</dcterms:modified>
</cp:coreProperties>
</file>