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3" r:id="rId4"/>
    <p:sldId id="284" r:id="rId5"/>
    <p:sldId id="294" r:id="rId6"/>
    <p:sldId id="258" r:id="rId7"/>
    <p:sldId id="291" r:id="rId8"/>
    <p:sldId id="279" r:id="rId9"/>
    <p:sldId id="280" r:id="rId10"/>
    <p:sldId id="29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737" autoAdjust="0"/>
  </p:normalViewPr>
  <p:slideViewPr>
    <p:cSldViewPr snapToGrid="0" snapToObjects="1"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560E56-78B3-475E-B604-9B35B0AA5D4F}" type="datetimeFigureOut">
              <a:rPr lang="it-IT"/>
              <a:pPr>
                <a:defRPr/>
              </a:pPr>
              <a:t>28/10/2017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83CC9C-2285-4375-89BE-D33630010DF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78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326F42-934B-48E3-BEFF-512850F1EC31}" type="datetimeFigureOut">
              <a:rPr lang="it-IT"/>
              <a:pPr>
                <a:defRPr/>
              </a:pPr>
              <a:t>28/10/2017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F9AD85-3134-4D65-AA83-BF4BF10F216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249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8545-C44E-46C5-B0F7-1C484C445CD0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3A0F9-D759-4B01-B83A-A50616976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2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234F-B5FA-4E7A-868F-90D86D973D87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DBC2B-A6DF-4C84-95AE-62E86F1F5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73CA1-CC21-4676-A2F3-CAF903EABC61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5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3238C-3E67-408E-BF98-DEFF47353D82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7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4455E-6E2E-4E72-BA9B-138FD65FD3CF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21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4973-3B4A-4D85-B022-E0B23CB05BC9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3B119-F91A-475A-930B-A5B4EA61D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8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04AC-84F7-4334-B8A3-1DD29C55C056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91841-F0D4-4DC2-A5D1-67B8DD31F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8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D1A2-03DA-42BF-954E-CB8C4EBE953B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07D57-742B-4DE7-A462-ABB1F45FF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6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67423-0612-45F8-B951-9B03F938B8C2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9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E5F17-CA0A-4E61-8112-507C4692EB63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AA4AB-D136-4CCF-928F-5ADC0BA2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2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6DF0F-FC33-4898-AA11-8E4EAE760EF5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3D722-A62D-4CBC-9082-52A42D6F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7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9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093-74F4-4D81-B244-E0FE912090A6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9CF7B-A358-4B23-9AF8-F335A738B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7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13DC-E8BC-4F82-8074-1EF04FEFD9AD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3553-7938-4C27-98D8-CDDE8C7F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29B13-D514-408C-99FD-5F1813E18F85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6231D-D392-4741-AA35-F11AAB1B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39EC7-A69E-481B-B401-1965EFA7B23A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EC3F0-B903-43CF-AD31-69396303D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8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stile</a:t>
            </a:r>
            <a:endParaRPr lang="lv-LV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  <a:endParaRPr lang="lv-LV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82B806-8AFE-4E9C-A18D-87647D00157F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601FE-C513-4372-8624-3E79543D0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51" r:id="rId3"/>
    <p:sldLayoutId id="2147483943" r:id="rId4"/>
    <p:sldLayoutId id="2147483944" r:id="rId5"/>
    <p:sldLayoutId id="2147483952" r:id="rId6"/>
    <p:sldLayoutId id="2147483945" r:id="rId7"/>
    <p:sldLayoutId id="2147483946" r:id="rId8"/>
    <p:sldLayoutId id="2147483947" r:id="rId9"/>
    <p:sldLayoutId id="2147483948" r:id="rId10"/>
    <p:sldLayoutId id="2147483953" r:id="rId11"/>
    <p:sldLayoutId id="2147483954" r:id="rId12"/>
    <p:sldLayoutId id="2147483955" r:id="rId13"/>
    <p:sldLayoutId id="2147483949" r:id="rId14"/>
    <p:sldLayoutId id="2147483950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ctrTitle"/>
          </p:nvPr>
        </p:nvSpPr>
        <p:spPr>
          <a:xfrm>
            <a:off x="0" y="1357313"/>
            <a:ext cx="8915400" cy="1638300"/>
          </a:xfrm>
        </p:spPr>
        <p:txBody>
          <a:bodyPr/>
          <a:lstStyle/>
          <a:p>
            <a:pPr eaLnBrk="1" hangingPunct="1"/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Aİ</a:t>
            </a:r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H</a:t>
            </a:r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K çərçivəsində </a:t>
            </a:r>
            <a:b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</a:br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ədalətli məhkəmə araşdırması hüququ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3035300"/>
            <a:ext cx="8001000" cy="3351213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az-Latn-AZ" altLang="en-US" sz="4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Təqsirsizlik </a:t>
            </a:r>
          </a:p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az-Latn-AZ" altLang="en-US" sz="4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prezumpsiyası</a:t>
            </a:r>
            <a:endParaRPr lang="ru-RU" altLang="en-US" sz="400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Century Gothic" pitchFamily="34" charset="0"/>
            </a:endParaRPr>
          </a:p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ru-RU" altLang="en-US" sz="2800" smtClean="0">
                <a:solidFill>
                  <a:srgbClr val="595959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			                    </a:t>
            </a:r>
          </a:p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az-Latn-AZ" altLang="en-US" sz="20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Təlimçi: </a:t>
            </a:r>
            <a:r>
              <a:rPr lang="az-Latn-AZ" altLang="en-US" sz="2000" b="1" smtClean="0">
                <a:solidFill>
                  <a:schemeClr val="tx1"/>
                </a:solidFill>
                <a:latin typeface="Arial" charset="0"/>
                <a:cs typeface="Tahoma" pitchFamily="34" charset="0"/>
                <a:sym typeface="Century Gothic" pitchFamily="34" charset="0"/>
              </a:rPr>
              <a:t>Sənan Hacıyev</a:t>
            </a:r>
            <a:endParaRPr lang="en-US" altLang="en-US" sz="2000" b="1" smtClean="0">
              <a:solidFill>
                <a:schemeClr val="tx1"/>
              </a:solidFill>
              <a:latin typeface="Arial" charset="0"/>
              <a:cs typeface="Tahoma" pitchFamily="34" charset="0"/>
              <a:sym typeface="Century Gothic" pitchFamily="34" charset="0"/>
            </a:endParaRPr>
          </a:p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0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201</a:t>
            </a:r>
            <a:r>
              <a:rPr lang="az-Latn-AZ" altLang="en-US" sz="2000" b="1" smtClean="0">
                <a:solidFill>
                  <a:schemeClr val="tx1"/>
                </a:solidFill>
                <a:latin typeface="Arial" charset="0"/>
                <a:cs typeface="Tahoma" pitchFamily="34" charset="0"/>
                <a:sym typeface="Century Gothic" pitchFamily="34" charset="0"/>
              </a:rPr>
              <a:t>7</a:t>
            </a:r>
            <a:r>
              <a:rPr lang="en-US" altLang="en-US" sz="20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76A184AB-D6BA-49F7-9CFF-7E94CAC14D7D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  <p:pic>
        <p:nvPicPr>
          <p:cNvPr id="7173" name="Рисунок 4" descr="ad003-3-prizumpciya-nevinovnosti-400x2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3035300"/>
            <a:ext cx="4011612" cy="33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/>
              <a:t>			</a:t>
            </a:r>
            <a:r>
              <a:rPr lang="az-Latn-AZ" altLang="en-US" sz="4000" smtClean="0">
                <a:latin typeface="Tahoma" pitchFamily="34" charset="0"/>
                <a:cs typeface="Tahoma" pitchFamily="34" charset="0"/>
              </a:rPr>
              <a:t>SON</a:t>
            </a:r>
            <a:endParaRPr lang="ru-RU" altLang="en-US" sz="40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az-Latn-AZ" altLang="en-US" sz="4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Diqqətinizə və fəal iştirakınıza görə təşəkkürlər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C0B8C-A838-4CE3-86D0-FCDBF34711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AİHK Maddə 6</a:t>
            </a:r>
            <a:r>
              <a:rPr lang="ru-RU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.2</a:t>
            </a:r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19100" y="2595563"/>
            <a:ext cx="8305800" cy="4033837"/>
          </a:xfrm>
        </p:spPr>
        <p:txBody>
          <a:bodyPr/>
          <a:lstStyle/>
          <a:p>
            <a:pPr marL="0" indent="0" algn="ctr" eaLnBrk="1" hangingPunct="1">
              <a:buClrTx/>
              <a:buFont typeface="Century Gothic" pitchFamily="34" charset="0"/>
              <a:buNone/>
            </a:pPr>
            <a:endParaRPr lang="ru-RU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buClrTx/>
              <a:buFont typeface="Century Gothic" pitchFamily="34" charset="0"/>
              <a:buNone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Cinayət törətməkdə ittiham olunan hər kəs onun təqsiri qanun əsasında sübut edilənədək təqsirsiz hesab edilir.</a:t>
            </a:r>
            <a:endParaRPr lang="en-US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Century Gothic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D49A13F3-37E0-41A2-B0DE-B20DE06C89F2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2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38238"/>
          </a:xfrm>
        </p:spPr>
        <p:txBody>
          <a:bodyPr/>
          <a:lstStyle/>
          <a:p>
            <a:pPr eaLnBrk="1" hangingPunct="1"/>
            <a:r>
              <a:rPr lang="az-Latn-AZ" altLang="en-US" b="1" smtClean="0">
                <a:latin typeface="Arial" charset="0"/>
                <a:cs typeface="Tahoma" pitchFamily="34" charset="0"/>
              </a:rPr>
              <a:t>Cinayət i</a:t>
            </a:r>
            <a:r>
              <a:rPr lang="en-US" altLang="en-US" b="1" smtClean="0">
                <a:latin typeface="Arial" charset="0"/>
                <a:cs typeface="Tahoma" pitchFamily="34" charset="0"/>
              </a:rPr>
              <a:t>tt</a:t>
            </a:r>
            <a:r>
              <a:rPr lang="az-Latn-AZ" altLang="en-US" b="1" smtClean="0">
                <a:latin typeface="Arial" charset="0"/>
                <a:cs typeface="Tahoma" pitchFamily="34" charset="0"/>
              </a:rPr>
              <a:t>ihamı üzrə </a:t>
            </a:r>
            <a:br>
              <a:rPr lang="az-Latn-AZ" altLang="en-US" b="1" smtClean="0">
                <a:latin typeface="Arial" charset="0"/>
                <a:cs typeface="Tahoma" pitchFamily="34" charset="0"/>
              </a:rPr>
            </a:br>
            <a:r>
              <a:rPr lang="az-Latn-AZ" altLang="en-US" b="1" smtClean="0">
                <a:latin typeface="Arial" charset="0"/>
                <a:cs typeface="Tahoma" pitchFamily="34" charset="0"/>
              </a:rPr>
              <a:t>Ədalət Mühakiməsi sistemləri</a:t>
            </a:r>
            <a:endParaRPr lang="en-US" altLang="en-US" smtClean="0">
              <a:solidFill>
                <a:srgbClr val="FFFFFF"/>
              </a:solidFill>
              <a:latin typeface="Arial" charset="0"/>
              <a:cs typeface="Tahoma" pitchFamily="34" charset="0"/>
              <a:sym typeface="Century Gothic" pitchFamily="34" charset="0"/>
            </a:endParaRPr>
          </a:p>
        </p:txBody>
      </p:sp>
      <p:sp>
        <p:nvSpPr>
          <p:cNvPr id="10243" name="Segnaposto contenuto 2"/>
          <p:cNvSpPr>
            <a:spLocks noGrp="1"/>
          </p:cNvSpPr>
          <p:nvPr>
            <p:ph idx="4294967295"/>
          </p:nvPr>
        </p:nvSpPr>
        <p:spPr>
          <a:xfrm>
            <a:off x="228600" y="1171575"/>
            <a:ext cx="8751888" cy="53975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az-Latn-AZ" altLang="en-US" b="1" smtClean="0"/>
              <a:t>1) </a:t>
            </a:r>
            <a:r>
              <a:rPr lang="en-US" altLang="en-US" b="1" smtClean="0"/>
              <a:t>İnkvizision sistem </a:t>
            </a:r>
            <a:r>
              <a:rPr lang="en-US" altLang="en-US" sz="1800" b="1" i="1" smtClean="0"/>
              <a:t>(ittiham yönümlü)</a:t>
            </a:r>
            <a:endParaRPr lang="en-US" altLang="en-US" sz="1800" i="1" smtClean="0"/>
          </a:p>
          <a:p>
            <a:pPr marL="381000" indent="-381000"/>
            <a:r>
              <a:rPr lang="en-US" altLang="en-US" sz="1800" smtClean="0"/>
              <a:t>Məqsədi: həqiqətin müəyyən edilməsi; </a:t>
            </a:r>
          </a:p>
          <a:p>
            <a:pPr marL="381000" indent="-381000"/>
            <a:r>
              <a:rPr lang="en-US" altLang="en-US" sz="1800" smtClean="0"/>
              <a:t>Hipertrofiyala</a:t>
            </a:r>
            <a:r>
              <a:rPr lang="az-Latn-AZ" altLang="en-US" sz="1800" smtClean="0"/>
              <a:t>ş</a:t>
            </a:r>
            <a:r>
              <a:rPr lang="en-US" altLang="en-US" sz="1800" smtClean="0"/>
              <a:t>m</a:t>
            </a:r>
            <a:r>
              <a:rPr lang="ru-RU" altLang="en-US" sz="1800" smtClean="0"/>
              <a:t>ış </a:t>
            </a:r>
            <a:r>
              <a:rPr lang="en-US" altLang="en-US" sz="1800" smtClean="0"/>
              <a:t>m</a:t>
            </a:r>
            <a:r>
              <a:rPr lang="ru-RU" altLang="en-US" sz="1800" smtClean="0"/>
              <a:t>ə</a:t>
            </a:r>
            <a:r>
              <a:rPr lang="en-US" altLang="en-US" sz="1800" smtClean="0"/>
              <a:t>hk</a:t>
            </a:r>
            <a:r>
              <a:rPr lang="ru-RU" altLang="en-US" sz="1800" smtClean="0"/>
              <a:t>ə</a:t>
            </a:r>
            <a:r>
              <a:rPr lang="en-US" altLang="en-US" sz="1800" smtClean="0"/>
              <a:t>m</a:t>
            </a:r>
            <a:r>
              <a:rPr lang="ru-RU" altLang="en-US" sz="1800" smtClean="0"/>
              <a:t>ə</a:t>
            </a:r>
            <a:r>
              <a:rPr lang="en-US" altLang="en-US" sz="1800" smtClean="0"/>
              <a:t>y</a:t>
            </a:r>
            <a:r>
              <a:rPr lang="ru-RU" altLang="en-US" sz="1800" smtClean="0"/>
              <a:t>ə</a:t>
            </a:r>
            <a:r>
              <a:rPr lang="en-US" altLang="en-US" sz="1800" smtClean="0"/>
              <a:t>q</a:t>
            </a:r>
            <a:r>
              <a:rPr lang="ru-RU" altLang="en-US" sz="1800" smtClean="0"/>
              <a:t>ə</a:t>
            </a:r>
            <a:r>
              <a:rPr lang="en-US" altLang="en-US" sz="1800" smtClean="0"/>
              <a:t>d</a:t>
            </a:r>
            <a:r>
              <a:rPr lang="ru-RU" altLang="en-US" sz="1800" smtClean="0"/>
              <a:t>ə</a:t>
            </a:r>
            <a:r>
              <a:rPr lang="en-US" altLang="en-US" sz="1800" smtClean="0"/>
              <a:t>r ara</a:t>
            </a:r>
            <a:r>
              <a:rPr lang="ru-RU" altLang="en-US" sz="1800" smtClean="0"/>
              <a:t>ş</a:t>
            </a:r>
            <a:r>
              <a:rPr lang="en-US" altLang="en-US" sz="1800" smtClean="0"/>
              <a:t>d</a:t>
            </a:r>
            <a:r>
              <a:rPr lang="ru-RU" altLang="en-US" sz="1800" smtClean="0"/>
              <a:t>ı</a:t>
            </a:r>
            <a:r>
              <a:rPr lang="en-US" altLang="en-US" sz="1800" smtClean="0"/>
              <a:t>rma d</a:t>
            </a:r>
            <a:r>
              <a:rPr lang="ru-RU" altLang="en-US" sz="1800" smtClean="0"/>
              <a:t>ö</a:t>
            </a:r>
            <a:r>
              <a:rPr lang="en-US" altLang="en-US" sz="1800" smtClean="0"/>
              <a:t>vr</a:t>
            </a:r>
            <a:r>
              <a:rPr lang="ru-RU" altLang="en-US" sz="1800" smtClean="0"/>
              <a:t>ü</a:t>
            </a:r>
            <a:r>
              <a:rPr lang="az-Latn-AZ" altLang="en-US" sz="1800" smtClean="0"/>
              <a:t>:</a:t>
            </a:r>
          </a:p>
          <a:p>
            <a:pPr marL="381000" indent="-381000"/>
            <a:r>
              <a:rPr lang="az-Latn-AZ" altLang="en-US" sz="1800" smtClean="0"/>
              <a:t>Məhkəməyəqədər araşdırma dövrü sübutetmə bazasının fomalaşdığı əsas mərhələdir;</a:t>
            </a:r>
          </a:p>
          <a:p>
            <a:pPr marL="381000" indent="-381000"/>
            <a:r>
              <a:rPr lang="az-Latn-AZ" altLang="en-US" sz="1800" smtClean="0"/>
              <a:t>Hakimin rolu: aktiv olub, sanki ittiham tərəfinin sübutlarını təsdiq edir.</a:t>
            </a:r>
            <a:endParaRPr lang="en-US" altLang="en-US" sz="1800" b="1" smtClean="0"/>
          </a:p>
          <a:p>
            <a:pPr marL="381000" indent="-381000"/>
            <a:r>
              <a:rPr lang="az-Latn-AZ" altLang="en-US" b="1" smtClean="0"/>
              <a:t>2)Çəkişməli sistem </a:t>
            </a:r>
            <a:r>
              <a:rPr lang="az-Latn-AZ" altLang="en-US" sz="1600" b="1" i="1" smtClean="0"/>
              <a:t>(təqsirsizlik prezumpsiyası yüksək səviyyədə təmin olunur)</a:t>
            </a:r>
            <a:endParaRPr lang="az-Latn-AZ" altLang="en-US" sz="1600" i="1" smtClean="0"/>
          </a:p>
          <a:p>
            <a:pPr marL="381000" indent="-381000"/>
            <a:r>
              <a:rPr lang="az-Latn-AZ" altLang="en-US" sz="1800" smtClean="0"/>
              <a:t>Məqsədi: –ittihamın yoxlanılması; </a:t>
            </a:r>
            <a:endParaRPr lang="en-US" altLang="en-US" sz="1800" smtClean="0"/>
          </a:p>
          <a:p>
            <a:pPr marL="381000" indent="-381000"/>
            <a:r>
              <a:rPr lang="en-US" altLang="en-US" sz="1800" smtClean="0"/>
              <a:t>M</a:t>
            </a:r>
            <a:r>
              <a:rPr lang="ru-RU" altLang="en-US" sz="1800" smtClean="0"/>
              <a:t>ə</a:t>
            </a:r>
            <a:r>
              <a:rPr lang="en-US" altLang="en-US" sz="1800" smtClean="0"/>
              <a:t>hk</a:t>
            </a:r>
            <a:r>
              <a:rPr lang="ru-RU" altLang="en-US" sz="1800" smtClean="0"/>
              <a:t>ə</a:t>
            </a:r>
            <a:r>
              <a:rPr lang="en-US" altLang="en-US" sz="1800" smtClean="0"/>
              <a:t>m</a:t>
            </a:r>
            <a:r>
              <a:rPr lang="ru-RU" altLang="en-US" sz="1800" smtClean="0"/>
              <a:t>ə</a:t>
            </a:r>
            <a:r>
              <a:rPr lang="en-US" altLang="en-US" sz="1800" smtClean="0"/>
              <a:t>y</a:t>
            </a:r>
            <a:r>
              <a:rPr lang="ru-RU" altLang="en-US" sz="1800" smtClean="0"/>
              <a:t>ə</a:t>
            </a:r>
            <a:r>
              <a:rPr lang="en-US" altLang="en-US" sz="1800" smtClean="0"/>
              <a:t>q</a:t>
            </a:r>
            <a:r>
              <a:rPr lang="ru-RU" altLang="en-US" sz="1800" smtClean="0"/>
              <a:t>ə</a:t>
            </a:r>
            <a:r>
              <a:rPr lang="en-US" altLang="en-US" sz="1800" smtClean="0"/>
              <a:t>d</a:t>
            </a:r>
            <a:r>
              <a:rPr lang="ru-RU" altLang="en-US" sz="1800" smtClean="0"/>
              <a:t>ə</a:t>
            </a:r>
            <a:r>
              <a:rPr lang="en-US" altLang="en-US" sz="1800" smtClean="0"/>
              <a:t>r ara</a:t>
            </a:r>
            <a:r>
              <a:rPr lang="ru-RU" altLang="en-US" sz="1800" smtClean="0"/>
              <a:t>ş</a:t>
            </a:r>
            <a:r>
              <a:rPr lang="en-US" altLang="en-US" sz="1800" smtClean="0"/>
              <a:t>d</a:t>
            </a:r>
            <a:r>
              <a:rPr lang="ru-RU" altLang="en-US" sz="1800" smtClean="0"/>
              <a:t>ı</a:t>
            </a:r>
            <a:r>
              <a:rPr lang="en-US" altLang="en-US" sz="1800" smtClean="0"/>
              <a:t>rma d</a:t>
            </a:r>
            <a:r>
              <a:rPr lang="ru-RU" altLang="en-US" sz="1800" smtClean="0"/>
              <a:t>ö</a:t>
            </a:r>
            <a:r>
              <a:rPr lang="en-US" altLang="en-US" sz="1800" smtClean="0"/>
              <a:t>vr</a:t>
            </a:r>
            <a:r>
              <a:rPr lang="ru-RU" altLang="en-US" sz="1800" smtClean="0"/>
              <a:t>ü</a:t>
            </a:r>
            <a:r>
              <a:rPr lang="az-Latn-AZ" altLang="en-US" sz="1800" smtClean="0"/>
              <a:t>: </a:t>
            </a:r>
            <a:r>
              <a:rPr lang="en-US" altLang="en-US" sz="1800" smtClean="0"/>
              <a:t>q</a:t>
            </a:r>
            <a:r>
              <a:rPr lang="ru-RU" altLang="en-US" sz="1800" smtClean="0"/>
              <a:t>ı</a:t>
            </a:r>
            <a:r>
              <a:rPr lang="en-US" altLang="en-US" sz="1800" smtClean="0"/>
              <a:t>sa </a:t>
            </a:r>
            <a:r>
              <a:rPr lang="az-Latn-AZ" altLang="en-US" sz="1800" smtClean="0"/>
              <a:t>olur </a:t>
            </a:r>
            <a:r>
              <a:rPr lang="en-US" altLang="en-US" sz="1800" smtClean="0"/>
              <a:t>v</a:t>
            </a:r>
            <a:r>
              <a:rPr lang="ru-RU" altLang="en-US" sz="1800" smtClean="0"/>
              <a:t>ə </a:t>
            </a:r>
            <a:r>
              <a:rPr lang="en-US" altLang="en-US" sz="1800" smtClean="0"/>
              <a:t>yard</a:t>
            </a:r>
            <a:r>
              <a:rPr lang="ru-RU" altLang="en-US" sz="1800" smtClean="0"/>
              <a:t>ı</a:t>
            </a:r>
            <a:r>
              <a:rPr lang="en-US" altLang="en-US" sz="1800" smtClean="0"/>
              <a:t>m</a:t>
            </a:r>
            <a:r>
              <a:rPr lang="ru-RU" altLang="en-US" sz="1800" smtClean="0"/>
              <a:t>çı </a:t>
            </a:r>
            <a:r>
              <a:rPr lang="en-US" altLang="en-US" sz="1800" smtClean="0"/>
              <a:t>rol oynay</a:t>
            </a:r>
            <a:r>
              <a:rPr lang="ru-RU" altLang="en-US" sz="1800" smtClean="0"/>
              <a:t>ı</a:t>
            </a:r>
            <a:r>
              <a:rPr lang="en-US" altLang="en-US" sz="1800" smtClean="0"/>
              <a:t>r</a:t>
            </a:r>
            <a:r>
              <a:rPr lang="ru-RU" altLang="en-US" sz="1800" smtClean="0"/>
              <a:t>;</a:t>
            </a:r>
            <a:endParaRPr lang="az-Latn-AZ" altLang="en-US" sz="1800" smtClean="0"/>
          </a:p>
          <a:p>
            <a:pPr marL="381000" indent="-381000"/>
            <a:r>
              <a:rPr lang="az-Latn-AZ" altLang="en-US" sz="1800" smtClean="0"/>
              <a:t>Əsas araşdırma mərhələsi:məhkəmə icraatı dövrüdür;</a:t>
            </a:r>
          </a:p>
          <a:p>
            <a:pPr marL="381000" indent="-381000"/>
            <a:r>
              <a:rPr lang="az-Latn-AZ" altLang="en-US" sz="1800" smtClean="0"/>
              <a:t>Hakimin rolu: passiv və neytral </a:t>
            </a:r>
            <a:endParaRPr lang="ru-RU" altLang="en-US" sz="1800" smtClean="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buSzPct val="100000"/>
              <a:defRPr/>
            </a:pPr>
            <a:fld id="{AA2620E0-55D9-43E8-B0C6-61CFC8BE693C}" type="slidenum">
              <a:rPr lang="en-US" sz="800">
                <a:solidFill>
                  <a:srgbClr val="595959"/>
                </a:solidFill>
                <a:latin typeface="+mn-lt"/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algn="ctr">
                <a:buSzPct val="100000"/>
                <a:defRPr/>
              </a:pPr>
              <a:t>3</a:t>
            </a:fld>
            <a:endParaRPr lang="en-US" sz="800">
              <a:solidFill>
                <a:srgbClr val="595959"/>
              </a:solidFill>
              <a:latin typeface="+mn-lt"/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1123950"/>
            <a:ext cx="8913813" cy="1217613"/>
          </a:xfrm>
        </p:spPr>
        <p:txBody>
          <a:bodyPr/>
          <a:lstStyle/>
          <a:p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Barbera, Messege və Habardo İspaniyaya qarşı, 1988. 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114425" y="2595563"/>
            <a:ext cx="7610475" cy="39735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Təqsirsizlik Prezumpsiyasının Prinsipləri </a:t>
            </a:r>
          </a:p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təqsiri sübutetmə yükü ittiham orqanının üzərindədir</a:t>
            </a:r>
          </a:p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birinci instansiya məhkəməsi işə baxmağa belə bir əqidə ilə başlamamalıdır ki, təqsirləndirilən şəxs həqiqətən ittiham olunduğu cinayət əməlini törədib</a:t>
            </a:r>
          </a:p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istənilən şübhə təqsirləndirilən şəxsin xeyrinə həll olunmalıdır.</a:t>
            </a:r>
          </a:p>
          <a:p>
            <a:pPr>
              <a:buFont typeface="Wingdings 2" pitchFamily="18" charset="2"/>
              <a:buNone/>
            </a:pPr>
            <a:r>
              <a:rPr lang="az-Latn-AZ" altLang="en-US" sz="2400" smtClean="0"/>
              <a:t/>
            </a:r>
            <a:br>
              <a:rPr lang="az-Latn-AZ" altLang="en-US" sz="2400" smtClean="0"/>
            </a:br>
            <a:endParaRPr lang="ru-RU" altLang="en-US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ED922-6FF1-43C0-9FA3-1F1D76927D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8913813" cy="1138238"/>
          </a:xfrm>
        </p:spPr>
        <p:txBody>
          <a:bodyPr/>
          <a:lstStyle/>
          <a:p>
            <a:pPr eaLnBrk="1" hangingPunct="1"/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Əhatə dairəsi</a:t>
            </a:r>
            <a:endParaRPr lang="en-US" altLang="en-US" smtClean="0">
              <a:solidFill>
                <a:srgbClr val="FFFFFF"/>
              </a:solidFill>
              <a:latin typeface="Tahoma" pitchFamily="34" charset="0"/>
              <a:cs typeface="Tahoma" pitchFamily="34" charset="0"/>
              <a:sym typeface="Century Gothic" pitchFamily="34" charset="0"/>
            </a:endParaRPr>
          </a:p>
        </p:txBody>
      </p:sp>
      <p:sp>
        <p:nvSpPr>
          <p:cNvPr id="10243" name="Segnaposto contenuto 2"/>
          <p:cNvSpPr>
            <a:spLocks noGrp="1"/>
          </p:cNvSpPr>
          <p:nvPr>
            <p:ph idx="4294967295"/>
          </p:nvPr>
        </p:nvSpPr>
        <p:spPr>
          <a:xfrm>
            <a:off x="661988" y="2646363"/>
            <a:ext cx="8062912" cy="36195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 eaLnBrk="1" hangingPunct="1">
              <a:buClrTx/>
              <a:buFont typeface="Century Gothic" pitchFamily="34" charset="0"/>
              <a:buChar char=""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İstintaq dövrü</a:t>
            </a:r>
          </a:p>
          <a:p>
            <a:pPr marL="0" indent="0" algn="just" eaLnBrk="1" hangingPunct="1">
              <a:buClrTx/>
              <a:buFont typeface="Century Gothic" pitchFamily="34" charset="0"/>
              <a:buChar char=""/>
            </a:pPr>
            <a:r>
              <a:rPr lang="en-US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əhkəmə araşdırması dövrü</a:t>
            </a:r>
          </a:p>
          <a:p>
            <a:pPr marL="0" indent="0" algn="just" eaLnBrk="1" hangingPunct="1">
              <a:buClrTx/>
              <a:buFont typeface="Century Gothic" pitchFamily="34" charset="0"/>
              <a:buChar char=""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ö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kmün qüvvəyə minməsindən sonrakı döv</a:t>
            </a:r>
            <a:r>
              <a:rPr lang="en-US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 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     </a:t>
            </a:r>
            <a:r>
              <a:rPr lang="az-Latn-AZ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(bəraət hökmünün çıxarıldığı və yaxud xitam verildiyi hallarda)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buSzPct val="100000"/>
              <a:defRPr/>
            </a:pPr>
            <a:fld id="{28002FC5-C832-4E09-9978-A8A4C1318A17}" type="slidenum">
              <a:rPr lang="en-US" sz="800">
                <a:solidFill>
                  <a:srgbClr val="595959"/>
                </a:solidFill>
                <a:latin typeface="+mn-lt"/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algn="ctr">
                <a:buSzPct val="100000"/>
                <a:defRPr/>
              </a:pPr>
              <a:t>5</a:t>
            </a:fld>
            <a:endParaRPr lang="en-US" sz="800">
              <a:solidFill>
                <a:srgbClr val="595959"/>
              </a:solidFill>
              <a:latin typeface="+mn-lt"/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0" y="1123950"/>
            <a:ext cx="8913813" cy="1138238"/>
          </a:xfrm>
        </p:spPr>
        <p:txBody>
          <a:bodyPr/>
          <a:lstStyle/>
          <a:p>
            <a:pPr eaLnBrk="1" hangingPunct="1"/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Daimi “müşahidə” və genişləndirici təfsir</a:t>
            </a:r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661988" y="2646363"/>
            <a:ext cx="8062912" cy="36195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 eaLnBrk="1" hangingPunct="1">
              <a:buClrTx/>
              <a:buFont typeface="Century Gothic" pitchFamily="34" charset="0"/>
              <a:buNone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Bəraətlə nəticələnən </a:t>
            </a: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(Sekanina Avstriyaya qarşı, 1993 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bəraət almış şəxsin kompensasiya tələbi onun bər</a:t>
            </a:r>
            <a:r>
              <a:rPr lang="en-US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ət hökmünün şübhələri tam şəkildə aradan qaldırmaması əsası ilə kompensasiya tələbi rədd edilmişdir</a:t>
            </a: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və ya müddətin keçməsinə görə xitam verilən (</a:t>
            </a:r>
            <a:r>
              <a:rPr lang="az-Latn-AZ" altLang="en-US" sz="24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Rinqvold Norveçə qarşı, </a:t>
            </a: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2003 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bəraət alsa da </a:t>
            </a:r>
            <a:r>
              <a:rPr lang="en-US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yni qərarla mülki hüquqi ziyana görə </a:t>
            </a:r>
            <a:r>
              <a:rPr lang="en-US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ərər tələbi təmin edilmişdir (pozuntu yoxdur)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 işlərdə məsrəflərin əvəzinin ödənilməsi və kompensasiya məsələlərində də təqsirsizlik prezumpsiyası tətbiq edilməlidir.</a:t>
            </a:r>
            <a:endParaRPr lang="ru-RU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BFAF8AB5-CF7B-4139-9A4C-F19D67A6502C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6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471488"/>
            <a:ext cx="8913813" cy="914400"/>
          </a:xfrm>
        </p:spPr>
        <p:txBody>
          <a:bodyPr/>
          <a:lstStyle/>
          <a:p>
            <a:r>
              <a:rPr lang="az-Latn-AZ" altLang="en-US" smtClean="0">
                <a:latin typeface="Tahoma" pitchFamily="34" charset="0"/>
                <a:cs typeface="Tahoma" pitchFamily="34" charset="0"/>
              </a:rPr>
              <a:t>Təqsirsizlik prezumpsiyası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568325" y="1690688"/>
            <a:ext cx="8156575" cy="45751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az-Latn-AZ" altLang="en-US" sz="2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Maddə 6.2</a:t>
            </a:r>
          </a:p>
          <a:p>
            <a:pPr marL="0" indent="0"/>
            <a:r>
              <a:rPr lang="az-Latn-AZ" altLang="en-US" sz="2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Əhatə dairəsinə düşən ictimailəşmiş məlumatlar:</a:t>
            </a:r>
          </a:p>
          <a:p>
            <a:pPr lvl="1"/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Hakimlər, prokurorlar </a:t>
            </a:r>
          </a:p>
          <a:p>
            <a:pPr lvl="1">
              <a:buFont typeface="Wingdings 2" pitchFamily="18" charset="2"/>
              <a:buNone/>
            </a:pPr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və müstəntiqlər</a:t>
            </a:r>
          </a:p>
          <a:p>
            <a:pPr lvl="1"/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Dövlət rəsmiləri</a:t>
            </a:r>
          </a:p>
          <a:p>
            <a:pPr marL="0" indent="0">
              <a:buFont typeface="Wingdings 2" pitchFamily="18" charset="2"/>
              <a:buNone/>
            </a:pPr>
            <a:r>
              <a:rPr lang="az-Latn-AZ" altLang="en-US" smtClean="0"/>
              <a:t/>
            </a:r>
            <a:br>
              <a:rPr lang="az-Latn-AZ" altLang="en-US" smtClean="0"/>
            </a:br>
            <a:endParaRPr lang="ru-RU" altLang="en-US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37E34-9642-402C-B351-84C0511330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2293" name="Рисунок 4" descr="mccullo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3006725"/>
            <a:ext cx="3973512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İfadələrin xarakteri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315913" y="2595563"/>
            <a:ext cx="8408987" cy="3973512"/>
          </a:xfrm>
        </p:spPr>
        <p:txBody>
          <a:bodyPr/>
          <a:lstStyle/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Müvafiq orqanlar təqsirə yönəlik ifadələrdən istifadə etməməlidir (ittihamla nəticələnməyən işlərdə də).</a:t>
            </a:r>
          </a:p>
          <a:p>
            <a:r>
              <a:rPr lang="az-Latn-AZ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Məhkəmə orqanları tərəfindən pozuntu - Minelli İsvecrəyə qarşı, 1983.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(Xüsusi ittiham üzrə şikayət müddəti ke</a:t>
            </a:r>
            <a:r>
              <a:rPr lang="en-US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ç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sə də məhkəmə xərcləri və kompensasiya ərizəçidən tutulmuşdur. Məhkəmə əsas kimi bildirmişdir ki, müddət ötürülməsəydi şəxsi hər bir halda təqsirli hesab ediləcəkdi.)</a:t>
            </a:r>
          </a:p>
          <a:p>
            <a:r>
              <a:rPr lang="az-Latn-AZ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İttiham orqanları tərəfindən pozuntu - Allen de Ribemont Fransaya qarşı, 1995. </a:t>
            </a:r>
            <a:r>
              <a:rPr lang="en-US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Daxili işlər naziri və istin</a:t>
            </a:r>
            <a:r>
              <a:rPr lang="en-US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aq orqanı məhkəmə qərarı çıxarılmamış ərizəçini parlam</a:t>
            </a:r>
            <a:r>
              <a:rPr lang="en-US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nt üzvünün qətli üzrə təşkilatçı kimi televiziyada m</a:t>
            </a:r>
            <a:r>
              <a:rPr lang="en-US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lumat vermişdir.)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ru-RU" altLang="en-US" sz="2400" i="1" smtClean="0">
              <a:solidFill>
                <a:schemeClr val="tx1"/>
              </a:solidFill>
              <a:latin typeface="A3 Arial AzLat" pitchFamily="34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11433-E88C-45F4-B608-659B1155BF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İfadələrin xarakteri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Müvafiq ifadələrin pozuntu təşkil-edib etmədiyini aşağıdakı 3 elementin birgə təhlili vasitəsilə müəyyənləşdirmək olar: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1) ifadələr səsləndirilərkən məhkəmə prosesinin hansı mərhələdə olması və ifadələrin hansı konteksdə səsləndirilməsi,</a:t>
            </a:r>
            <a:r>
              <a:rPr lang="en-US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altLang="en-US" sz="1800" i="1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2) işlədilən sözlər,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3) ifadələrin mənası.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az-Latn-AZ" altLang="en-US" sz="18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ru-RU" altLang="en-US" sz="1800" b="1" i="1" smtClean="0">
                <a:solidFill>
                  <a:schemeClr val="tx1"/>
                </a:solidFill>
              </a:rPr>
              <a:t>Daktaras Litvaya qarşı iş</a:t>
            </a:r>
            <a:r>
              <a:rPr lang="az-Latn-AZ" altLang="en-US" sz="1800" b="1" i="1" smtClean="0">
                <a:solidFill>
                  <a:schemeClr val="tx1"/>
                </a:solidFill>
              </a:rPr>
              <a:t>i</a:t>
            </a:r>
            <a:r>
              <a:rPr lang="ru-RU" altLang="en-US" sz="1800" b="1" i="1" smtClean="0">
                <a:solidFill>
                  <a:schemeClr val="tx1"/>
                </a:solidFill>
              </a:rPr>
              <a:t> (2000)</a:t>
            </a:r>
            <a:r>
              <a:rPr lang="az-Latn-AZ" altLang="en-US" sz="1800" b="1" i="1" smtClean="0">
                <a:solidFill>
                  <a:schemeClr val="tx1"/>
                </a:solidFill>
              </a:rPr>
              <a:t> vəkilin cinayət işinə şəxsin təqsirinin sübuta yetirilməməsi əsası ilə xitam verilmısinə dair vəsatəti üzrə prokurun qərarı)</a:t>
            </a:r>
            <a:endParaRPr lang="ru-RU" altLang="en-US" sz="1800" b="1" i="1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25069-D8BF-48BA-AAD4-9D216446F9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zion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1196</TotalTime>
  <Words>478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Wingdings 2</vt:lpstr>
      <vt:lpstr>Calibri</vt:lpstr>
      <vt:lpstr>Tahoma</vt:lpstr>
      <vt:lpstr>A3 Arial AzLat</vt:lpstr>
      <vt:lpstr>Percezione</vt:lpstr>
      <vt:lpstr>AİHK çərçivəsində  ədalətli məhkəmə araşdırması hüququ</vt:lpstr>
      <vt:lpstr>AİHK Maddə 6.2 </vt:lpstr>
      <vt:lpstr>Cinayət ittihamı üzrə  Ədalət Mühakiməsi sistemləri</vt:lpstr>
      <vt:lpstr>Barbera, Messege və Habardo İspaniyaya qarşı, 1988. </vt:lpstr>
      <vt:lpstr>Əhatə dairəsi</vt:lpstr>
      <vt:lpstr>Daimi “müşahidə” və genişləndirici təfsir </vt:lpstr>
      <vt:lpstr>Təqsirsizlik prezumpsiyası</vt:lpstr>
      <vt:lpstr>İfadələrin xarakteri</vt:lpstr>
      <vt:lpstr>İfadələrin xarakteri</vt:lpstr>
      <vt:lpstr>   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a fair trial  under the ECHR</dc:title>
  <dc:creator>Ivana Roagna</dc:creator>
  <cp:lastModifiedBy>USER</cp:lastModifiedBy>
  <cp:revision>72</cp:revision>
  <dcterms:created xsi:type="dcterms:W3CDTF">2014-10-28T08:06:21Z</dcterms:created>
  <dcterms:modified xsi:type="dcterms:W3CDTF">2017-10-28T08:33:58Z</dcterms:modified>
</cp:coreProperties>
</file>