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sldIdLst>
    <p:sldId id="269" r:id="rId2"/>
    <p:sldId id="256" r:id="rId3"/>
    <p:sldId id="287" r:id="rId4"/>
    <p:sldId id="288" r:id="rId5"/>
    <p:sldId id="289" r:id="rId6"/>
    <p:sldId id="290" r:id="rId7"/>
    <p:sldId id="292" r:id="rId8"/>
    <p:sldId id="293" r:id="rId9"/>
    <p:sldId id="294" r:id="rId10"/>
    <p:sldId id="296" r:id="rId11"/>
    <p:sldId id="295" r:id="rId12"/>
    <p:sldId id="297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5" d="100"/>
          <a:sy n="85" d="100"/>
        </p:scale>
        <p:origin x="-149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621E0-251A-4037-98B3-E467CF1E894E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21D0F-D1BA-4752-9019-1A997F6FE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789086-8AE5-4FF5-A638-80BC58E5F4D7}" type="datetime1">
              <a:rPr lang="tr-TR" smtClean="0"/>
              <a:pPr/>
              <a:t>10.05.2017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push dir="u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5436" cy="4608512"/>
          </a:xfrm>
        </p:spPr>
        <p:txBody>
          <a:bodyPr>
            <a:normAutofit lnSpcReduction="10000"/>
          </a:bodyPr>
          <a:lstStyle/>
          <a:p>
            <a:pPr algn="ctr"/>
            <a:endParaRPr lang="az-Latn-AZ" sz="3500" b="1" dirty="0" smtClean="0">
              <a:solidFill>
                <a:schemeClr val="bg1"/>
              </a:solidFill>
            </a:endParaRPr>
          </a:p>
          <a:p>
            <a:pPr algn="ctr"/>
            <a:r>
              <a:rPr lang="az-Latn-AZ" sz="4400" b="1" dirty="0" smtClean="0">
                <a:solidFill>
                  <a:schemeClr val="bg1"/>
                </a:solidFill>
              </a:rPr>
              <a:t>Avropa İnsan Hüquqları Konvensiyasının 6-cı maddəsi </a:t>
            </a:r>
          </a:p>
          <a:p>
            <a:pPr algn="ctr"/>
            <a:r>
              <a:rPr lang="az-Latn-AZ" sz="4400" b="1" dirty="0" smtClean="0">
                <a:solidFill>
                  <a:schemeClr val="bg1"/>
                </a:solidFill>
              </a:rPr>
              <a:t>Ədalətlilik prinsipi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/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az-Latn-AZ" sz="3600" b="1" dirty="0" smtClean="0">
                <a:solidFill>
                  <a:srgbClr val="FFFF00"/>
                </a:solidFill>
              </a:rPr>
              <a:t>Sadiq Bağırov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201</a:t>
            </a:r>
            <a:r>
              <a:rPr lang="az-Latn-AZ" sz="3600" b="1" dirty="0" smtClean="0">
                <a:solidFill>
                  <a:srgbClr val="FFFF00"/>
                </a:solidFill>
              </a:rPr>
              <a:t>7</a:t>
            </a:r>
            <a:r>
              <a:rPr lang="az-Latn-AZ" sz="3000" b="1" dirty="0" smtClean="0">
                <a:solidFill>
                  <a:schemeClr val="bg1"/>
                </a:solidFill>
              </a:rPr>
              <a:t>                                                                      </a:t>
            </a:r>
          </a:p>
          <a:p>
            <a:pPr algn="just"/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ru-RU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Şifahi məhkəmə iclası</a:t>
            </a:r>
            <a:br>
              <a:rPr lang="az-Latn-AZ" sz="4400" dirty="0" smtClean="0">
                <a:solidFill>
                  <a:srgbClr val="FFFF00"/>
                </a:solidFill>
              </a:rPr>
            </a:br>
            <a:r>
              <a:rPr lang="az-Latn-AZ" sz="4400" dirty="0" smtClean="0">
                <a:solidFill>
                  <a:srgbClr val="FFFF00"/>
                </a:solidFill>
              </a:rPr>
              <a:t>Pozuntunun tanındığı işlər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en-US" sz="3800" b="1" dirty="0" err="1" smtClean="0">
                <a:solidFill>
                  <a:schemeClr val="bg2"/>
                </a:solidFill>
              </a:rPr>
              <a:t>Tikintiy</a:t>
            </a:r>
            <a:r>
              <a:rPr lang="az-Latn-AZ" sz="3800" b="1" dirty="0" smtClean="0">
                <a:solidFill>
                  <a:schemeClr val="bg2"/>
                </a:solidFill>
              </a:rPr>
              <a:t>ə iczədən imtina işi, cəmi bir yazılı icraat </a:t>
            </a:r>
            <a:r>
              <a:rPr lang="az-Latn-AZ" sz="3800" i="1" dirty="0" smtClean="0">
                <a:solidFill>
                  <a:schemeClr val="bg2"/>
                </a:solidFill>
              </a:rPr>
              <a:t>(Allan Jacobs v S</a:t>
            </a:r>
            <a:r>
              <a:rPr lang="en-US" sz="3800" i="1" dirty="0" err="1" smtClean="0">
                <a:solidFill>
                  <a:schemeClr val="bg2"/>
                </a:solidFill>
              </a:rPr>
              <a:t>weden</a:t>
            </a:r>
            <a:r>
              <a:rPr lang="az-Latn-AZ" sz="3800" i="1" dirty="0" smtClean="0">
                <a:solidFill>
                  <a:schemeClr val="bg2"/>
                </a:solidFill>
              </a:rPr>
              <a:t>) 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Cinayət işində apellyasiya icraatı şifahi keçirilsə də, müttəhimin iştirakı təmin olunmamışdı </a:t>
            </a:r>
            <a:r>
              <a:rPr lang="az-Latn-AZ" sz="3800" i="1" dirty="0">
                <a:solidFill>
                  <a:schemeClr val="bg2"/>
                </a:solidFill>
              </a:rPr>
              <a:t>(</a:t>
            </a:r>
            <a:r>
              <a:rPr lang="az-Latn-AZ" sz="3800" i="1" dirty="0" smtClean="0">
                <a:solidFill>
                  <a:schemeClr val="bg2"/>
                </a:solidFill>
              </a:rPr>
              <a:t>Ekbatan v S</a:t>
            </a:r>
            <a:r>
              <a:rPr lang="en-US" sz="3800" i="1" dirty="0" err="1" smtClean="0">
                <a:solidFill>
                  <a:schemeClr val="bg2"/>
                </a:solidFill>
              </a:rPr>
              <a:t>weden</a:t>
            </a:r>
            <a:r>
              <a:rPr lang="az-Latn-AZ" sz="3800" i="1" dirty="0" smtClean="0">
                <a:solidFill>
                  <a:schemeClr val="bg2"/>
                </a:solidFill>
              </a:rPr>
              <a:t>)</a:t>
            </a:r>
            <a:endParaRPr lang="en-US" sz="3800" i="1" dirty="0" smtClean="0">
              <a:solidFill>
                <a:schemeClr val="bg2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en-US" sz="3800" b="1" dirty="0" smtClean="0">
                <a:solidFill>
                  <a:schemeClr val="bg2"/>
                </a:solidFill>
              </a:rPr>
              <a:t>I </a:t>
            </a:r>
            <a:r>
              <a:rPr lang="en-US" sz="3800" b="1" dirty="0" err="1" smtClean="0">
                <a:solidFill>
                  <a:schemeClr val="bg2"/>
                </a:solidFill>
              </a:rPr>
              <a:t>instansiya</a:t>
            </a:r>
            <a:r>
              <a:rPr lang="en-US" sz="3800" b="1" dirty="0" smtClean="0">
                <a:solidFill>
                  <a:schemeClr val="bg2"/>
                </a:solidFill>
              </a:rPr>
              <a:t> </a:t>
            </a:r>
            <a:r>
              <a:rPr lang="en-US" sz="3800" b="1" dirty="0" err="1" smtClean="0">
                <a:solidFill>
                  <a:schemeClr val="bg2"/>
                </a:solidFill>
              </a:rPr>
              <a:t>bax</a:t>
            </a:r>
            <a:r>
              <a:rPr lang="az-Latn-AZ" sz="3800" b="1" dirty="0" smtClean="0">
                <a:solidFill>
                  <a:schemeClr val="bg2"/>
                </a:solidFill>
              </a:rPr>
              <a:t>ışında iştirakı təmin edilməmişdi, a</a:t>
            </a:r>
            <a:r>
              <a:rPr lang="en-US" sz="3800" b="1" dirty="0" err="1" smtClean="0">
                <a:solidFill>
                  <a:schemeClr val="bg2"/>
                </a:solidFill>
              </a:rPr>
              <a:t>pellyasiya</a:t>
            </a:r>
            <a:r>
              <a:rPr lang="az-Latn-AZ" sz="3800" b="1" dirty="0" smtClean="0">
                <a:solidFill>
                  <a:schemeClr val="bg2"/>
                </a:solidFill>
              </a:rPr>
              <a:t> bu qüsuru düzəltsə də, pozuntu tanında </a:t>
            </a:r>
            <a:r>
              <a:rPr lang="az-Latn-AZ" sz="3800" i="1" dirty="0" smtClean="0">
                <a:solidFill>
                  <a:schemeClr val="bg2"/>
                </a:solidFill>
              </a:rPr>
              <a:t>(Diennet  v France)</a:t>
            </a:r>
          </a:p>
          <a:p>
            <a:pPr algn="l">
              <a:buClrTx/>
            </a:pPr>
            <a:r>
              <a:rPr lang="az-Latn-AZ" sz="3800" b="1" dirty="0" smtClean="0">
                <a:solidFill>
                  <a:schemeClr val="bg2"/>
                </a:solidFill>
              </a:rPr>
              <a:t>  </a:t>
            </a: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97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990657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Səmərəli iştirak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Tərəfin fiziki və psixi xüsusiyyətlərinin nəzərə alınması </a:t>
            </a:r>
            <a:r>
              <a:rPr lang="az-Latn-AZ" sz="3800" i="1" dirty="0" smtClean="0">
                <a:solidFill>
                  <a:schemeClr val="bg2"/>
                </a:solidFill>
              </a:rPr>
              <a:t>(Timergaliyev v Russia) 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Cinayət işinin xüsusiyyətləri-Vəkillə əlaqə</a:t>
            </a:r>
            <a:r>
              <a:rPr lang="az-Latn-AZ" sz="3800" i="1" dirty="0" smtClean="0">
                <a:solidFill>
                  <a:schemeClr val="bg2"/>
                </a:solidFill>
              </a:rPr>
              <a:t> 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Yuvenil məhkəmə </a:t>
            </a:r>
            <a:r>
              <a:rPr lang="az-Latn-AZ" sz="3800" i="1" dirty="0" smtClean="0">
                <a:solidFill>
                  <a:schemeClr val="bg2"/>
                </a:solidFill>
              </a:rPr>
              <a:t>(T and V v UK)</a:t>
            </a:r>
            <a:endParaRPr lang="en-US" sz="3800" i="1" dirty="0" smtClean="0">
              <a:solidFill>
                <a:schemeClr val="bg2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Məhkəmənin ekspert təyin etmə vəzifəsi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Videokonfrans </a:t>
            </a:r>
            <a:r>
              <a:rPr lang="az-Latn-AZ" sz="3800" i="1" dirty="0" smtClean="0">
                <a:solidFill>
                  <a:schemeClr val="bg2"/>
                </a:solidFill>
              </a:rPr>
              <a:t>(Maçello Viola v İtaly)  </a:t>
            </a:r>
            <a:endParaRPr lang="az-Latn-AZ" sz="3200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85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856984" cy="1357867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/>
            </a:r>
            <a:br>
              <a:rPr lang="az-Latn-AZ" sz="4400" dirty="0" smtClean="0">
                <a:solidFill>
                  <a:srgbClr val="FFFF00"/>
                </a:solidFill>
              </a:rPr>
            </a:br>
            <a:r>
              <a:rPr lang="az-Latn-AZ" sz="3600" dirty="0" smtClean="0">
                <a:solidFill>
                  <a:srgbClr val="FFFF00"/>
                </a:solidFill>
              </a:rPr>
              <a:t>İctimaiyyətin və medianın iştirakı, qərarın açıq elan edilməsi 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Apellyasiya baxışının xarakteri və açıq iştirak </a:t>
            </a:r>
            <a:r>
              <a:rPr lang="az-Latn-AZ" sz="3800" i="1" dirty="0" smtClean="0">
                <a:solidFill>
                  <a:schemeClr val="bg2"/>
                </a:solidFill>
              </a:rPr>
              <a:t>(mülki və cinayət işlərində fərq)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Həbsxanalarda keçirilən iclaslar </a:t>
            </a:r>
          </a:p>
          <a:p>
            <a:pPr algn="l">
              <a:buClrTx/>
            </a:pPr>
            <a:r>
              <a:rPr lang="az-Latn-AZ" sz="3800" i="1" dirty="0" smtClean="0">
                <a:solidFill>
                  <a:schemeClr val="bg2"/>
                </a:solidFill>
              </a:rPr>
              <a:t>(Riepa v Austria işi və Hümbətov Azərbaycana qarşı iş)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Konfidensiallıq və açıqlıq prinsipi </a:t>
            </a:r>
            <a:r>
              <a:rPr lang="az-Latn-AZ" sz="3800" i="1" dirty="0" smtClean="0">
                <a:solidFill>
                  <a:schemeClr val="bg2"/>
                </a:solidFill>
              </a:rPr>
              <a:t>(əsaslandırma)  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Məhkəmə qərarının mətni ictimaiyyət üçün açıq olmalıdır. </a:t>
            </a:r>
            <a:r>
              <a:rPr lang="az-Latn-AZ" sz="3800" dirty="0" smtClean="0">
                <a:solidFill>
                  <a:schemeClr val="bg2"/>
                </a:solidFill>
              </a:rPr>
              <a:t>İstisna</a:t>
            </a:r>
            <a:r>
              <a:rPr lang="az-Latn-AZ" sz="3800" b="1" dirty="0" smtClean="0">
                <a:solidFill>
                  <a:schemeClr val="bg2"/>
                </a:solidFill>
              </a:rPr>
              <a:t> </a:t>
            </a:r>
            <a:r>
              <a:rPr lang="az-Latn-AZ" sz="3800" i="1" dirty="0" smtClean="0">
                <a:solidFill>
                  <a:schemeClr val="bg2"/>
                </a:solidFill>
              </a:rPr>
              <a:t>(P.B. V UK)</a:t>
            </a:r>
          </a:p>
          <a:p>
            <a:pPr algn="l">
              <a:buClrTx/>
            </a:pPr>
            <a:endParaRPr lang="az-Latn-AZ" sz="3800" i="1" dirty="0" smtClean="0">
              <a:solidFill>
                <a:schemeClr val="bg2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33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643999" cy="1214446"/>
          </a:xfrm>
        </p:spPr>
        <p:txBody>
          <a:bodyPr>
            <a:noAutofit/>
          </a:bodyPr>
          <a:lstStyle/>
          <a:p>
            <a:pPr algn="ctr"/>
            <a:r>
              <a:rPr lang="az-Latn-AZ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Dinlədiyinizə </a:t>
            </a:r>
            <a:r>
              <a:rPr lang="az-Latn-AZ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görə təşəkkürlər!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az-Latn-AZ" sz="2000" dirty="0" smtClean="0">
                <a:solidFill>
                  <a:schemeClr val="bg1"/>
                </a:solidFill>
              </a:rPr>
              <a:t>4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Ədalətlilik prinsipi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71612"/>
            <a:ext cx="8572562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dirty="0" smtClean="0">
                <a:solidFill>
                  <a:schemeClr val="bg1"/>
                </a:solidFill>
              </a:rPr>
              <a:t>Ümumi anlayışı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dirty="0" smtClean="0">
                <a:solidFill>
                  <a:schemeClr val="bg1"/>
                </a:solidFill>
              </a:rPr>
              <a:t>6-cı maddənin teleoloji şərhinə əsasən, ədalətlilik mülki və cinayət işlərində aşağıdakıları nəzərdə tutur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1. Çəkişmə prinsipi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2. Tərəflərin bərabərliyi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3. Prosesin açıqlığı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Ədalətlilik prinsipi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71612"/>
            <a:ext cx="8572562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dirty="0" smtClean="0">
                <a:solidFill>
                  <a:schemeClr val="bg1"/>
                </a:solidFill>
              </a:rPr>
              <a:t>Cinayət işlərində isə əlavə olaraq  aşağıdakı elementlər də mövcud olmalıdır</a:t>
            </a:r>
            <a:r>
              <a:rPr lang="az-Latn-AZ" sz="3200" b="1" i="1" dirty="0" smtClean="0">
                <a:solidFill>
                  <a:srgbClr val="C00000"/>
                </a:solidFill>
              </a:rPr>
              <a:t> 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1. Provokasiyadan müdafiə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2. Susmaq hüququ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3. Qanunsuz ekstradisiya olunmamaq   </a:t>
            </a:r>
          </a:p>
          <a:p>
            <a:pPr algn="l">
              <a:buClrTx/>
            </a:pPr>
            <a:r>
              <a:rPr lang="az-Latn-AZ" sz="3200" b="1" i="1" dirty="0">
                <a:solidFill>
                  <a:srgbClr val="C00000"/>
                </a:solidFill>
              </a:rPr>
              <a:t> </a:t>
            </a:r>
            <a:r>
              <a:rPr lang="az-Latn-AZ" sz="3200" b="1" i="1" dirty="0" smtClean="0">
                <a:solidFill>
                  <a:srgbClr val="C00000"/>
                </a:solidFill>
              </a:rPr>
              <a:t>       hüququ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34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Çəkişmə prinsipi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000" b="1" dirty="0" smtClean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000" b="1" dirty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000" b="1" dirty="0" smtClean="0">
                <a:solidFill>
                  <a:schemeClr val="bg1"/>
                </a:solidFill>
              </a:rPr>
              <a:t>«Adversaire» termini, ümumi anlayışı </a:t>
            </a:r>
            <a:r>
              <a:rPr lang="az-Latn-AZ" sz="3000" i="1" dirty="0" smtClean="0">
                <a:solidFill>
                  <a:schemeClr val="bg1"/>
                </a:solidFill>
              </a:rPr>
              <a:t>(Ruis Mateos v Spain)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000" b="1" dirty="0" smtClean="0">
                <a:solidFill>
                  <a:schemeClr val="bg1"/>
                </a:solidFill>
              </a:rPr>
              <a:t>İş üçün daha əhəmiyyətli materiallara çıxış </a:t>
            </a:r>
            <a:r>
              <a:rPr lang="az-Latn-AZ" sz="3000" b="1" i="1" dirty="0" smtClean="0">
                <a:solidFill>
                  <a:schemeClr val="bg1"/>
                </a:solidFill>
              </a:rPr>
              <a:t>(az əhəmiyyətli materiallar çıxış məhdudlaşdırıla bilər)</a:t>
            </a:r>
          </a:p>
          <a:p>
            <a:pPr algn="l"/>
            <a:endParaRPr lang="az-Latn-AZ" sz="3200" i="1" dirty="0" smtClean="0">
              <a:solidFill>
                <a:srgbClr val="C000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C000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4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Çəkişmə prinsipi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000" b="1" dirty="0">
                <a:solidFill>
                  <a:schemeClr val="bg1"/>
                </a:solidFill>
              </a:rPr>
              <a:t>Cinayət işlərində istisna </a:t>
            </a:r>
            <a:r>
              <a:rPr lang="az-Latn-AZ" sz="3000" i="1" dirty="0">
                <a:solidFill>
                  <a:schemeClr val="bg1"/>
                </a:solidFill>
              </a:rPr>
              <a:t>(Eduards v UK)</a:t>
            </a:r>
            <a:endParaRPr lang="en-US" sz="3000" i="1" dirty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000" b="1" i="1" dirty="0">
                <a:solidFill>
                  <a:srgbClr val="C00000"/>
                </a:solidFill>
              </a:rPr>
              <a:t>Məxfi materiallara çıxışın məhdudlaşdırılması</a:t>
            </a:r>
          </a:p>
          <a:p>
            <a:pPr algn="l"/>
            <a:r>
              <a:rPr lang="az-Latn-AZ" sz="3200" b="1" i="1" dirty="0">
                <a:solidFill>
                  <a:srgbClr val="C00000"/>
                </a:solidFill>
              </a:rPr>
              <a:t>    və məhkəmənin rolu </a:t>
            </a:r>
            <a:r>
              <a:rPr lang="az-Latn-AZ" sz="3200" i="1" dirty="0">
                <a:solidFill>
                  <a:srgbClr val="C00000"/>
                </a:solidFill>
              </a:rPr>
              <a:t>(Ro</a:t>
            </a:r>
            <a:r>
              <a:rPr lang="en-US" sz="3200" i="1" dirty="0">
                <a:solidFill>
                  <a:srgbClr val="C00000"/>
                </a:solidFill>
              </a:rPr>
              <a:t>we and Davis v UK</a:t>
            </a:r>
            <a:r>
              <a:rPr lang="az-Latn-AZ" sz="3200" i="1" dirty="0">
                <a:solidFill>
                  <a:srgbClr val="C00000"/>
                </a:solidFill>
              </a:rPr>
              <a:t>)</a:t>
            </a:r>
            <a:endParaRPr lang="en-US" sz="3200" i="1" dirty="0">
              <a:solidFill>
                <a:srgbClr val="C000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en-US" sz="3000" b="1" dirty="0" err="1">
                <a:solidFill>
                  <a:schemeClr val="bg1"/>
                </a:solidFill>
              </a:rPr>
              <a:t>Balansla</a:t>
            </a:r>
            <a:r>
              <a:rPr lang="az-Latn-AZ" sz="3000" b="1" dirty="0" smtClean="0">
                <a:solidFill>
                  <a:schemeClr val="bg1"/>
                </a:solidFill>
              </a:rPr>
              <a:t>şdırma metodları-Əlavə </a:t>
            </a:r>
            <a:r>
              <a:rPr lang="az-Latn-AZ" sz="3000" b="1" dirty="0">
                <a:solidFill>
                  <a:schemeClr val="bg1"/>
                </a:solidFill>
              </a:rPr>
              <a:t>vəkil və s. </a:t>
            </a:r>
            <a:r>
              <a:rPr lang="az-Latn-AZ" sz="3000" i="1" dirty="0" smtClean="0">
                <a:solidFill>
                  <a:schemeClr val="bg1"/>
                </a:solidFill>
              </a:rPr>
              <a:t>(A and others v. UK; Botmeh </a:t>
            </a:r>
            <a:r>
              <a:rPr lang="az-Latn-AZ" sz="3000" i="1" dirty="0">
                <a:solidFill>
                  <a:schemeClr val="bg1"/>
                </a:solidFill>
              </a:rPr>
              <a:t>və Alemi v UK</a:t>
            </a:r>
            <a:r>
              <a:rPr lang="az-Latn-AZ" sz="3000" i="1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000" b="1" dirty="0" smtClean="0">
                <a:solidFill>
                  <a:schemeClr val="bg1"/>
                </a:solidFill>
              </a:rPr>
              <a:t>Məxfi materiallara əsaslanan ittiham, əlavə sübut təqdim etmək vəzifəsi</a:t>
            </a:r>
            <a:endParaRPr lang="en-US" sz="3200" b="1" dirty="0">
              <a:solidFill>
                <a:schemeClr val="bg1"/>
              </a:solidFill>
            </a:endParaRPr>
          </a:p>
          <a:p>
            <a:pPr algn="l"/>
            <a:endParaRPr lang="az-Latn-AZ" sz="3200" i="1" dirty="0" smtClean="0">
              <a:solidFill>
                <a:srgbClr val="C000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C000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79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T</a:t>
            </a:r>
            <a:r>
              <a:rPr lang="az-Latn-AZ" sz="4400" dirty="0" smtClean="0">
                <a:solidFill>
                  <a:srgbClr val="FFFF00"/>
                </a:solidFill>
              </a:rPr>
              <a:t>ərəflərin bərabərliyi</a:t>
            </a:r>
            <a:r>
              <a:rPr lang="az-Latn-AZ" sz="4400" dirty="0" smtClean="0">
                <a:solidFill>
                  <a:srgbClr val="FFFF00"/>
                </a:solidFill>
              </a:rPr>
              <a:t> </a:t>
            </a:r>
            <a:r>
              <a:rPr lang="az-Latn-AZ" sz="4400" dirty="0" smtClean="0">
                <a:solidFill>
                  <a:srgbClr val="FFFF00"/>
                </a:solidFill>
              </a:rPr>
              <a:t>prinsipi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1"/>
                </a:solidFill>
              </a:rPr>
              <a:t>Mahiyyəti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i="1" dirty="0" smtClean="0">
                <a:solidFill>
                  <a:schemeClr val="bg1"/>
                </a:solidFill>
              </a:rPr>
              <a:t>Çəkişmə prinsipi ilə kəsişmə nöqtəsi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i="1" dirty="0" smtClean="0">
                <a:solidFill>
                  <a:schemeClr val="bg1"/>
                </a:solidFill>
              </a:rPr>
              <a:t>Minimal standart </a:t>
            </a:r>
            <a:r>
              <a:rPr lang="az-Latn-AZ" sz="3800" i="1" dirty="0" smtClean="0">
                <a:solidFill>
                  <a:schemeClr val="bg1"/>
                </a:solidFill>
              </a:rPr>
              <a:t>(H. v Belgium işi), </a:t>
            </a:r>
            <a:r>
              <a:rPr lang="az-Latn-AZ" sz="3800" dirty="0" smtClean="0">
                <a:solidFill>
                  <a:schemeClr val="bg1"/>
                </a:solidFill>
              </a:rPr>
              <a:t>qeyri bərabər münasibət, vaxt və s.</a:t>
            </a:r>
            <a:endParaRPr lang="en-US" sz="3800" dirty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i="1" dirty="0" smtClean="0">
                <a:solidFill>
                  <a:srgbClr val="C00000"/>
                </a:solidFill>
              </a:rPr>
              <a:t>Mülki işdə prokurorun iştirakı </a:t>
            </a:r>
            <a:r>
              <a:rPr lang="az-Latn-AZ" sz="3800" i="1" dirty="0" smtClean="0">
                <a:solidFill>
                  <a:srgbClr val="C00000"/>
                </a:solidFill>
              </a:rPr>
              <a:t>(Batsania v Russia)</a:t>
            </a:r>
          </a:p>
          <a:p>
            <a:pPr algn="l">
              <a:buClrTx/>
            </a:pPr>
            <a:endParaRPr lang="az-Latn-AZ" sz="3800" i="1" dirty="0" smtClean="0">
              <a:solidFill>
                <a:schemeClr val="bg2"/>
              </a:solidFill>
            </a:endParaRPr>
          </a:p>
          <a:p>
            <a:pPr marL="514350" indent="-514350" algn="l">
              <a:buAutoNum type="arabicPeriod"/>
            </a:pPr>
            <a:endParaRPr lang="az-Latn-AZ" sz="38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39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T</a:t>
            </a:r>
            <a:r>
              <a:rPr lang="az-Latn-AZ" sz="4400" dirty="0" smtClean="0">
                <a:solidFill>
                  <a:srgbClr val="FFFF00"/>
                </a:solidFill>
              </a:rPr>
              <a:t>ərəflərin bərabərliyi</a:t>
            </a:r>
            <a:r>
              <a:rPr lang="az-Latn-AZ" sz="4400" dirty="0" smtClean="0">
                <a:solidFill>
                  <a:srgbClr val="FFFF00"/>
                </a:solidFill>
              </a:rPr>
              <a:t> </a:t>
            </a:r>
            <a:r>
              <a:rPr lang="az-Latn-AZ" sz="4400" dirty="0" smtClean="0">
                <a:solidFill>
                  <a:srgbClr val="FFFF00"/>
                </a:solidFill>
              </a:rPr>
              <a:t>prinsipi 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800" b="1" dirty="0" smtClean="0">
              <a:solidFill>
                <a:schemeClr val="bg2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Mülki </a:t>
            </a:r>
            <a:r>
              <a:rPr lang="az-Latn-AZ" sz="3800" b="1" dirty="0">
                <a:solidFill>
                  <a:schemeClr val="bg2"/>
                </a:solidFill>
              </a:rPr>
              <a:t>işlərdə təkrar ekspertiza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>
                <a:solidFill>
                  <a:schemeClr val="bg2"/>
                </a:solidFill>
              </a:rPr>
              <a:t>Cinayət işlərində expertiza </a:t>
            </a:r>
            <a:r>
              <a:rPr lang="az-Latn-AZ" sz="3800" i="1" dirty="0">
                <a:solidFill>
                  <a:schemeClr val="bg2"/>
                </a:solidFill>
              </a:rPr>
              <a:t>(Stoimenov v </a:t>
            </a:r>
            <a:r>
              <a:rPr lang="en-US" sz="3800" i="1" dirty="0" smtClean="0">
                <a:solidFill>
                  <a:schemeClr val="bg2"/>
                </a:solidFill>
              </a:rPr>
              <a:t>Macedonia)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en-US" sz="3800" b="1" dirty="0" smtClean="0">
                <a:solidFill>
                  <a:schemeClr val="bg2"/>
                </a:solidFill>
              </a:rPr>
              <a:t>V</a:t>
            </a:r>
            <a:r>
              <a:rPr lang="az-Latn-AZ" sz="3800" b="1" dirty="0" smtClean="0">
                <a:solidFill>
                  <a:schemeClr val="bg2"/>
                </a:solidFill>
              </a:rPr>
              <a:t>əkillə təmin olunma və bərabərlik prinsipi </a:t>
            </a:r>
            <a:r>
              <a:rPr lang="az-Latn-AZ" sz="3800" i="1" dirty="0" smtClean="0">
                <a:solidFill>
                  <a:schemeClr val="bg2"/>
                </a:solidFill>
              </a:rPr>
              <a:t>(Still and Morris v UK)</a:t>
            </a: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19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Məhkəmənin açıqlığı prinsipi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l">
              <a:buClrTx/>
            </a:pPr>
            <a:r>
              <a:rPr lang="az-Latn-AZ" sz="3800" b="1" dirty="0" smtClean="0">
                <a:solidFill>
                  <a:schemeClr val="bg2"/>
                </a:solidFill>
              </a:rPr>
              <a:t>4 elementi nəzərdə tutur: </a:t>
            </a:r>
          </a:p>
          <a:p>
            <a:pPr marL="742950" indent="-742950" algn="l">
              <a:buClrTx/>
              <a:buAutoNum type="arabicPeriod"/>
            </a:pPr>
            <a:r>
              <a:rPr lang="az-Latn-AZ" sz="3800" b="1" dirty="0" smtClean="0">
                <a:solidFill>
                  <a:schemeClr val="bg2"/>
                </a:solidFill>
              </a:rPr>
              <a:t>Şəxsin özünün və ya vəkilinin iştirakı ilə şifahi məhkəmə iclasının keçirilməsi</a:t>
            </a:r>
          </a:p>
          <a:p>
            <a:pPr marL="742950" indent="-742950" algn="l">
              <a:buClrTx/>
              <a:buAutoNum type="arabicPeriod"/>
            </a:pPr>
            <a:r>
              <a:rPr lang="az-Latn-AZ" sz="3800" b="1" dirty="0" smtClean="0">
                <a:solidFill>
                  <a:schemeClr val="bg2"/>
                </a:solidFill>
              </a:rPr>
              <a:t>Prosesdə səmərəli iştirak</a:t>
            </a:r>
          </a:p>
          <a:p>
            <a:pPr marL="742950" indent="-742950" algn="l">
              <a:buClrTx/>
              <a:buAutoNum type="arabicPeriod"/>
            </a:pPr>
            <a:r>
              <a:rPr lang="az-Latn-AZ" sz="3800" b="1" dirty="0" smtClean="0">
                <a:solidFill>
                  <a:schemeClr val="bg2"/>
                </a:solidFill>
              </a:rPr>
              <a:t>Məhkəmə iclasında ictimaiyyətin və medianın iştirakı</a:t>
            </a:r>
          </a:p>
          <a:p>
            <a:pPr marL="742950" indent="-742950" algn="l">
              <a:buClrTx/>
              <a:buAutoNum type="arabicPeriod"/>
            </a:pPr>
            <a:r>
              <a:rPr lang="az-Latn-AZ" sz="3800" b="1" dirty="0" smtClean="0">
                <a:solidFill>
                  <a:schemeClr val="bg2"/>
                </a:solidFill>
              </a:rPr>
              <a:t>Məhkəmə qərarının açıq elan edilməsi </a:t>
            </a: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31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Şifahi məhkəmə iclası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2"/>
            <a:ext cx="8786841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Mahiyyəti, minimal tələb </a:t>
            </a:r>
            <a:r>
              <a:rPr lang="az-Latn-AZ" sz="3800" i="1" dirty="0" smtClean="0">
                <a:solidFill>
                  <a:schemeClr val="bg2"/>
                </a:solidFill>
              </a:rPr>
              <a:t>(Kottumel v Austria), şəxsən iştirakın vacibliyi 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800" b="1" dirty="0" smtClean="0">
                <a:solidFill>
                  <a:schemeClr val="bg2"/>
                </a:solidFill>
              </a:rPr>
              <a:t>Apellyasiya icraatının şifahi keçirilməsi tələb olunmayan hallar və əksinə </a:t>
            </a:r>
            <a:r>
              <a:rPr lang="az-Latn-AZ" sz="3800" i="1" dirty="0" smtClean="0">
                <a:solidFill>
                  <a:schemeClr val="bg2"/>
                </a:solidFill>
              </a:rPr>
              <a:t>(Schlumpf v S</a:t>
            </a:r>
            <a:r>
              <a:rPr lang="en-US" sz="3800" i="1" dirty="0" err="1" smtClean="0">
                <a:solidFill>
                  <a:schemeClr val="bg2"/>
                </a:solidFill>
              </a:rPr>
              <a:t>witzerland</a:t>
            </a:r>
            <a:r>
              <a:rPr lang="az-Latn-AZ" sz="3800" i="1" dirty="0" smtClean="0">
                <a:solidFill>
                  <a:schemeClr val="bg2"/>
                </a:solidFill>
              </a:rPr>
              <a:t>) </a:t>
            </a:r>
            <a:endParaRPr lang="en-US" sz="3800" i="1" dirty="0" smtClean="0">
              <a:solidFill>
                <a:schemeClr val="bg2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en-US" sz="3800" b="1" dirty="0" smtClean="0">
                <a:solidFill>
                  <a:schemeClr val="bg2"/>
                </a:solidFill>
              </a:rPr>
              <a:t>I </a:t>
            </a:r>
            <a:r>
              <a:rPr lang="en-US" sz="3800" b="1" dirty="0" err="1" smtClean="0">
                <a:solidFill>
                  <a:schemeClr val="bg2"/>
                </a:solidFill>
              </a:rPr>
              <a:t>instansiya</a:t>
            </a:r>
            <a:r>
              <a:rPr lang="az-Latn-AZ" sz="3800" b="1" dirty="0" smtClean="0">
                <a:solidFill>
                  <a:schemeClr val="bg2"/>
                </a:solidFill>
              </a:rPr>
              <a:t> məhkəməsində icraatın şifahi keçirilməsi </a:t>
            </a:r>
            <a:r>
              <a:rPr lang="az-Latn-AZ" sz="3800" b="1" dirty="0">
                <a:solidFill>
                  <a:schemeClr val="bg2"/>
                </a:solidFill>
              </a:rPr>
              <a:t>tələb olunmayan </a:t>
            </a:r>
            <a:r>
              <a:rPr lang="az-Latn-AZ" sz="3800" b="1" dirty="0" smtClean="0">
                <a:solidFill>
                  <a:schemeClr val="bg2"/>
                </a:solidFill>
              </a:rPr>
              <a:t>hallar </a:t>
            </a:r>
            <a:r>
              <a:rPr lang="az-Latn-AZ" sz="3800" i="1" dirty="0" smtClean="0">
                <a:solidFill>
                  <a:schemeClr val="bg2"/>
                </a:solidFill>
              </a:rPr>
              <a:t>(Suhadolc v Slovenia)</a:t>
            </a:r>
          </a:p>
          <a:p>
            <a:pPr algn="l">
              <a:buClrTx/>
            </a:pPr>
            <a:r>
              <a:rPr lang="az-Latn-AZ" sz="3800" b="1" dirty="0" smtClean="0">
                <a:solidFill>
                  <a:schemeClr val="bg2"/>
                </a:solidFill>
              </a:rPr>
              <a:t>  </a:t>
            </a: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99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3463</TotalTime>
  <Words>460</Words>
  <Application>Microsoft Office PowerPoint</Application>
  <PresentationFormat>Экран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Flow</vt:lpstr>
      <vt:lpstr>Презентация PowerPoint</vt:lpstr>
      <vt:lpstr>Ədalətlilik prinsipi </vt:lpstr>
      <vt:lpstr>Ədalətlilik prinsipi </vt:lpstr>
      <vt:lpstr>Çəkişmə prinsipi </vt:lpstr>
      <vt:lpstr>Çəkişmə prinsipi </vt:lpstr>
      <vt:lpstr>Tərəflərin bərabərliyi prinsipi </vt:lpstr>
      <vt:lpstr>Tərəflərin bərabərliyi prinsipi </vt:lpstr>
      <vt:lpstr>Məhkəmənin açıqlığı prinsipi</vt:lpstr>
      <vt:lpstr>Şifahi məhkəmə iclası</vt:lpstr>
      <vt:lpstr>Şifahi məhkəmə iclası Pozuntunun tanındığı işlər</vt:lpstr>
      <vt:lpstr>Səmərəli iştirak</vt:lpstr>
      <vt:lpstr> İctimaiyyətin və medianın iştirakı, qərarın açıq elan edilməsi </vt:lpstr>
      <vt:lpstr>Dinlədiyinizə görə təşəkkürlər!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Birləşmək azadlığı konteksində gericəkilmə müddəaları</dc:title>
  <dc:creator>User</dc:creator>
  <cp:lastModifiedBy>User</cp:lastModifiedBy>
  <cp:revision>183</cp:revision>
  <dcterms:created xsi:type="dcterms:W3CDTF">2013-12-11T12:07:18Z</dcterms:created>
  <dcterms:modified xsi:type="dcterms:W3CDTF">2017-05-10T20:23:10Z</dcterms:modified>
</cp:coreProperties>
</file>