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69" r:id="rId2"/>
    <p:sldId id="256" r:id="rId3"/>
    <p:sldId id="275" r:id="rId4"/>
    <p:sldId id="274" r:id="rId5"/>
    <p:sldId id="276" r:id="rId6"/>
    <p:sldId id="277" r:id="rId7"/>
    <p:sldId id="278" r:id="rId8"/>
    <p:sldId id="25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5" d="100"/>
          <a:sy n="85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621E0-251A-4037-98B3-E467CF1E894E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1D0F-D1BA-4752-9019-1A997F6FE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1D0F-D1BA-4752-9019-1A997F6FE5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789086-8AE5-4FF5-A638-80BC58E5F4D7}" type="datetime1">
              <a:rPr lang="tr-TR" smtClean="0"/>
              <a:pPr/>
              <a:t>9.05.2017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push dir="u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715436" cy="4608512"/>
          </a:xfrm>
        </p:spPr>
        <p:txBody>
          <a:bodyPr>
            <a:normAutofit fontScale="85000" lnSpcReduction="20000"/>
          </a:bodyPr>
          <a:lstStyle/>
          <a:p>
            <a:pPr algn="ctr"/>
            <a:endParaRPr lang="az-Latn-AZ" sz="3500" b="1" dirty="0" smtClean="0">
              <a:solidFill>
                <a:schemeClr val="bg1"/>
              </a:solidFill>
            </a:endParaRPr>
          </a:p>
          <a:p>
            <a:pPr algn="ctr"/>
            <a:r>
              <a:rPr lang="az-Latn-AZ" sz="4400" b="1" dirty="0" smtClean="0">
                <a:solidFill>
                  <a:schemeClr val="bg1"/>
                </a:solidFill>
              </a:rPr>
              <a:t>Avropa İnsan Hüquqları Konvensiyasının 6-cı maddəsi </a:t>
            </a:r>
          </a:p>
          <a:p>
            <a:pPr algn="ctr"/>
            <a:r>
              <a:rPr lang="az-Latn-AZ" sz="4400" b="1" dirty="0" smtClean="0">
                <a:solidFill>
                  <a:schemeClr val="bg1"/>
                </a:solidFill>
              </a:rPr>
              <a:t>(Ədalətli Məhkəmə Araşdırması hüququ)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/>
            <a:endParaRPr lang="en-US" sz="4400" b="1" dirty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az-Latn-AZ" sz="3600" b="1" dirty="0" smtClean="0">
                <a:solidFill>
                  <a:srgbClr val="FFFF00"/>
                </a:solidFill>
              </a:rPr>
              <a:t>Sadiq Bağırov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201</a:t>
            </a:r>
            <a:r>
              <a:rPr lang="az-Latn-AZ" sz="3600" b="1" dirty="0" smtClean="0">
                <a:solidFill>
                  <a:srgbClr val="FFFF00"/>
                </a:solidFill>
              </a:rPr>
              <a:t>7</a:t>
            </a:r>
            <a:r>
              <a:rPr lang="az-Latn-AZ" sz="3000" b="1" dirty="0" smtClean="0">
                <a:solidFill>
                  <a:schemeClr val="bg1"/>
                </a:solidFill>
              </a:rPr>
              <a:t>                                                                      </a:t>
            </a:r>
          </a:p>
          <a:p>
            <a:pPr algn="just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ru-RU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Hüquq və ya vəzifənin daxili qanunvericlikdə əsası olması o deməkdir ki: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i="1" dirty="0" smtClean="0">
                <a:solidFill>
                  <a:schemeClr val="bg1"/>
                </a:solidFill>
              </a:rPr>
              <a:t> </a:t>
            </a:r>
            <a:r>
              <a:rPr lang="az-Latn-AZ" sz="9600" i="1" dirty="0">
                <a:solidFill>
                  <a:schemeClr val="bg1"/>
                </a:solidFill>
              </a:rPr>
              <a:t>Ən azı daxili qanunvericilikdə hansısa normaya istinad edib iddia tələbini </a:t>
            </a:r>
            <a:r>
              <a:rPr lang="az-Latn-AZ" sz="9600" i="1" dirty="0" smtClean="0">
                <a:solidFill>
                  <a:schemeClr val="bg1"/>
                </a:solidFill>
              </a:rPr>
              <a:t>müdafiə etmək mümkün olsun;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i="1" dirty="0" smtClean="0">
                <a:solidFill>
                  <a:schemeClr val="bg1"/>
                </a:solidFill>
              </a:rPr>
              <a:t> İddiaçı irəli sürdüyü tələblə həmin norma arasında əlaqənin olduğunu sübut etməlidir;</a:t>
            </a: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Mübahisənin hansı hüquq norması (mülki, inzibati, əmək ) və vasitəsilə ilə həll edilməsi əhəmiyyətli deyil. </a:t>
            </a: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48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C000"/>
                </a:solidFill>
              </a:rPr>
              <a:t>6-cı maddənin mülki işlərə tətbiqi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algn="l">
              <a:buClrTx/>
            </a:pPr>
            <a:r>
              <a:rPr lang="az-Latn-AZ" sz="8000" b="1" dirty="0" smtClean="0">
                <a:solidFill>
                  <a:schemeClr val="bg1"/>
                </a:solidFill>
              </a:rPr>
              <a:t>Hüququn daxili qanunvericilikdə əsasının olmaması halları ilə bağlı nümunələr: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 </a:t>
            </a:r>
            <a:r>
              <a:rPr lang="az-Latn-AZ" sz="9600" dirty="0" smtClean="0">
                <a:solidFill>
                  <a:schemeClr val="bg1"/>
                </a:solidFill>
              </a:rPr>
              <a:t>-</a:t>
            </a:r>
            <a:r>
              <a:rPr lang="az-Latn-AZ" sz="9600" b="1" dirty="0" smtClean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Balmer-Schafroth v S</a:t>
            </a:r>
            <a:r>
              <a:rPr lang="en-US" sz="6000" b="1" dirty="0" err="1" smtClean="0">
                <a:solidFill>
                  <a:schemeClr val="bg1"/>
                </a:solidFill>
              </a:rPr>
              <a:t>witzerland</a:t>
            </a:r>
            <a:r>
              <a:rPr lang="en-US" sz="6000" b="1" dirty="0" smtClean="0">
                <a:solidFill>
                  <a:schemeClr val="bg1"/>
                </a:solidFill>
              </a:rPr>
              <a:t> (AES i</a:t>
            </a:r>
            <a:r>
              <a:rPr lang="az-Latn-AZ" sz="6000" b="1" dirty="0" smtClean="0">
                <a:solidFill>
                  <a:schemeClr val="bg1"/>
                </a:solidFill>
              </a:rPr>
              <a:t>ş</a:t>
            </a:r>
            <a:r>
              <a:rPr lang="en-US" sz="6000" b="1" dirty="0" smtClean="0">
                <a:solidFill>
                  <a:schemeClr val="bg1"/>
                </a:solidFill>
              </a:rPr>
              <a:t>i)</a:t>
            </a:r>
            <a:endParaRPr lang="az-Latn-AZ" sz="60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r>
              <a:rPr lang="az-Latn-AZ" sz="6000" b="1" dirty="0" smtClean="0">
                <a:solidFill>
                  <a:schemeClr val="bg1"/>
                </a:solidFill>
              </a:rPr>
              <a:t> - Ərizəçi dövlətin pensiya siyasətinə etiraz edir</a:t>
            </a:r>
          </a:p>
          <a:p>
            <a:pPr algn="l">
              <a:buClrTx/>
            </a:pPr>
            <a:r>
              <a:rPr lang="az-Latn-AZ" sz="6000" b="1" dirty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- İnzibati xəta ilə bağlı işdə Ərizəçiyə vəkil verilməmişdi (Gutfreund v France)</a:t>
            </a:r>
          </a:p>
          <a:p>
            <a:pPr algn="l">
              <a:buClrTx/>
            </a:pPr>
            <a:r>
              <a:rPr lang="az-Latn-AZ" sz="6000" b="1" dirty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- Plodovaya Kompaniya v Russia – Şirkət əmtəə nişanına vərəsəlik hüququ olmadığı halda kompensasiya üçün iddia qaldırmışdı</a:t>
            </a:r>
          </a:p>
          <a:p>
            <a:pPr algn="l">
              <a:buClrTx/>
            </a:pPr>
            <a:r>
              <a:rPr lang="az-Latn-AZ" sz="6000" b="1" dirty="0" smtClean="0">
                <a:solidFill>
                  <a:schemeClr val="bg1"/>
                </a:solidFill>
              </a:rPr>
              <a:t> </a:t>
            </a: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24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C000"/>
                </a:solidFill>
              </a:rPr>
              <a:t>6-cı maddənin mülki işlərə tətbiqi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algn="l">
              <a:buClrTx/>
            </a:pPr>
            <a:r>
              <a:rPr lang="az-Latn-AZ" sz="8000" b="1" dirty="0" smtClean="0">
                <a:solidFill>
                  <a:schemeClr val="bg1"/>
                </a:solidFill>
              </a:rPr>
              <a:t>Hüququn daxili qanunvericilikdə əsasının olmaması halları ilə bağlı nümunələr: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 </a:t>
            </a:r>
            <a:r>
              <a:rPr lang="az-Latn-AZ" sz="9600" dirty="0" smtClean="0">
                <a:solidFill>
                  <a:schemeClr val="bg1"/>
                </a:solidFill>
              </a:rPr>
              <a:t>-</a:t>
            </a:r>
            <a:r>
              <a:rPr lang="az-Latn-AZ" sz="9600" b="1" dirty="0" smtClean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Balmer-Schafroth v S</a:t>
            </a:r>
            <a:r>
              <a:rPr lang="en-US" sz="6000" b="1" dirty="0" err="1" smtClean="0">
                <a:solidFill>
                  <a:schemeClr val="bg1"/>
                </a:solidFill>
              </a:rPr>
              <a:t>witzerland</a:t>
            </a:r>
            <a:r>
              <a:rPr lang="en-US" sz="6000" b="1" dirty="0" smtClean="0">
                <a:solidFill>
                  <a:schemeClr val="bg1"/>
                </a:solidFill>
              </a:rPr>
              <a:t> (AES i</a:t>
            </a:r>
            <a:r>
              <a:rPr lang="az-Latn-AZ" sz="6000" b="1" dirty="0" smtClean="0">
                <a:solidFill>
                  <a:schemeClr val="bg1"/>
                </a:solidFill>
              </a:rPr>
              <a:t>ş</a:t>
            </a:r>
            <a:r>
              <a:rPr lang="en-US" sz="6000" b="1" dirty="0" smtClean="0">
                <a:solidFill>
                  <a:schemeClr val="bg1"/>
                </a:solidFill>
              </a:rPr>
              <a:t>i)</a:t>
            </a:r>
            <a:endParaRPr lang="az-Latn-AZ" sz="60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r>
              <a:rPr lang="az-Latn-AZ" sz="6000" b="1" dirty="0" smtClean="0">
                <a:solidFill>
                  <a:schemeClr val="bg1"/>
                </a:solidFill>
              </a:rPr>
              <a:t> - Ərizəçi dövlətin pensiya siyasətinə etiraz edir</a:t>
            </a:r>
          </a:p>
          <a:p>
            <a:pPr algn="l">
              <a:buClrTx/>
            </a:pPr>
            <a:r>
              <a:rPr lang="az-Latn-AZ" sz="6000" b="1" dirty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- İnzibati xəta ilə bağlı işdə Ərizəçiyə vəkil verilməmişdi (Gutfreund v France)</a:t>
            </a:r>
          </a:p>
          <a:p>
            <a:pPr algn="l">
              <a:buClrTx/>
            </a:pPr>
            <a:r>
              <a:rPr lang="az-Latn-AZ" sz="6000" b="1" dirty="0">
                <a:solidFill>
                  <a:schemeClr val="bg1"/>
                </a:solidFill>
              </a:rPr>
              <a:t> </a:t>
            </a:r>
            <a:r>
              <a:rPr lang="az-Latn-AZ" sz="6000" b="1" dirty="0" smtClean="0">
                <a:solidFill>
                  <a:schemeClr val="bg1"/>
                </a:solidFill>
              </a:rPr>
              <a:t>- Plodovaya Kompaniya v Russia – Şirkət əmtəə nişanına vərəsəlik hüququ olmadığı halda kompensasiya üçün iddia qaldırmışdı</a:t>
            </a:r>
          </a:p>
          <a:p>
            <a:pPr algn="l">
              <a:buClrTx/>
            </a:pPr>
            <a:r>
              <a:rPr lang="az-Latn-AZ" sz="6000" b="1" dirty="0" smtClean="0">
                <a:solidFill>
                  <a:schemeClr val="bg1"/>
                </a:solidFill>
              </a:rPr>
              <a:t> </a:t>
            </a: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65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l">
              <a:buClrTx/>
            </a:pPr>
            <a:r>
              <a:rPr lang="az-Latn-AZ" sz="13800" b="1" dirty="0" smtClean="0">
                <a:solidFill>
                  <a:schemeClr val="bg1"/>
                </a:solidFill>
              </a:rPr>
              <a:t>Mülki təbiətli hüquq və vəzifələr: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9600" b="1" dirty="0" smtClean="0">
                <a:solidFill>
                  <a:schemeClr val="bg1"/>
                </a:solidFill>
              </a:rPr>
              <a:t>Müstəqil mənalıdır, daxili hüquqdan asılı deyil;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9600" b="1" dirty="0" smtClean="0">
                <a:solidFill>
                  <a:schemeClr val="bg1"/>
                </a:solidFill>
              </a:rPr>
              <a:t>Prosesin nəticəsinin mülki hüquq və vəzifələrə birbaşa təsir göstərməsindən asılıdır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9600" b="1" dirty="0" smtClean="0">
                <a:solidFill>
                  <a:schemeClr val="bg1"/>
                </a:solidFill>
              </a:rPr>
              <a:t>Hüququn iqtisadi xarakter daşıması kifayət deyil, lakin iddia tələbi hər bir halda maddi xarakter daşımalıdır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9600" b="1" dirty="0" smtClean="0">
                <a:solidFill>
                  <a:schemeClr val="bg1"/>
                </a:solidFill>
              </a:rPr>
              <a:t>İddiada xüsusi hüququn elementləri ümumi hüququn elementlərinə nisbətən üstünlük təşkil etməlidir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60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28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l">
              <a:buClrTx/>
            </a:pPr>
            <a:r>
              <a:rPr lang="az-Latn-AZ" sz="13800" b="1" dirty="0" smtClean="0">
                <a:solidFill>
                  <a:schemeClr val="bg1"/>
                </a:solidFill>
              </a:rPr>
              <a:t>Mülki təbiətli hüquq və vəzifələrə aid işlər: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Fiziki şəxslər arasında (o cümlədən özəl şəxslər arasında mülkii hüquq pozuntuları, müqavilə hüququ, əmək hüququ və ailə hüququ ilə bağlı iddialar;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Özəl peşə fəaliyyəti ilə məş\ul olmaq hüququna aid iddialar;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Sahibkarlıq fəaliyyəti ilə bağlı iddialar, lisenziya və icazələrin alınması və s.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Pensiya, sosial, tibbi və s. müavinətlərin alınması ilə bağlı iddialar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Dövlət qulluqçularının işə bərpa və qulluğa buraxılma tələbləri istisna olmaqla, qanunda nəzərdə tutulduğu halda digər əmək mübahisələri ilə bağlı hüquqları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Mülkiyyət hüququna birbaşa təsir göstərən inzibati qərarladan verilən iddialar və s.</a:t>
            </a: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60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09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l">
              <a:buClrTx/>
            </a:pPr>
            <a:r>
              <a:rPr lang="az-Latn-AZ" sz="13800" b="1" dirty="0" smtClean="0">
                <a:solidFill>
                  <a:schemeClr val="bg1"/>
                </a:solidFill>
              </a:rPr>
              <a:t>Mülki təbiətli hüquq və vəzifələrə aid olmayan işlər: 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Siyasi vəzifə tutmaq, prezident və ya mer olmaq və s. ilə bağlı iddialar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Sığınacaq almaq, deportasiya və ekstradisiya ilə bağlı prosedurlar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Tutulan vergilərin məbləği ilə bağlı iddialar (Cərimə və dəbbə pulunun tutulması, vergi orqanlarının axtarış, siyahıyaalma, müsadirə və s. hərəkətləri ilə bağlı mübahisələr istisnadır)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Dövlət orqanlarının səlahiyyətsizliyi və ya rəsmi fəzifələrini lazımı qaydada yerinə yetirməməsi ilə bağlı iddialar </a:t>
            </a:r>
            <a:r>
              <a:rPr lang="az-Latn-AZ" sz="8000" i="1" dirty="0" smtClean="0">
                <a:solidFill>
                  <a:schemeClr val="bg1"/>
                </a:solidFill>
              </a:rPr>
              <a:t>(Schreiber and Boetsch v France)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Hərbi qulluqçunun xidmətə bərpasında dair iddialar </a:t>
            </a:r>
            <a:r>
              <a:rPr lang="az-Latn-AZ" sz="8000" i="1" dirty="0" smtClean="0">
                <a:solidFill>
                  <a:schemeClr val="bg1"/>
                </a:solidFill>
              </a:rPr>
              <a:t>(Sukut v Turkey)</a:t>
            </a:r>
          </a:p>
          <a:p>
            <a:pPr marL="1143000" indent="-1143000" algn="l">
              <a:buClrTx/>
              <a:buFont typeface="Wingdings" pitchFamily="2" charset="2"/>
              <a:buChar char="v"/>
            </a:pPr>
            <a:r>
              <a:rPr lang="az-Latn-AZ" sz="8000" b="1" dirty="0" smtClean="0">
                <a:solidFill>
                  <a:schemeClr val="bg1"/>
                </a:solidFill>
              </a:rPr>
              <a:t>Vizaların verilməsindən imtina </a:t>
            </a:r>
            <a:r>
              <a:rPr lang="az-Latn-AZ" sz="8000" i="1" dirty="0" smtClean="0">
                <a:solidFill>
                  <a:schemeClr val="bg1"/>
                </a:solidFill>
              </a:rPr>
              <a:t>(Dalea v France)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6000" b="1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9600" b="1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75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3999" cy="1214446"/>
          </a:xfrm>
        </p:spPr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Diqqətinizə görə </a:t>
            </a:r>
            <a:r>
              <a:rPr lang="az-Latn-A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təşəkkürlər!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az-Latn-AZ" sz="2000" dirty="0" smtClean="0">
                <a:solidFill>
                  <a:schemeClr val="bg1"/>
                </a:solidFill>
              </a:rPr>
              <a:t>4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maddənin əhatə dairəsi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Mülki hüquq və vəzifələrin müəyyən edildiyi proses</a:t>
            </a:r>
          </a:p>
          <a:p>
            <a:pPr marL="514350" indent="-514350" algn="l">
              <a:buClrTx/>
            </a:pPr>
            <a:endParaRPr lang="az-Latn-AZ" sz="3200" b="1" i="1" dirty="0" smtClean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Cinayət ittihamının irəli sürüldüyü proses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rgbClr val="FFFF00"/>
                </a:solidFill>
              </a:rPr>
              <a:t>Prosesin digər iştirakçıları (zərərçəkmişə münasibət)</a:t>
            </a:r>
          </a:p>
          <a:p>
            <a:pPr marL="514350" indent="-514350" algn="l"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 və Avropa Məhkəməsi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000" b="1" i="1" dirty="0" smtClean="0">
                <a:solidFill>
                  <a:schemeClr val="bg2"/>
                </a:solidFill>
              </a:rPr>
              <a:t>6-cı maddə və Məhkəmənin təfsir metodu,</a:t>
            </a:r>
          </a:p>
          <a:p>
            <a:pPr algn="l">
              <a:buClrTx/>
            </a:pPr>
            <a:r>
              <a:rPr lang="az-Latn-AZ" sz="3200" b="1" i="1" dirty="0" smtClean="0">
                <a:solidFill>
                  <a:schemeClr val="bg2"/>
                </a:solidFill>
              </a:rPr>
              <a:t>Teleoloji şərhin məhsulu:</a:t>
            </a:r>
          </a:p>
          <a:p>
            <a:pPr algn="l">
              <a:buClrTx/>
            </a:pPr>
            <a:r>
              <a:rPr lang="az-Latn-AZ" sz="3200" b="1" i="1" dirty="0">
                <a:solidFill>
                  <a:schemeClr val="bg1"/>
                </a:solidFill>
              </a:rPr>
              <a:t> </a:t>
            </a:r>
            <a:r>
              <a:rPr lang="az-Latn-AZ" sz="3200" b="1" i="1" dirty="0" smtClean="0">
                <a:solidFill>
                  <a:schemeClr val="bg1"/>
                </a:solidFill>
              </a:rPr>
              <a:t>- </a:t>
            </a:r>
            <a:r>
              <a:rPr lang="az-Latn-AZ" sz="3200" b="1" i="1" dirty="0" smtClean="0"/>
              <a:t>Məhkəməyə müraciət hüququ;</a:t>
            </a:r>
          </a:p>
          <a:p>
            <a:pPr algn="l">
              <a:buClrTx/>
            </a:pPr>
            <a:r>
              <a:rPr lang="az-Latn-AZ" sz="3200" b="1" i="1" dirty="0"/>
              <a:t> </a:t>
            </a:r>
            <a:r>
              <a:rPr lang="az-Latn-AZ" sz="3200" b="1" i="1" dirty="0" smtClean="0"/>
              <a:t>- Məhkəmə qərarının icrası hüququ;</a:t>
            </a:r>
          </a:p>
          <a:p>
            <a:pPr algn="l">
              <a:buClrTx/>
            </a:pPr>
            <a:r>
              <a:rPr lang="az-Latn-AZ" sz="3200" b="1" i="1" dirty="0"/>
              <a:t> </a:t>
            </a:r>
            <a:r>
              <a:rPr lang="az-Latn-AZ" sz="3200" b="1" i="1" dirty="0" smtClean="0"/>
              <a:t>- Qüvvəyə minmiş məhkəmə qərarının dəyişilməzliyi hüququ və s.</a:t>
            </a:r>
          </a:p>
          <a:p>
            <a:pPr algn="l">
              <a:buClrTx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548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maddənin xarakteri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9" y="1571612"/>
            <a:ext cx="8572562" cy="51435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Nisbi hüquqdur, bəzi elementləri mütləqdir</a:t>
            </a:r>
          </a:p>
          <a:p>
            <a:pPr marL="514350" indent="-514350" algn="l">
              <a:buClrTx/>
            </a:pPr>
            <a:endParaRPr lang="az-Latn-AZ" sz="3200" b="1" i="1" dirty="0">
              <a:solidFill>
                <a:schemeClr val="bg1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Yardımçı xarakterlidir (Məhkəməyə çatım hüququ istisna olmaqla)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endParaRPr lang="az-Latn-AZ" sz="3200" b="1" i="1" dirty="0">
              <a:solidFill>
                <a:srgbClr val="FFFF00"/>
              </a:solidFill>
            </a:endParaRP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Müstəqil mənaya malikdir</a:t>
            </a:r>
          </a:p>
          <a:p>
            <a:pPr marL="514350" indent="-514350" algn="l"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972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 və subsidiarlıq prinsipi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3" y="1571612"/>
            <a:ext cx="8462177" cy="50977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6-cı maddə milli məhkəmələrdən düzgün qərar çıxarmağı tələb etmir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Avropa Məhkəməsi IV instansiya məhkəməsi kimi çıxış etmir</a:t>
            </a:r>
          </a:p>
          <a:p>
            <a:pPr algn="l">
              <a:buClrTx/>
            </a:pPr>
            <a:r>
              <a:rPr lang="az-Latn-AZ" sz="3200" b="1" i="1" dirty="0" smtClean="0">
                <a:solidFill>
                  <a:schemeClr val="bg1"/>
                </a:solidFill>
              </a:rPr>
              <a:t>      </a:t>
            </a:r>
            <a:r>
              <a:rPr lang="az-Latn-AZ" b="1" i="1" dirty="0" smtClean="0">
                <a:solidFill>
                  <a:srgbClr val="FF0000"/>
                </a:solidFill>
              </a:rPr>
              <a:t>-   O, sübutları yenidən qiymətləndirmir</a:t>
            </a:r>
          </a:p>
          <a:p>
            <a:pPr algn="l">
              <a:buClrTx/>
            </a:pPr>
            <a:r>
              <a:rPr lang="az-Latn-AZ" b="1" i="1" dirty="0">
                <a:solidFill>
                  <a:srgbClr val="FF0000"/>
                </a:solidFill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</a:rPr>
              <a:t>     -  Sübutların qəbuledilənliyi məsələsini həll etmir</a:t>
            </a:r>
          </a:p>
          <a:p>
            <a:pPr algn="l">
              <a:buClrTx/>
            </a:pPr>
            <a:r>
              <a:rPr lang="az-Latn-AZ" b="1" i="1" dirty="0">
                <a:solidFill>
                  <a:srgbClr val="FF0000"/>
                </a:solidFill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</a:rPr>
              <a:t>    - Milli məhkəmələr cinayət qanunvericiliyin  </a:t>
            </a:r>
          </a:p>
          <a:p>
            <a:pPr algn="l">
              <a:buClrTx/>
            </a:pPr>
            <a:r>
              <a:rPr lang="az-Latn-AZ" b="1" i="1" dirty="0">
                <a:solidFill>
                  <a:srgbClr val="FF0000"/>
                </a:solidFill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</a:rPr>
              <a:t>normalrını hər hansı cinayətə tətbiq etməkdə,  </a:t>
            </a:r>
          </a:p>
          <a:p>
            <a:pPr algn="l">
              <a:buClrTx/>
            </a:pPr>
            <a:r>
              <a:rPr lang="az-Latn-AZ" b="1" i="1" dirty="0">
                <a:solidFill>
                  <a:srgbClr val="FF0000"/>
                </a:solidFill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</a:rPr>
              <a:t>cinayətin tərkib elementlərini müəyyən etməkdə sərbəstdirlər</a:t>
            </a:r>
          </a:p>
          <a:p>
            <a:pPr marL="514350" indent="-514350" algn="l">
              <a:buFont typeface="Wingdings" pitchFamily="2" charset="2"/>
              <a:buChar char="v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24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6-c</a:t>
            </a:r>
            <a:r>
              <a:rPr lang="az-Latn-AZ" sz="4400" dirty="0" smtClean="0">
                <a:solidFill>
                  <a:srgbClr val="FFFF00"/>
                </a:solidFill>
              </a:rPr>
              <a:t>ı maddə və subsidiarlıq prinsipi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3" y="1571612"/>
            <a:ext cx="8462177" cy="50977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6-cı maddə milli qanunvericiliyin məzmununu və praktikasını diktə etmir</a:t>
            </a:r>
          </a:p>
          <a:p>
            <a:pPr algn="l">
              <a:buClrTx/>
            </a:pPr>
            <a:r>
              <a:rPr lang="az-Latn-AZ" sz="2800" b="1" i="1" dirty="0" smtClean="0">
                <a:solidFill>
                  <a:schemeClr val="bg1"/>
                </a:solidFill>
              </a:rPr>
              <a:t>Lakin, son zamanlar apellyasiya məhkəməsi tərəfindən eyni məzmunlu işlərdə fərqli qərarları pozuntu hesab edir </a:t>
            </a:r>
            <a:r>
              <a:rPr lang="az-Latn-AZ" sz="2800" b="1" i="1" dirty="0" smtClean="0">
                <a:solidFill>
                  <a:srgbClr val="FF0000"/>
                </a:solidFill>
              </a:rPr>
              <a:t>(Tudor Tudor v Romania)</a:t>
            </a:r>
          </a:p>
          <a:p>
            <a:pPr algn="l">
              <a:buClrTx/>
            </a:pPr>
            <a:endParaRPr lang="az-Latn-AZ" sz="2800" b="1" i="1" dirty="0" smtClean="0">
              <a:solidFill>
                <a:srgbClr val="FF0000"/>
              </a:solidFill>
            </a:endParaRPr>
          </a:p>
          <a:p>
            <a:pPr algn="l">
              <a:buClrTx/>
            </a:pPr>
            <a:r>
              <a:rPr lang="az-Latn-AZ" sz="2800" b="1" i="1" dirty="0" smtClean="0">
                <a:solidFill>
                  <a:schemeClr val="bg1"/>
                </a:solidFill>
              </a:rPr>
              <a:t>Bunun üçün açıq-aşkar pozuntu olmalıdır - Böyük Palata </a:t>
            </a:r>
            <a:r>
              <a:rPr lang="az-Latn-AZ" sz="2800" b="1" i="1" dirty="0" smtClean="0">
                <a:solidFill>
                  <a:srgbClr val="FF0000"/>
                </a:solidFill>
              </a:rPr>
              <a:t>(Nejdet Şahin and Perihan Şahin v Turkey işi )</a:t>
            </a: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55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9" y="260649"/>
            <a:ext cx="7743852" cy="1025211"/>
          </a:xfrm>
        </p:spPr>
        <p:txBody>
          <a:bodyPr>
            <a:noAutofit/>
          </a:bodyPr>
          <a:lstStyle/>
          <a:p>
            <a:pPr algn="ctr"/>
            <a:r>
              <a:rPr lang="az-Latn-AZ" sz="4400" dirty="0" smtClean="0">
                <a:solidFill>
                  <a:srgbClr val="FFFF00"/>
                </a:solidFill>
              </a:rPr>
              <a:t>Məhkəmə prosesinin ədalətliliyi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352928" cy="316835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Məhkəmə ümumilikdə götürülmüş prosesin ədalətliyiyini yoxlayır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İlkin və sonrakı təminatlar</a:t>
            </a:r>
          </a:p>
          <a:p>
            <a:pPr marL="514350" indent="-514350" algn="l">
              <a:buClrTx/>
              <a:buFont typeface="Wingdings" pitchFamily="2" charset="2"/>
              <a:buChar char="v"/>
            </a:pPr>
            <a:r>
              <a:rPr lang="az-Latn-AZ" sz="3200" b="1" i="1" dirty="0" smtClean="0">
                <a:solidFill>
                  <a:schemeClr val="bg1"/>
                </a:solidFill>
              </a:rPr>
              <a:t>İstisna - Salduz v Turkey işi</a:t>
            </a: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algn="l"/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az-Latn-AZ" sz="3200" b="1" i="1" dirty="0" smtClean="0">
              <a:solidFill>
                <a:srgbClr val="FFFF00"/>
              </a:solidFill>
            </a:endParaRPr>
          </a:p>
          <a:p>
            <a:pPr marL="514350" indent="-514350" algn="l">
              <a:buAutoNum type="arabicPeriod"/>
            </a:pPr>
            <a:endParaRPr lang="ru-RU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04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az-Latn-AZ" sz="8800" b="1" dirty="0" smtClean="0">
                <a:solidFill>
                  <a:schemeClr val="bg1"/>
                </a:solidFill>
              </a:rPr>
              <a:t>6-cı maddənin mülki-hüquqi aspektinin konkret </a:t>
            </a:r>
          </a:p>
          <a:p>
            <a:pPr algn="ctr"/>
            <a:r>
              <a:rPr lang="az-Latn-AZ" sz="8800" b="1" dirty="0" smtClean="0">
                <a:solidFill>
                  <a:schemeClr val="bg1"/>
                </a:solidFill>
              </a:rPr>
              <a:t>işə tətbiqi üçün həmin işdə aşağıdakı </a:t>
            </a:r>
          </a:p>
          <a:p>
            <a:pPr algn="ctr"/>
            <a:r>
              <a:rPr lang="az-Latn-AZ" sz="8800" b="1" dirty="0" smtClean="0">
                <a:solidFill>
                  <a:schemeClr val="bg1"/>
                </a:solidFill>
              </a:rPr>
              <a:t>elementlərin olması vacibdir:</a:t>
            </a:r>
            <a:r>
              <a:rPr lang="az-Latn-AZ" sz="8800" b="1" dirty="0">
                <a:solidFill>
                  <a:schemeClr val="bg1"/>
                </a:solidFill>
              </a:rPr>
              <a:t> </a:t>
            </a:r>
            <a:r>
              <a:rPr lang="az-Latn-AZ" sz="8800" b="1" dirty="0" smtClean="0">
                <a:solidFill>
                  <a:schemeClr val="bg1"/>
                </a:solidFill>
              </a:rPr>
              <a:t>  </a:t>
            </a:r>
            <a:r>
              <a:rPr lang="az-Latn-AZ" sz="8800" b="1" i="1" u="sng" dirty="0" smtClean="0">
                <a:solidFill>
                  <a:schemeClr val="bg1"/>
                </a:solidFill>
              </a:rPr>
              <a:t>Bentsem testi </a:t>
            </a:r>
          </a:p>
          <a:p>
            <a:pPr algn="ctr"/>
            <a:r>
              <a:rPr lang="az-Latn-AZ" sz="8800" i="1" u="sng" dirty="0" smtClean="0">
                <a:solidFill>
                  <a:schemeClr val="bg1"/>
                </a:solidFill>
              </a:rPr>
              <a:t>(Benthem Niderlanda </a:t>
            </a:r>
            <a:r>
              <a:rPr lang="az-Latn-AZ" sz="8800" i="1" u="sng" dirty="0">
                <a:solidFill>
                  <a:schemeClr val="bg1"/>
                </a:solidFill>
              </a:rPr>
              <a:t>qarşı iş </a:t>
            </a:r>
            <a:r>
              <a:rPr lang="az-Latn-AZ" sz="8800" i="1" u="sng" dirty="0" smtClean="0">
                <a:solidFill>
                  <a:schemeClr val="bg1"/>
                </a:solidFill>
              </a:rPr>
              <a:t>1985</a:t>
            </a:r>
            <a:r>
              <a:rPr lang="az-Latn-AZ" sz="8800" i="1" u="sng" dirty="0">
                <a:solidFill>
                  <a:schemeClr val="bg1"/>
                </a:solidFill>
              </a:rPr>
              <a:t>)</a:t>
            </a:r>
          </a:p>
          <a:p>
            <a:pPr algn="l"/>
            <a:endParaRPr lang="az-Latn-AZ" sz="6300" b="1" dirty="0" smtClean="0">
              <a:solidFill>
                <a:schemeClr val="bg1"/>
              </a:solidFill>
            </a:endParaRPr>
          </a:p>
          <a:p>
            <a:pPr algn="l"/>
            <a:endParaRPr lang="az-Latn-AZ" sz="74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Hüquq və ya vəzifə ilə əlaqədar mübahisənin mövcud olması </a:t>
            </a:r>
            <a:endParaRPr lang="az-Latn-AZ" sz="9600" b="1" dirty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9600" i="1" u="sng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Hüququn və ya vəzifənin daxili qanunvericilikdə</a:t>
            </a:r>
          </a:p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 əsası olmalı </a:t>
            </a:r>
          </a:p>
          <a:p>
            <a:pPr algn="l">
              <a:buClrTx/>
            </a:pPr>
            <a:r>
              <a:rPr lang="az-Latn-AZ" sz="9600" b="1" dirty="0">
                <a:solidFill>
                  <a:schemeClr val="bg1"/>
                </a:solidFill>
              </a:rPr>
              <a:t> </a:t>
            </a: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>
                <a:solidFill>
                  <a:schemeClr val="bg1"/>
                </a:solidFill>
              </a:rPr>
              <a:t>Hüquq və ya vəzifə mülki xarakter </a:t>
            </a:r>
            <a:r>
              <a:rPr lang="az-Latn-AZ" sz="9600" b="1" dirty="0" smtClean="0">
                <a:solidFill>
                  <a:schemeClr val="bg1"/>
                </a:solidFill>
              </a:rPr>
              <a:t>daşımalıdır</a:t>
            </a:r>
          </a:p>
          <a:p>
            <a:pPr algn="l">
              <a:buClrTx/>
            </a:pPr>
            <a:endParaRPr lang="az-Latn-AZ" sz="7400" i="1" u="sng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2800" i="1" u="sng" dirty="0" smtClean="0">
              <a:solidFill>
                <a:schemeClr val="bg1"/>
              </a:solidFill>
            </a:endParaRPr>
          </a:p>
          <a:p>
            <a:pPr algn="l">
              <a:buClrTx/>
            </a:pPr>
            <a:endParaRPr lang="az-Latn-AZ" sz="3100" b="1" dirty="0" smtClean="0">
              <a:solidFill>
                <a:schemeClr val="bg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az-Latn-AZ" sz="2800" b="1" dirty="0" smtClean="0">
              <a:solidFill>
                <a:schemeClr val="bg1"/>
              </a:solidFill>
            </a:endParaRPr>
          </a:p>
          <a:p>
            <a:pPr algn="l"/>
            <a:r>
              <a:rPr lang="az-Latn-AZ" sz="2800" dirty="0" smtClean="0">
                <a:solidFill>
                  <a:schemeClr val="bg1"/>
                </a:solidFill>
              </a:rPr>
              <a:t>         </a:t>
            </a: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just"/>
            <a:endParaRPr lang="az-Latn-AZ" sz="2400" dirty="0">
              <a:solidFill>
                <a:srgbClr val="FFFF00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</a:rPr>
              <a:t>6-cı maddənin mülki işlərə tətbiqi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1" y="1571612"/>
            <a:ext cx="8892480" cy="54577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algn="l">
              <a:buClrTx/>
            </a:pPr>
            <a:r>
              <a:rPr lang="az-Latn-AZ" sz="9600" b="1" dirty="0" smtClean="0">
                <a:solidFill>
                  <a:schemeClr val="bg1"/>
                </a:solidFill>
              </a:rPr>
              <a:t>Hüquq və ya vəzifə ilə əlaqədar mübahisəyə dair tələblər:</a:t>
            </a:r>
          </a:p>
          <a:p>
            <a:pPr algn="l">
              <a:buClrTx/>
            </a:pPr>
            <a:endParaRPr lang="az-Latn-AZ" sz="9600" b="1" dirty="0" smtClean="0">
              <a:solidFill>
                <a:schemeClr val="bg1"/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Mübahisə maddi hüquqlarla bağlı olmalıdır;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Mübahisə eyni zamanda hüququn həyata keçirilmə üsulu ilə bağlı olmalıdır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Həqiqi və ciddi xarakter daşımalıdır</a:t>
            </a:r>
          </a:p>
          <a:p>
            <a:pPr algn="l">
              <a:buClrTx/>
              <a:buFont typeface="Wingdings" pitchFamily="2" charset="2"/>
              <a:buChar char="Ø"/>
            </a:pPr>
            <a:r>
              <a:rPr lang="az-Latn-AZ" sz="9600" b="1" dirty="0" smtClean="0">
                <a:solidFill>
                  <a:schemeClr val="bg1"/>
                </a:solidFill>
              </a:rPr>
              <a:t>Mübahisənin həlli Ərizəçinin hüquqları üçün həlledici əhəmiyyətə malik olmalıdır</a:t>
            </a:r>
          </a:p>
          <a:p>
            <a:pPr algn="l">
              <a:buClrTx/>
            </a:pPr>
            <a:r>
              <a:rPr lang="az-Latn-AZ" sz="9600" b="1" dirty="0">
                <a:solidFill>
                  <a:schemeClr val="bg1"/>
                </a:solidFill>
              </a:rPr>
              <a:t> </a:t>
            </a:r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just"/>
            <a:endParaRPr lang="az-Latn-AZ" sz="2400" dirty="0">
              <a:solidFill>
                <a:srgbClr val="FFFF00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az-Latn-AZ" sz="2800" dirty="0" smtClean="0">
              <a:solidFill>
                <a:schemeClr val="bg1"/>
              </a:solidFill>
            </a:endParaRPr>
          </a:p>
          <a:p>
            <a:pPr algn="l"/>
            <a:endParaRPr lang="az-Latn-AZ" sz="2800" dirty="0">
              <a:solidFill>
                <a:schemeClr val="bg1"/>
              </a:solidFill>
            </a:endParaRPr>
          </a:p>
          <a:p>
            <a:pPr algn="l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47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3311</TotalTime>
  <Words>823</Words>
  <Application>Microsoft Office PowerPoint</Application>
  <PresentationFormat>Экран (4:3)</PresentationFormat>
  <Paragraphs>306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Flow</vt:lpstr>
      <vt:lpstr>Презентация PowerPoint</vt:lpstr>
      <vt:lpstr>6-cı maddənin əhatə dairəsi</vt:lpstr>
      <vt:lpstr>6-cı maddə və Avropa Məhkəməsi</vt:lpstr>
      <vt:lpstr>6-cı maddənin xarakteri</vt:lpstr>
      <vt:lpstr>6-cı maddə və subsidiarlıq prinsipi</vt:lpstr>
      <vt:lpstr>6-cı maddə və subsidiarlıq prinsipi</vt:lpstr>
      <vt:lpstr>Məhkəmə prosesinin ədalətliliyi</vt:lpstr>
      <vt:lpstr>6-cı maddənin mülki işlərə tətbiqi</vt:lpstr>
      <vt:lpstr>6-cı maddənin mülki işlərə tətbiqi</vt:lpstr>
      <vt:lpstr>6-cı maddənin mülki işlərə tətbiqi</vt:lpstr>
      <vt:lpstr>6-cı maddənin mülki işlərə tətbiqi</vt:lpstr>
      <vt:lpstr>6-cı maddənin mülki işlərə tətbiqi</vt:lpstr>
      <vt:lpstr>6-cı maddənin mülki işlərə tətbiqi</vt:lpstr>
      <vt:lpstr>6-cı maddənin mülki işlərə tətbiqi</vt:lpstr>
      <vt:lpstr>6-cı maddənin mülki işlərə tətbiqi</vt:lpstr>
      <vt:lpstr>Diqqətinizə görə təşəkkürlər!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Birləşmək azadlığı konteksində gericəkilmə müddəaları</dc:title>
  <dc:creator>User</dc:creator>
  <cp:lastModifiedBy>User</cp:lastModifiedBy>
  <cp:revision>166</cp:revision>
  <dcterms:created xsi:type="dcterms:W3CDTF">2013-12-11T12:07:18Z</dcterms:created>
  <dcterms:modified xsi:type="dcterms:W3CDTF">2017-05-09T17:16:36Z</dcterms:modified>
</cp:coreProperties>
</file>