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4"/>
  </p:notesMasterIdLst>
  <p:sldIdLst>
    <p:sldId id="269" r:id="rId2"/>
    <p:sldId id="256" r:id="rId3"/>
    <p:sldId id="275" r:id="rId4"/>
    <p:sldId id="286" r:id="rId5"/>
    <p:sldId id="287" r:id="rId6"/>
    <p:sldId id="290" r:id="rId7"/>
    <p:sldId id="288" r:id="rId8"/>
    <p:sldId id="289" r:id="rId9"/>
    <p:sldId id="266" r:id="rId10"/>
    <p:sldId id="267" r:id="rId11"/>
    <p:sldId id="273" r:id="rId12"/>
    <p:sldId id="270"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85" d="100"/>
          <a:sy n="85" d="100"/>
        </p:scale>
        <p:origin x="-936"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9621E0-251A-4037-98B3-E467CF1E894E}" type="datetimeFigureOut">
              <a:rPr lang="en-US" smtClean="0"/>
              <a:pPr/>
              <a:t>7/21/2017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E21D0F-D1BA-4752-9019-1A997F6FE5ED}" type="slidenum">
              <a:rPr lang="en-US" smtClean="0"/>
              <a:pPr/>
              <a:t>‹#›</a:t>
            </a:fld>
            <a:endParaRPr lang="en-US"/>
          </a:p>
        </p:txBody>
      </p:sp>
    </p:spTree>
    <p:extLst>
      <p:ext uri="{BB962C8B-B14F-4D97-AF65-F5344CB8AC3E}">
        <p14:creationId xmlns:p14="http://schemas.microsoft.com/office/powerpoint/2010/main" xmlns="" val="475600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789086-8AE5-4FF5-A638-80BC58E5F4D7}" type="datetime1">
              <a:rPr lang="tr-TR" smtClean="0"/>
              <a:pPr/>
              <a:t>21.07.2017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slow">
    <p:push dir="u"/>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789086-8AE5-4FF5-A638-80BC58E5F4D7}" type="datetime1">
              <a:rPr lang="tr-TR" smtClean="0"/>
              <a:pPr/>
              <a:t>21.07.2017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push dir="u"/>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789086-8AE5-4FF5-A638-80BC58E5F4D7}" type="datetime1">
              <a:rPr lang="tr-TR" smtClean="0"/>
              <a:pPr/>
              <a:t>21.07.2017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push dir="u"/>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789086-8AE5-4FF5-A638-80BC58E5F4D7}" type="datetime1">
              <a:rPr lang="tr-TR" smtClean="0"/>
              <a:pPr/>
              <a:t>21.07.2017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push dir="u"/>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789086-8AE5-4FF5-A638-80BC58E5F4D7}" type="datetime1">
              <a:rPr lang="tr-TR" smtClean="0"/>
              <a:pPr/>
              <a:t>21.07.2017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slow">
    <p:push dir="u"/>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789086-8AE5-4FF5-A638-80BC58E5F4D7}" type="datetime1">
              <a:rPr lang="tr-TR" smtClean="0"/>
              <a:pPr/>
              <a:t>21.07.2017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push dir="u"/>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789086-8AE5-4FF5-A638-80BC58E5F4D7}" type="datetime1">
              <a:rPr lang="tr-TR" smtClean="0"/>
              <a:pPr/>
              <a:t>21.07.2017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push dir="u"/>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789086-8AE5-4FF5-A638-80BC58E5F4D7}" type="datetime1">
              <a:rPr lang="tr-TR" smtClean="0"/>
              <a:pPr/>
              <a:t>21.07.2017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push dir="u"/>
  </p:transition>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89086-8AE5-4FF5-A638-80BC58E5F4D7}" type="datetime1">
              <a:rPr lang="tr-TR" smtClean="0"/>
              <a:pPr/>
              <a:t>21.07.2017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push dir="u"/>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789086-8AE5-4FF5-A638-80BC58E5F4D7}" type="datetime1">
              <a:rPr lang="tr-TR" smtClean="0"/>
              <a:pPr/>
              <a:t>21.07.2017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slow">
    <p:push dir="u"/>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789086-8AE5-4FF5-A638-80BC58E5F4D7}" type="datetime1">
              <a:rPr lang="tr-TR" smtClean="0"/>
              <a:pPr/>
              <a:t>21.07.2017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1"/>
            <a:ext cx="609600" cy="365125"/>
          </a:xfrm>
        </p:spPr>
        <p:txBody>
          <a:bodyPr/>
          <a:lstStyle/>
          <a:p>
            <a:fld id="{B1DEFA8C-F947-479F-BE07-76B6B3F80BF1}"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push dir="u"/>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789086-8AE5-4FF5-A638-80BC58E5F4D7}" type="datetime1">
              <a:rPr lang="tr-TR" smtClean="0"/>
              <a:pPr/>
              <a:t>21.07.2017</a:t>
            </a:fld>
            <a:endParaRPr lang="tr-TR"/>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spd="slow">
    <p:push dir="u"/>
  </p:transition>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556792"/>
            <a:ext cx="8715436" cy="4608512"/>
          </a:xfrm>
        </p:spPr>
        <p:txBody>
          <a:bodyPr>
            <a:normAutofit fontScale="85000" lnSpcReduction="20000"/>
          </a:bodyPr>
          <a:lstStyle/>
          <a:p>
            <a:pPr algn="ctr"/>
            <a:endParaRPr lang="az-Latn-AZ" sz="3500" b="1" dirty="0" smtClean="0">
              <a:solidFill>
                <a:schemeClr val="bg1"/>
              </a:solidFill>
            </a:endParaRPr>
          </a:p>
          <a:p>
            <a:pPr algn="ctr"/>
            <a:r>
              <a:rPr lang="az-Latn-AZ" sz="4400" b="1" dirty="0" smtClean="0">
                <a:solidFill>
                  <a:schemeClr val="bg1"/>
                </a:solidFill>
              </a:rPr>
              <a:t>Avropa İnsan Hüquqları Konvensiyasının 6-cı maddəsi </a:t>
            </a:r>
          </a:p>
          <a:p>
            <a:pPr algn="ctr"/>
            <a:endParaRPr lang="az-Latn-AZ" sz="4400" b="1" dirty="0" smtClean="0">
              <a:solidFill>
                <a:schemeClr val="bg1"/>
              </a:solidFill>
            </a:endParaRPr>
          </a:p>
          <a:p>
            <a:pPr algn="ctr"/>
            <a:r>
              <a:rPr lang="az-Latn-AZ" sz="4400" b="1" dirty="0" smtClean="0">
                <a:solidFill>
                  <a:schemeClr val="bg1"/>
                </a:solidFill>
              </a:rPr>
              <a:t>Məhkəməyə müraciət hüququ</a:t>
            </a:r>
            <a:endParaRPr lang="en-US" sz="4400" b="1" dirty="0" smtClean="0">
              <a:solidFill>
                <a:schemeClr val="bg1"/>
              </a:solidFill>
            </a:endParaRPr>
          </a:p>
          <a:p>
            <a:pPr algn="ctr"/>
            <a:endParaRPr lang="en-US" sz="4400" b="1" dirty="0">
              <a:solidFill>
                <a:schemeClr val="bg1"/>
              </a:solidFill>
            </a:endParaRPr>
          </a:p>
          <a:p>
            <a:pPr algn="ctr"/>
            <a:endParaRPr lang="en-US" sz="3600" b="1" dirty="0" smtClean="0">
              <a:solidFill>
                <a:srgbClr val="FFFF00"/>
              </a:solidFill>
            </a:endParaRPr>
          </a:p>
          <a:p>
            <a:pPr algn="ctr"/>
            <a:r>
              <a:rPr lang="az-Latn-AZ" sz="3600" b="1" dirty="0" smtClean="0">
                <a:solidFill>
                  <a:srgbClr val="FFFF00"/>
                </a:solidFill>
              </a:rPr>
              <a:t>Sadiq Bağırov</a:t>
            </a:r>
            <a:endParaRPr lang="en-US" sz="3600" b="1" dirty="0" smtClean="0">
              <a:solidFill>
                <a:srgbClr val="FFFF00"/>
              </a:solidFill>
            </a:endParaRPr>
          </a:p>
          <a:p>
            <a:pPr algn="ctr"/>
            <a:r>
              <a:rPr lang="en-US" sz="3600" b="1" dirty="0" smtClean="0">
                <a:solidFill>
                  <a:srgbClr val="FFFF00"/>
                </a:solidFill>
              </a:rPr>
              <a:t>201</a:t>
            </a:r>
            <a:r>
              <a:rPr lang="az-Latn-AZ" sz="3600" b="1" dirty="0" smtClean="0">
                <a:solidFill>
                  <a:srgbClr val="FFFF00"/>
                </a:solidFill>
              </a:rPr>
              <a:t>7</a:t>
            </a:r>
            <a:r>
              <a:rPr lang="az-Latn-AZ" sz="3000" b="1" dirty="0" smtClean="0">
                <a:solidFill>
                  <a:schemeClr val="bg1"/>
                </a:solidFill>
              </a:rPr>
              <a:t>                                                                      </a:t>
            </a:r>
          </a:p>
          <a:p>
            <a:pPr algn="just"/>
            <a:endParaRPr lang="en-US" sz="2800" b="1" dirty="0" smtClean="0">
              <a:solidFill>
                <a:srgbClr val="FFFF00"/>
              </a:solidFill>
            </a:endParaRPr>
          </a:p>
          <a:p>
            <a:pPr algn="ctr"/>
            <a:endParaRPr lang="ru-RU" sz="3500" b="1" dirty="0">
              <a:solidFill>
                <a:schemeClr val="bg1"/>
              </a:solidFill>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0"/>
            <a:ext cx="8856984" cy="142852"/>
          </a:xfrm>
        </p:spPr>
        <p:txBody>
          <a:bodyPr>
            <a:normAutofit fontScale="90000"/>
          </a:bodyPr>
          <a:lstStyle/>
          <a:p>
            <a:pPr algn="l"/>
            <a:r>
              <a:rPr lang="en-US" sz="2400" dirty="0">
                <a:solidFill>
                  <a:schemeClr val="bg1"/>
                </a:solidFill>
                <a:latin typeface="Times New Roman" pitchFamily="18" charset="0"/>
                <a:cs typeface="Times New Roman" pitchFamily="18" charset="0"/>
              </a:rPr>
              <a:t/>
            </a:r>
            <a:br>
              <a:rPr lang="en-US" sz="2400" dirty="0">
                <a:solidFill>
                  <a:schemeClr val="bg1"/>
                </a:solidFill>
                <a:latin typeface="Times New Roman" pitchFamily="18" charset="0"/>
                <a:cs typeface="Times New Roman" pitchFamily="18" charset="0"/>
              </a:rPr>
            </a:br>
            <a:endParaRPr lang="en-US" sz="2400"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107504" y="285728"/>
            <a:ext cx="8679338" cy="6572272"/>
          </a:xfrm>
        </p:spPr>
        <p:style>
          <a:lnRef idx="2">
            <a:schemeClr val="accent3">
              <a:shade val="50000"/>
            </a:schemeClr>
          </a:lnRef>
          <a:fillRef idx="1">
            <a:schemeClr val="accent3"/>
          </a:fillRef>
          <a:effectRef idx="0">
            <a:schemeClr val="accent3"/>
          </a:effectRef>
          <a:fontRef idx="minor">
            <a:schemeClr val="lt1"/>
          </a:fontRef>
        </p:style>
        <p:txBody>
          <a:bodyPr/>
          <a:lstStyle/>
          <a:p>
            <a:pPr marL="571500" indent="-571500" algn="l">
              <a:buClrTx/>
              <a:buFont typeface="Wingdings" pitchFamily="2" charset="2"/>
              <a:buAutoNum type="arabicPeriod"/>
            </a:pPr>
            <a:r>
              <a:rPr lang="az-Latn-AZ" b="1" dirty="0" smtClean="0">
                <a:solidFill>
                  <a:schemeClr val="bg1"/>
                </a:solidFill>
                <a:latin typeface="Times New Roman" pitchFamily="18" charset="0"/>
              </a:rPr>
              <a:t>Yadigar Mirzəyev Azərbaycana qarşı </a:t>
            </a:r>
          </a:p>
          <a:p>
            <a:pPr marL="571500" indent="-571500" algn="l">
              <a:buClrTx/>
              <a:buFont typeface="Wingdings" pitchFamily="2" charset="2"/>
              <a:buAutoNum type="arabicPeriod"/>
            </a:pPr>
            <a:r>
              <a:rPr lang="az-Latn-AZ" b="1" dirty="0" smtClean="0">
                <a:solidFill>
                  <a:schemeClr val="bg1"/>
                </a:solidFill>
                <a:latin typeface="Times New Roman" pitchFamily="18" charset="0"/>
              </a:rPr>
              <a:t>Nail Hümbətov Azərbaycana qarşı </a:t>
            </a:r>
          </a:p>
          <a:p>
            <a:pPr marL="571500" indent="-571500" algn="l">
              <a:buClrTx/>
              <a:buFont typeface="Wingdings" pitchFamily="2" charset="2"/>
              <a:buAutoNum type="arabicPeriod"/>
            </a:pPr>
            <a:r>
              <a:rPr lang="az-Latn-AZ" b="1" dirty="0" smtClean="0">
                <a:solidFill>
                  <a:schemeClr val="bg1"/>
                </a:solidFill>
                <a:latin typeface="Times New Roman" pitchFamily="18" charset="0"/>
              </a:rPr>
              <a:t>Cəfər Cəfərov</a:t>
            </a:r>
            <a:r>
              <a:rPr lang="az-Latn-AZ" b="1" i="1" dirty="0" smtClean="0">
                <a:solidFill>
                  <a:schemeClr val="bg1"/>
                </a:solidFill>
                <a:latin typeface="Times New Roman" pitchFamily="18" charset="0"/>
              </a:rPr>
              <a:t> </a:t>
            </a:r>
            <a:r>
              <a:rPr lang="az-Latn-AZ" b="1" dirty="0" smtClean="0">
                <a:solidFill>
                  <a:schemeClr val="bg1"/>
                </a:solidFill>
                <a:latin typeface="Times New Roman" pitchFamily="18" charset="0"/>
              </a:rPr>
              <a:t>Azərbaycana qarşı </a:t>
            </a:r>
          </a:p>
          <a:p>
            <a:pPr marL="571500" indent="-571500" algn="l">
              <a:buClrTx/>
              <a:buFont typeface="Wingdings" pitchFamily="2" charset="2"/>
              <a:buAutoNum type="arabicPeriod"/>
            </a:pPr>
            <a:r>
              <a:rPr lang="az-Latn-AZ" b="1" dirty="0" smtClean="0">
                <a:solidFill>
                  <a:schemeClr val="bg1"/>
                </a:solidFill>
                <a:latin typeface="Times New Roman" pitchFamily="18" charset="0"/>
              </a:rPr>
              <a:t>Eynulla Fətullayev Azərbaycana qarşı (6.1 və 6.2)</a:t>
            </a:r>
          </a:p>
          <a:p>
            <a:pPr marL="571500" indent="-571500" algn="l">
              <a:buClrTx/>
              <a:buFont typeface="Wingdings" pitchFamily="2" charset="2"/>
              <a:buAutoNum type="arabicPeriod"/>
            </a:pPr>
            <a:r>
              <a:rPr lang="az-Latn-AZ" b="1" dirty="0" smtClean="0">
                <a:solidFill>
                  <a:schemeClr val="bg1"/>
                </a:solidFill>
                <a:latin typeface="Times New Roman" pitchFamily="18" charset="0"/>
              </a:rPr>
              <a:t>Gülməmmədova Azərbaycana qarşı </a:t>
            </a:r>
          </a:p>
          <a:p>
            <a:pPr marL="571500" indent="-571500" algn="l">
              <a:buClrTx/>
              <a:buFont typeface="Wingdings" pitchFamily="2" charset="2"/>
              <a:buAutoNum type="arabicPeriod"/>
            </a:pPr>
            <a:r>
              <a:rPr lang="az-Latn-AZ" b="1" dirty="0" smtClean="0">
                <a:solidFill>
                  <a:schemeClr val="bg1"/>
                </a:solidFill>
                <a:latin typeface="Times New Roman" pitchFamily="18" charset="0"/>
              </a:rPr>
              <a:t>Həsənov Azərbaycana qarşı </a:t>
            </a:r>
          </a:p>
          <a:p>
            <a:pPr marL="571500" indent="-571500" algn="l">
              <a:buClrTx/>
              <a:buFont typeface="Wingdings" pitchFamily="2" charset="2"/>
              <a:buAutoNum type="arabicPeriod"/>
            </a:pPr>
            <a:r>
              <a:rPr lang="az-Latn-AZ" sz="2800" b="1" dirty="0" smtClean="0">
                <a:solidFill>
                  <a:schemeClr val="bg1"/>
                </a:solidFill>
                <a:latin typeface="Times New Roman" pitchFamily="18" charset="0"/>
              </a:rPr>
              <a:t>Hacıyeva və Başqaları Azərbaycana qarşı </a:t>
            </a:r>
          </a:p>
          <a:p>
            <a:pPr marL="571500" indent="-571500" algn="l">
              <a:buClrTx/>
              <a:buFont typeface="Wingdings" pitchFamily="2" charset="2"/>
              <a:buAutoNum type="arabicPeriod"/>
            </a:pPr>
            <a:r>
              <a:rPr lang="az-Latn-AZ" sz="2800" b="1" dirty="0" smtClean="0">
                <a:solidFill>
                  <a:schemeClr val="bg1"/>
                </a:solidFill>
                <a:latin typeface="Times New Roman" pitchFamily="18" charset="0"/>
              </a:rPr>
              <a:t>İsgəndərov və Başqaları Azərbaycana qarşı </a:t>
            </a:r>
          </a:p>
          <a:p>
            <a:pPr marL="571500" indent="-571500" algn="l">
              <a:buClrTx/>
              <a:buFont typeface="Wingdings" pitchFamily="2" charset="2"/>
              <a:buAutoNum type="arabicPeriod"/>
            </a:pPr>
            <a:r>
              <a:rPr lang="az-Latn-AZ" sz="2800" b="1" dirty="0" smtClean="0">
                <a:solidFill>
                  <a:schemeClr val="bg1"/>
                </a:solidFill>
                <a:latin typeface="Times New Roman" pitchFamily="18" charset="0"/>
              </a:rPr>
              <a:t>Səfərova Azərbaycana qarşı </a:t>
            </a:r>
          </a:p>
          <a:p>
            <a:pPr marL="571500" indent="-571500" algn="l">
              <a:buClrTx/>
              <a:buFont typeface="Wingdings" pitchFamily="2" charset="2"/>
              <a:buAutoNum type="arabicPeriod"/>
            </a:pPr>
            <a:r>
              <a:rPr lang="az-Latn-AZ" sz="2800" b="1" dirty="0" smtClean="0">
                <a:solidFill>
                  <a:schemeClr val="bg1"/>
                </a:solidFill>
                <a:latin typeface="Times New Roman" pitchFamily="18" charset="0"/>
              </a:rPr>
              <a:t>Fərhad Əliyev Azərbaycana qarşı (6.2)</a:t>
            </a:r>
          </a:p>
          <a:p>
            <a:pPr marL="571500" indent="-571500" algn="l">
              <a:buClrTx/>
              <a:buFont typeface="Wingdings" pitchFamily="2" charset="2"/>
              <a:buAutoNum type="arabicPeriod"/>
            </a:pPr>
            <a:r>
              <a:rPr lang="az-Latn-AZ" sz="2800" b="1" dirty="0" smtClean="0">
                <a:solidFill>
                  <a:schemeClr val="bg1"/>
                </a:solidFill>
                <a:latin typeface="Times New Roman" pitchFamily="18" charset="0"/>
              </a:rPr>
              <a:t>Faber Firması və Cəfərov Azərbaycana qarşı </a:t>
            </a:r>
          </a:p>
          <a:p>
            <a:pPr marL="571500" indent="-571500" algn="l">
              <a:buClrTx/>
              <a:buFont typeface="Wingdings" pitchFamily="2" charset="2"/>
              <a:buAutoNum type="arabicPeriod"/>
            </a:pPr>
            <a:r>
              <a:rPr lang="az-Latn-AZ" sz="2800" b="1" dirty="0" smtClean="0">
                <a:solidFill>
                  <a:schemeClr val="bg1"/>
                </a:solidFill>
                <a:latin typeface="Times New Roman" pitchFamily="18" charset="0"/>
              </a:rPr>
              <a:t>İsmayılova Azərbaycana qarşı </a:t>
            </a:r>
          </a:p>
          <a:p>
            <a:pPr marL="571500" indent="-571500" algn="l">
              <a:buClrTx/>
              <a:buFont typeface="Wingdings" pitchFamily="2" charset="2"/>
              <a:buAutoNum type="arabicPeriod"/>
            </a:pPr>
            <a:r>
              <a:rPr lang="az-Latn-AZ" sz="2800" dirty="0" smtClean="0">
                <a:solidFill>
                  <a:schemeClr val="bg1"/>
                </a:solidFill>
                <a:latin typeface="Times New Roman" pitchFamily="18" charset="0"/>
              </a:rPr>
              <a:t>Muradverdiyev Azərbaycana qarşı (6.2)</a:t>
            </a:r>
          </a:p>
          <a:p>
            <a:pPr marL="571500" indent="-571500" algn="l">
              <a:buClrTx/>
              <a:buFont typeface="Wingdings" pitchFamily="2" charset="2"/>
              <a:buAutoNum type="arabicPeriod"/>
            </a:pPr>
            <a:endParaRPr lang="en-US" dirty="0" smtClean="0">
              <a:solidFill>
                <a:schemeClr val="bg1"/>
              </a:solidFill>
              <a:latin typeface="Times New Roman" pitchFamily="18" charset="0"/>
            </a:endParaRPr>
          </a:p>
          <a:p>
            <a:pPr marL="514350" indent="-514350" algn="just">
              <a:buClrTx/>
              <a:buFont typeface="+mj-lt"/>
              <a:buAutoNum type="arabicPeriod"/>
            </a:pPr>
            <a:endParaRPr lang="en-US" dirty="0">
              <a:solidFill>
                <a:srgbClr val="FFFF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r>
              <a:rPr lang="en-US" sz="2000" dirty="0" smtClean="0">
                <a:solidFill>
                  <a:schemeClr val="bg1"/>
                </a:solidFill>
              </a:rPr>
              <a:t>1</a:t>
            </a:r>
            <a:r>
              <a:rPr lang="az-Latn-AZ" sz="2000" dirty="0" smtClean="0">
                <a:solidFill>
                  <a:schemeClr val="bg1"/>
                </a:solidFill>
              </a:rPr>
              <a:t>3</a:t>
            </a:r>
            <a:endParaRPr lang="tr-TR" sz="2000" dirty="0">
              <a:solidFill>
                <a:schemeClr val="bg1"/>
              </a:solidFill>
            </a:endParaRPr>
          </a:p>
        </p:txBody>
      </p:sp>
    </p:spTree>
    <p:extLst>
      <p:ext uri="{BB962C8B-B14F-4D97-AF65-F5344CB8AC3E}">
        <p14:creationId xmlns:p14="http://schemas.microsoft.com/office/powerpoint/2010/main" xmlns="" val="12657450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42852"/>
            <a:ext cx="8143932" cy="1285884"/>
          </a:xfrm>
        </p:spPr>
        <p:txBody>
          <a:bodyPr>
            <a:normAutofit/>
          </a:bodyPr>
          <a:lstStyle/>
          <a:p>
            <a:pPr algn="ctr"/>
            <a:r>
              <a:rPr lang="az-Latn-AZ" sz="4000" dirty="0" smtClean="0">
                <a:solidFill>
                  <a:srgbClr val="FFFF00"/>
                </a:solidFill>
              </a:rPr>
              <a:t>Məhkəmə Qərarlarının İcra olunmamasına görə</a:t>
            </a:r>
            <a:endParaRPr lang="ru-RU" sz="4000" dirty="0">
              <a:solidFill>
                <a:srgbClr val="FFFF00"/>
              </a:solidFill>
            </a:endParaRPr>
          </a:p>
        </p:txBody>
      </p:sp>
      <p:sp>
        <p:nvSpPr>
          <p:cNvPr id="3" name="Подзаголовок 2"/>
          <p:cNvSpPr>
            <a:spLocks noGrp="1"/>
          </p:cNvSpPr>
          <p:nvPr>
            <p:ph type="subTitle" idx="1"/>
          </p:nvPr>
        </p:nvSpPr>
        <p:spPr>
          <a:xfrm>
            <a:off x="357158" y="1500174"/>
            <a:ext cx="8358246" cy="5000660"/>
          </a:xfrm>
        </p:spPr>
        <p:style>
          <a:lnRef idx="2">
            <a:schemeClr val="accent3">
              <a:shade val="50000"/>
            </a:schemeClr>
          </a:lnRef>
          <a:fillRef idx="1">
            <a:schemeClr val="accent3"/>
          </a:fillRef>
          <a:effectRef idx="0">
            <a:schemeClr val="accent3"/>
          </a:effectRef>
          <a:fontRef idx="minor">
            <a:schemeClr val="lt1"/>
          </a:fontRef>
        </p:style>
        <p:txBody>
          <a:bodyPr/>
          <a:lstStyle/>
          <a:p>
            <a:pPr marL="514350" indent="-514350" algn="l">
              <a:lnSpc>
                <a:spcPct val="90000"/>
              </a:lnSpc>
              <a:buClrTx/>
              <a:buFont typeface="+mj-lt"/>
              <a:buAutoNum type="arabicPeriod"/>
            </a:pPr>
            <a:r>
              <a:rPr lang="az-Latn-AZ" sz="2000" b="1" dirty="0" smtClean="0">
                <a:solidFill>
                  <a:schemeClr val="bg1"/>
                </a:solidFill>
              </a:rPr>
              <a:t>HACIYEVA VƏ DİGƏRLƏRİ AZƏRBAYCANA QARŞI QƏRAR</a:t>
            </a:r>
            <a:endParaRPr lang="en-US" sz="2000" b="1" dirty="0" smtClean="0">
              <a:solidFill>
                <a:schemeClr val="bg1"/>
              </a:solidFill>
            </a:endParaRPr>
          </a:p>
          <a:p>
            <a:pPr marL="514350" indent="-514350" algn="l">
              <a:lnSpc>
                <a:spcPct val="90000"/>
              </a:lnSpc>
              <a:buClrTx/>
              <a:buFont typeface="+mj-lt"/>
              <a:buAutoNum type="arabicPeriod"/>
            </a:pPr>
            <a:r>
              <a:rPr lang="az-Latn-AZ" sz="2000" b="1" dirty="0" smtClean="0">
                <a:solidFill>
                  <a:schemeClr val="bg1"/>
                </a:solidFill>
              </a:rPr>
              <a:t>HƏSƏNOV AZƏRBAYCANA QARŞ</a:t>
            </a:r>
            <a:endParaRPr lang="en-US" sz="2000" b="1" dirty="0" smtClean="0">
              <a:solidFill>
                <a:schemeClr val="bg1"/>
              </a:solidFill>
            </a:endParaRPr>
          </a:p>
          <a:p>
            <a:pPr marL="514350" indent="-514350" algn="l">
              <a:lnSpc>
                <a:spcPct val="90000"/>
              </a:lnSpc>
              <a:buClrTx/>
              <a:buFont typeface="+mj-lt"/>
              <a:buAutoNum type="arabicPeriod"/>
            </a:pPr>
            <a:r>
              <a:rPr lang="az-Latn-AZ" sz="2000" b="1" dirty="0" smtClean="0">
                <a:solidFill>
                  <a:schemeClr val="bg1"/>
                </a:solidFill>
              </a:rPr>
              <a:t>HÜMBƏTOV AZƏRBAYCANA QARŞI</a:t>
            </a:r>
            <a:r>
              <a:rPr lang="az-Latn-AZ" sz="2000" dirty="0" smtClean="0">
                <a:solidFill>
                  <a:schemeClr val="bg1"/>
                </a:solidFill>
              </a:rPr>
              <a:t> </a:t>
            </a:r>
          </a:p>
          <a:p>
            <a:pPr marL="514350" indent="-514350" algn="l">
              <a:lnSpc>
                <a:spcPct val="90000"/>
              </a:lnSpc>
              <a:buClrTx/>
              <a:buFont typeface="+mj-lt"/>
              <a:buAutoNum type="arabicPeriod"/>
            </a:pPr>
            <a:r>
              <a:rPr lang="az-Latn-AZ" sz="2000" b="1" dirty="0" smtClean="0">
                <a:solidFill>
                  <a:schemeClr val="bg1"/>
                </a:solidFill>
              </a:rPr>
              <a:t>MİRZƏYEV AZƏRBAYCANA QARŞI</a:t>
            </a:r>
          </a:p>
          <a:p>
            <a:pPr marL="514350" indent="-514350" algn="l">
              <a:lnSpc>
                <a:spcPct val="90000"/>
              </a:lnSpc>
              <a:buClrTx/>
              <a:buFont typeface="+mj-lt"/>
              <a:buAutoNum type="arabicPeriod"/>
            </a:pPr>
            <a:r>
              <a:rPr lang="az-Latn-AZ" sz="2000" b="1" dirty="0" smtClean="0">
                <a:solidFill>
                  <a:schemeClr val="bg1"/>
                </a:solidFill>
              </a:rPr>
              <a:t>TARVERDIYEV AZƏRBAYCANA QARŞI</a:t>
            </a:r>
            <a:r>
              <a:rPr lang="ru-RU" sz="2000" dirty="0" smtClean="0">
                <a:solidFill>
                  <a:schemeClr val="bg1"/>
                </a:solidFill>
              </a:rPr>
              <a:t> </a:t>
            </a:r>
            <a:endParaRPr lang="en-US" sz="2000" dirty="0" smtClean="0">
              <a:solidFill>
                <a:schemeClr val="bg1"/>
              </a:solidFill>
            </a:endParaRPr>
          </a:p>
          <a:p>
            <a:pPr marL="514350" indent="-514350" algn="l">
              <a:lnSpc>
                <a:spcPct val="90000"/>
              </a:lnSpc>
              <a:buClrTx/>
              <a:buFont typeface="+mj-lt"/>
              <a:buAutoNum type="arabicPeriod"/>
            </a:pPr>
            <a:r>
              <a:rPr lang="en-GB" sz="2000" b="1" dirty="0" smtClean="0">
                <a:solidFill>
                  <a:schemeClr val="bg1"/>
                </a:solidFill>
              </a:rPr>
              <a:t>CASE OF SAFAROVA V. AZERBAIJAN</a:t>
            </a:r>
          </a:p>
          <a:p>
            <a:pPr marL="514350" indent="-514350" algn="l">
              <a:lnSpc>
                <a:spcPct val="90000"/>
              </a:lnSpc>
              <a:buClrTx/>
              <a:buFont typeface="+mj-lt"/>
              <a:buAutoNum type="arabicPeriod"/>
            </a:pPr>
            <a:r>
              <a:rPr lang="en-GB" sz="2000" b="1" dirty="0" smtClean="0">
                <a:solidFill>
                  <a:schemeClr val="bg1"/>
                </a:solidFill>
              </a:rPr>
              <a:t>CASE OF FABER FIRM AND JAFAROV V. AZERBAIJAN</a:t>
            </a:r>
            <a:r>
              <a:rPr lang="ru-RU" sz="2000" dirty="0" smtClean="0">
                <a:solidFill>
                  <a:schemeClr val="bg1"/>
                </a:solidFill>
              </a:rPr>
              <a:t> </a:t>
            </a:r>
          </a:p>
          <a:p>
            <a:pPr marL="514350" indent="-514350" algn="l">
              <a:buFont typeface="+mj-lt"/>
              <a:buAutoNum type="arabicPeriod"/>
            </a:pPr>
            <a:endParaRPr lang="ru-RU" dirty="0"/>
          </a:p>
        </p:txBody>
      </p:sp>
      <p:sp>
        <p:nvSpPr>
          <p:cNvPr id="4" name="Номер слайда 3"/>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484784"/>
            <a:ext cx="8643999" cy="1214446"/>
          </a:xfrm>
        </p:spPr>
        <p:txBody>
          <a:bodyPr>
            <a:normAutofit/>
          </a:bodyPr>
          <a:lstStyle/>
          <a:p>
            <a:pPr algn="ctr"/>
            <a:r>
              <a:rPr lang="az-Latn-AZ" sz="4000" dirty="0" smtClean="0">
                <a:solidFill>
                  <a:srgbClr val="FFFF00"/>
                </a:solidFill>
                <a:latin typeface="Times New Roman" pitchFamily="18" charset="0"/>
                <a:cs typeface="Times New Roman" pitchFamily="18" charset="0"/>
              </a:rPr>
              <a:t>Diqqətinizə görə təşəkkür edirəm!</a:t>
            </a:r>
            <a:endParaRPr lang="ru-RU" sz="4000" dirty="0">
              <a:solidFill>
                <a:srgbClr val="FFFF00"/>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r>
              <a:rPr lang="en-US" sz="2000" dirty="0" smtClean="0">
                <a:solidFill>
                  <a:schemeClr val="bg1"/>
                </a:solidFill>
              </a:rPr>
              <a:t>1</a:t>
            </a:r>
            <a:r>
              <a:rPr lang="az-Latn-AZ" sz="2000" dirty="0" smtClean="0">
                <a:solidFill>
                  <a:schemeClr val="bg1"/>
                </a:solidFill>
              </a:rPr>
              <a:t>4</a:t>
            </a:r>
            <a:endParaRPr lang="tr-TR" sz="2000" dirty="0">
              <a:solidFill>
                <a:schemeClr val="bg1"/>
              </a:solidFill>
            </a:endParaRP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9" y="260649"/>
            <a:ext cx="7743852" cy="1025211"/>
          </a:xfrm>
        </p:spPr>
        <p:txBody>
          <a:bodyPr>
            <a:noAutofit/>
          </a:bodyPr>
          <a:lstStyle/>
          <a:p>
            <a:pPr algn="ctr"/>
            <a:r>
              <a:rPr lang="az-Latn-AZ" sz="4400" dirty="0" smtClean="0">
                <a:solidFill>
                  <a:srgbClr val="FFFF00"/>
                </a:solidFill>
              </a:rPr>
              <a:t>Məhkəməyə müraciət hüquq</a:t>
            </a:r>
            <a:endParaRPr lang="ru-RU" sz="4400" dirty="0">
              <a:solidFill>
                <a:srgbClr val="FFFF00"/>
              </a:solidFill>
            </a:endParaRPr>
          </a:p>
        </p:txBody>
      </p:sp>
      <p:sp>
        <p:nvSpPr>
          <p:cNvPr id="3" name="Подзаголовок 2"/>
          <p:cNvSpPr>
            <a:spLocks noGrp="1"/>
          </p:cNvSpPr>
          <p:nvPr>
            <p:ph type="subTitle" idx="1"/>
          </p:nvPr>
        </p:nvSpPr>
        <p:spPr>
          <a:xfrm>
            <a:off x="357159" y="1571612"/>
            <a:ext cx="8572562" cy="514353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14350" indent="-514350" algn="l">
              <a:buClrTx/>
              <a:buFont typeface="Wingdings" pitchFamily="2" charset="2"/>
              <a:buChar char="v"/>
            </a:pPr>
            <a:endParaRPr lang="az-Latn-AZ" sz="3200" b="1" i="1" dirty="0" smtClean="0">
              <a:solidFill>
                <a:srgbClr val="FFFF00"/>
              </a:solidFill>
            </a:endParaRPr>
          </a:p>
          <a:p>
            <a:pPr algn="l">
              <a:buClrTx/>
            </a:pPr>
            <a:r>
              <a:rPr lang="az-Latn-AZ" sz="3200" b="1" i="1" dirty="0" smtClean="0">
                <a:solidFill>
                  <a:schemeClr val="bg1"/>
                </a:solidFill>
              </a:rPr>
              <a:t>   Bu hüquq özlüyündə 3 elementi nəzərdə  </a:t>
            </a:r>
          </a:p>
          <a:p>
            <a:pPr algn="l">
              <a:buClrTx/>
            </a:pPr>
            <a:r>
              <a:rPr lang="az-Latn-AZ" sz="3200" b="1" i="1" dirty="0">
                <a:solidFill>
                  <a:schemeClr val="bg1"/>
                </a:solidFill>
              </a:rPr>
              <a:t> </a:t>
            </a:r>
            <a:r>
              <a:rPr lang="az-Latn-AZ" sz="3200" b="1" i="1" dirty="0" smtClean="0">
                <a:solidFill>
                  <a:schemeClr val="bg1"/>
                </a:solidFill>
              </a:rPr>
              <a:t>  tutur:</a:t>
            </a:r>
          </a:p>
          <a:p>
            <a:pPr algn="l">
              <a:buClrTx/>
            </a:pPr>
            <a:endParaRPr lang="az-Latn-AZ" sz="3200" b="1" i="1" dirty="0" smtClean="0">
              <a:solidFill>
                <a:schemeClr val="bg1"/>
              </a:solidFill>
            </a:endParaRPr>
          </a:p>
          <a:p>
            <a:pPr marL="514350" indent="-514350" algn="l">
              <a:buClrTx/>
              <a:buFont typeface="+mj-lt"/>
              <a:buAutoNum type="arabicPeriod"/>
            </a:pPr>
            <a:r>
              <a:rPr lang="az-Latn-AZ" sz="3200" b="1" i="1" dirty="0" smtClean="0"/>
              <a:t>Məhkəməyə çatım</a:t>
            </a:r>
          </a:p>
          <a:p>
            <a:pPr marL="514350" indent="-514350" algn="l">
              <a:buClrTx/>
              <a:buFont typeface="+mj-lt"/>
              <a:buAutoNum type="arabicPeriod"/>
            </a:pPr>
            <a:r>
              <a:rPr lang="az-Latn-AZ" sz="3200" b="1" i="1" dirty="0" smtClean="0"/>
              <a:t>Məhkəmə qərarlarının qətiliyi</a:t>
            </a:r>
          </a:p>
          <a:p>
            <a:pPr marL="514350" indent="-514350" algn="l">
              <a:buClrTx/>
              <a:buFont typeface="+mj-lt"/>
              <a:buAutoNum type="arabicPeriod"/>
            </a:pPr>
            <a:r>
              <a:rPr lang="az-Latn-AZ" sz="3200" b="1" i="1" dirty="0" smtClean="0"/>
              <a:t>Məhkəmə qərarının vaxtında icra olunması</a:t>
            </a:r>
          </a:p>
          <a:p>
            <a:pPr marL="514350" indent="-514350" algn="l">
              <a:buFont typeface="Wingdings" pitchFamily="2" charset="2"/>
              <a:buChar char="v"/>
            </a:pPr>
            <a:endParaRPr lang="az-Latn-AZ" sz="3200" b="1" i="1" dirty="0" smtClean="0">
              <a:solidFill>
                <a:srgbClr val="FFFF00"/>
              </a:solidFill>
            </a:endParaRPr>
          </a:p>
          <a:p>
            <a:pPr marL="514350" indent="-514350" algn="l"/>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ru-RU" sz="3200" b="1" i="1" dirty="0">
              <a:solidFill>
                <a:srgbClr val="FFFF00"/>
              </a:solidFill>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9" y="260649"/>
            <a:ext cx="7743852" cy="1025211"/>
          </a:xfrm>
        </p:spPr>
        <p:txBody>
          <a:bodyPr>
            <a:noAutofit/>
          </a:bodyPr>
          <a:lstStyle/>
          <a:p>
            <a:pPr algn="ctr"/>
            <a:r>
              <a:rPr lang="az-Latn-AZ" sz="4400" dirty="0" smtClean="0">
                <a:solidFill>
                  <a:srgbClr val="FFFF00"/>
                </a:solidFill>
              </a:rPr>
              <a:t>Məhkəməyə çatım hüququ</a:t>
            </a:r>
            <a:endParaRPr lang="ru-RU" sz="4400" dirty="0">
              <a:solidFill>
                <a:srgbClr val="FFFF00"/>
              </a:solidFill>
            </a:endParaRPr>
          </a:p>
        </p:txBody>
      </p:sp>
      <p:sp>
        <p:nvSpPr>
          <p:cNvPr id="3" name="Подзаголовок 2"/>
          <p:cNvSpPr>
            <a:spLocks noGrp="1"/>
          </p:cNvSpPr>
          <p:nvPr>
            <p:ph type="subTitle" idx="1"/>
          </p:nvPr>
        </p:nvSpPr>
        <p:spPr>
          <a:xfrm>
            <a:off x="357159" y="1571612"/>
            <a:ext cx="8572562" cy="5143536"/>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20000"/>
          </a:bodyPr>
          <a:lstStyle/>
          <a:p>
            <a:pPr marL="514350" indent="-514350" algn="l">
              <a:buClrTx/>
              <a:buFont typeface="Wingdings" pitchFamily="2" charset="2"/>
              <a:buChar char="v"/>
            </a:pPr>
            <a:endParaRPr lang="az-Latn-AZ" sz="3200" b="1" i="1" dirty="0" smtClean="0">
              <a:solidFill>
                <a:srgbClr val="FFFF00"/>
              </a:solidFill>
            </a:endParaRPr>
          </a:p>
          <a:p>
            <a:pPr marL="514350" indent="-514350" algn="l">
              <a:buClrTx/>
              <a:buFont typeface="Wingdings" pitchFamily="2" charset="2"/>
              <a:buChar char="v"/>
            </a:pPr>
            <a:r>
              <a:rPr lang="az-Latn-AZ" sz="3000" b="1" dirty="0" smtClean="0">
                <a:solidFill>
                  <a:schemeClr val="bg2"/>
                </a:solidFill>
              </a:rPr>
              <a:t>Bu hüquq mütləq hüquq deyil, ona məhdudiyyət qoyula bilər</a:t>
            </a:r>
          </a:p>
          <a:p>
            <a:pPr marL="514350" indent="-514350" algn="l">
              <a:buClrTx/>
              <a:buFont typeface="Wingdings" pitchFamily="2" charset="2"/>
              <a:buChar char="v"/>
            </a:pPr>
            <a:r>
              <a:rPr lang="az-Latn-AZ" sz="3000" b="1" dirty="0" smtClean="0">
                <a:solidFill>
                  <a:schemeClr val="bg2"/>
                </a:solidFill>
              </a:rPr>
              <a:t>Məhdudiyyətlər prosessual və praktiki xarakterli olmaqla iki növə bölünürlər:</a:t>
            </a:r>
          </a:p>
          <a:p>
            <a:pPr algn="l">
              <a:buClrTx/>
            </a:pPr>
            <a:endParaRPr lang="az-Latn-AZ" sz="3000" b="1" i="1" dirty="0" smtClean="0">
              <a:solidFill>
                <a:schemeClr val="bg2"/>
              </a:solidFill>
            </a:endParaRPr>
          </a:p>
          <a:p>
            <a:pPr algn="l">
              <a:buClrTx/>
            </a:pPr>
            <a:r>
              <a:rPr lang="az-Latn-AZ" sz="3000" b="1" i="1" dirty="0" smtClean="0">
                <a:solidFill>
                  <a:schemeClr val="bg2"/>
                </a:solidFill>
              </a:rPr>
              <a:t>    1. Hüquq və fəaliyyət qabiliyyəti ilə bağlı məhdudiyyətlər, dövlət rüsumu, iddia müddətləri və prosessual müddətlər, məhkəmə aidiyyatı, iddialardan immunitetlər və s. prosessual məhdudiyyətlər hesab olunur. </a:t>
            </a:r>
          </a:p>
          <a:p>
            <a:pPr algn="l">
              <a:buClrTx/>
            </a:pPr>
            <a:endParaRPr lang="az-Latn-AZ" sz="3000" b="1" i="1" dirty="0" smtClean="0">
              <a:solidFill>
                <a:schemeClr val="bg2"/>
              </a:solidFill>
            </a:endParaRPr>
          </a:p>
          <a:p>
            <a:pPr algn="l">
              <a:buClrTx/>
            </a:pPr>
            <a:r>
              <a:rPr lang="az-Latn-AZ" sz="3000" b="1" i="1" dirty="0" smtClean="0">
                <a:solidFill>
                  <a:schemeClr val="bg2"/>
                </a:solidFill>
              </a:rPr>
              <a:t>    2. Praktiki maneələr – Məhkəməyə müraciət üçün dövlət hesabına vəkil etməkdən imtina edilməsi </a:t>
            </a:r>
          </a:p>
          <a:p>
            <a:pPr algn="l">
              <a:buClrTx/>
            </a:pPr>
            <a:endParaRPr lang="az-Latn-AZ" sz="3000" b="1" i="1" dirty="0">
              <a:solidFill>
                <a:schemeClr val="bg2"/>
              </a:solidFill>
            </a:endParaRPr>
          </a:p>
          <a:p>
            <a:pPr algn="l">
              <a:buClrTx/>
            </a:pPr>
            <a:endParaRPr lang="az-Latn-AZ" sz="3200" b="1" i="1" dirty="0" smtClean="0">
              <a:solidFill>
                <a:srgbClr val="FFFF00"/>
              </a:solidFill>
            </a:endParaRPr>
          </a:p>
          <a:p>
            <a:pPr marL="514350" indent="-514350" algn="l">
              <a:buFont typeface="Wingdings" pitchFamily="2" charset="2"/>
              <a:buChar char="v"/>
            </a:pPr>
            <a:endParaRPr lang="az-Latn-AZ" sz="3200" b="1" i="1" dirty="0" smtClean="0">
              <a:solidFill>
                <a:srgbClr val="FFFF00"/>
              </a:solidFill>
            </a:endParaRPr>
          </a:p>
          <a:p>
            <a:pPr marL="514350" indent="-514350" algn="l"/>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ru-RU" sz="3200" b="1" i="1" dirty="0">
              <a:solidFill>
                <a:srgbClr val="FFFF00"/>
              </a:solidFill>
            </a:endParaRPr>
          </a:p>
        </p:txBody>
      </p:sp>
    </p:spTree>
    <p:extLst>
      <p:ext uri="{BB962C8B-B14F-4D97-AF65-F5344CB8AC3E}">
        <p14:creationId xmlns:p14="http://schemas.microsoft.com/office/powerpoint/2010/main" xmlns="" val="279715481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9" y="260649"/>
            <a:ext cx="7743852" cy="1025211"/>
          </a:xfrm>
        </p:spPr>
        <p:txBody>
          <a:bodyPr>
            <a:noAutofit/>
          </a:bodyPr>
          <a:lstStyle/>
          <a:p>
            <a:pPr algn="ctr"/>
            <a:r>
              <a:rPr lang="az-Latn-AZ" sz="4400" dirty="0" smtClean="0">
                <a:solidFill>
                  <a:srgbClr val="FFFF00"/>
                </a:solidFill>
              </a:rPr>
              <a:t>Məhkəməyə çatım hüququ-Prosessual müddətlər</a:t>
            </a:r>
            <a:endParaRPr lang="ru-RU" sz="4400" dirty="0">
              <a:solidFill>
                <a:srgbClr val="FFFF00"/>
              </a:solidFill>
            </a:endParaRPr>
          </a:p>
        </p:txBody>
      </p:sp>
      <p:sp>
        <p:nvSpPr>
          <p:cNvPr id="3" name="Подзаголовок 2"/>
          <p:cNvSpPr>
            <a:spLocks noGrp="1"/>
          </p:cNvSpPr>
          <p:nvPr>
            <p:ph type="subTitle" idx="1"/>
          </p:nvPr>
        </p:nvSpPr>
        <p:spPr>
          <a:xfrm>
            <a:off x="357159" y="1571612"/>
            <a:ext cx="8572562" cy="5143536"/>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20000"/>
          </a:bodyPr>
          <a:lstStyle/>
          <a:p>
            <a:pPr marL="514350" indent="-514350" algn="l">
              <a:buClrTx/>
              <a:buFont typeface="Wingdings" pitchFamily="2" charset="2"/>
              <a:buChar char="v"/>
            </a:pPr>
            <a:endParaRPr lang="az-Latn-AZ" sz="3200" b="1" i="1" dirty="0" smtClean="0">
              <a:solidFill>
                <a:srgbClr val="FFFF00"/>
              </a:solidFill>
            </a:endParaRPr>
          </a:p>
          <a:p>
            <a:pPr marL="514350" indent="-514350" algn="l">
              <a:buClrTx/>
              <a:buFont typeface="Wingdings" pitchFamily="2" charset="2"/>
              <a:buChar char="v"/>
            </a:pPr>
            <a:r>
              <a:rPr lang="az-Latn-AZ" dirty="0" smtClean="0">
                <a:solidFill>
                  <a:schemeClr val="bg2"/>
                </a:solidFill>
              </a:rPr>
              <a:t>Cinayət işlərində hökmdən şikayət verilməsi üçün müddətin başlaması üçün qərarın Ərizəçiyə rəsmi təqdim edilməsi tələb olunmur, lakin, qanunvericilikdə </a:t>
            </a:r>
            <a:r>
              <a:rPr lang="az-Latn-AZ" dirty="0">
                <a:solidFill>
                  <a:schemeClr val="bg2"/>
                </a:solidFill>
              </a:rPr>
              <a:t>hökmün </a:t>
            </a:r>
            <a:r>
              <a:rPr lang="az-Latn-AZ" dirty="0" smtClean="0">
                <a:solidFill>
                  <a:schemeClr val="bg2"/>
                </a:solidFill>
              </a:rPr>
              <a:t>müyyən müddətdə verilməsi vəzifəsi nəzərdə tutulubsa, istisnadır (Davran v Turkey)</a:t>
            </a:r>
          </a:p>
          <a:p>
            <a:pPr marL="514350" indent="-514350" algn="l">
              <a:buClrTx/>
              <a:buFont typeface="Wingdings" pitchFamily="2" charset="2"/>
              <a:buChar char="v"/>
            </a:pPr>
            <a:endParaRPr lang="az-Latn-AZ" dirty="0" smtClean="0">
              <a:solidFill>
                <a:schemeClr val="bg2"/>
              </a:solidFill>
            </a:endParaRPr>
          </a:p>
          <a:p>
            <a:pPr marL="514350" indent="-514350" algn="l">
              <a:buClrTx/>
              <a:buFont typeface="Wingdings" pitchFamily="2" charset="2"/>
              <a:buChar char="v"/>
            </a:pPr>
            <a:r>
              <a:rPr lang="az-Latn-AZ" dirty="0">
                <a:solidFill>
                  <a:schemeClr val="bg2"/>
                </a:solidFill>
              </a:rPr>
              <a:t>Jodko Litvaya qarşı işdə apellyasiya şikayəti 5 günə verilməli idi, lakin, qərarın əsaslandırıcı hissəsi ona 1 aydan sonra verilmişdi. Məhkəmə pozuntu tapmadı, çünki, Ərizəçi özü qərarı almaq üçün heç bir səy göstərməmişdi</a:t>
            </a:r>
            <a:r>
              <a:rPr lang="az-Latn-AZ" dirty="0" smtClean="0">
                <a:solidFill>
                  <a:schemeClr val="bg2"/>
                </a:solidFill>
              </a:rPr>
              <a:t>.</a:t>
            </a:r>
          </a:p>
          <a:p>
            <a:pPr marL="514350" indent="-514350" algn="l">
              <a:buClrTx/>
              <a:buFont typeface="Wingdings" pitchFamily="2" charset="2"/>
              <a:buChar char="v"/>
            </a:pPr>
            <a:endParaRPr lang="az-Latn-AZ" dirty="0">
              <a:solidFill>
                <a:schemeClr val="bg2"/>
              </a:solidFill>
            </a:endParaRPr>
          </a:p>
          <a:p>
            <a:pPr marL="514350" indent="-514350" algn="l">
              <a:buClrTx/>
              <a:buFont typeface="Wingdings" pitchFamily="2" charset="2"/>
              <a:buChar char="v"/>
            </a:pPr>
            <a:r>
              <a:rPr lang="az-Latn-AZ" dirty="0">
                <a:solidFill>
                  <a:schemeClr val="bg2"/>
                </a:solidFill>
              </a:rPr>
              <a:t>Hadjianastassiou Yunanıstana qarşı işdə kassasiya şikayətinin ilkin versiyasını vaxtında versə də, əsaslandırılmış hissəsini gecikdirmişdi, Avropa Məhkəməsi müəyyən etdi ki, ona ikinci şikayəti vermək üçün qanunda nəzərdə tutulan müddət barədə bildiriş verilməyib, ona görə pozuntu tanıdı.   </a:t>
            </a:r>
          </a:p>
          <a:p>
            <a:pPr marL="514350" indent="-514350" algn="l"/>
            <a:endParaRPr lang="az-Latn-AZ" sz="3200"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ru-RU" sz="3200" b="1" i="1" dirty="0">
              <a:solidFill>
                <a:srgbClr val="FFFF00"/>
              </a:solidFill>
            </a:endParaRPr>
          </a:p>
        </p:txBody>
      </p:sp>
    </p:spTree>
    <p:extLst>
      <p:ext uri="{BB962C8B-B14F-4D97-AF65-F5344CB8AC3E}">
        <p14:creationId xmlns:p14="http://schemas.microsoft.com/office/powerpoint/2010/main" xmlns="" val="424044524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9" y="260649"/>
            <a:ext cx="7743852" cy="1025211"/>
          </a:xfrm>
        </p:spPr>
        <p:txBody>
          <a:bodyPr>
            <a:noAutofit/>
          </a:bodyPr>
          <a:lstStyle/>
          <a:p>
            <a:pPr algn="ctr"/>
            <a:r>
              <a:rPr lang="az-Latn-AZ" sz="4400" dirty="0" smtClean="0">
                <a:solidFill>
                  <a:srgbClr val="FFFF00"/>
                </a:solidFill>
              </a:rPr>
              <a:t>Məhkəməyə çatım hüququ-Rüsumlar</a:t>
            </a:r>
            <a:endParaRPr lang="ru-RU" sz="4400" dirty="0">
              <a:solidFill>
                <a:srgbClr val="FFFF00"/>
              </a:solidFill>
            </a:endParaRPr>
          </a:p>
        </p:txBody>
      </p:sp>
      <p:sp>
        <p:nvSpPr>
          <p:cNvPr id="3" name="Подзаголовок 2"/>
          <p:cNvSpPr>
            <a:spLocks noGrp="1"/>
          </p:cNvSpPr>
          <p:nvPr>
            <p:ph type="subTitle" idx="1"/>
          </p:nvPr>
        </p:nvSpPr>
        <p:spPr>
          <a:xfrm>
            <a:off x="357159" y="1571612"/>
            <a:ext cx="8572562" cy="5143536"/>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pPr marL="514350" indent="-514350" algn="l">
              <a:buClrTx/>
              <a:buFont typeface="Wingdings" pitchFamily="2" charset="2"/>
              <a:buChar char="v"/>
            </a:pPr>
            <a:endParaRPr lang="az-Latn-AZ" sz="3200" b="1" i="1" dirty="0" smtClean="0">
              <a:solidFill>
                <a:srgbClr val="FFFF00"/>
              </a:solidFill>
            </a:endParaRPr>
          </a:p>
          <a:p>
            <a:pPr marL="514350" indent="-514350" algn="l">
              <a:buClrTx/>
              <a:buFont typeface="Wingdings" pitchFamily="2" charset="2"/>
              <a:buChar char="v"/>
            </a:pPr>
            <a:r>
              <a:rPr lang="az-Latn-AZ" b="1" dirty="0" smtClean="0">
                <a:solidFill>
                  <a:schemeClr val="bg2"/>
                </a:solidFill>
              </a:rPr>
              <a:t>6-cı maddə rüsumların məbləğini müəyyən etməkdə dövlətlərə sərbəstlik verir. Lakin, bu həddən artıq çox olmaqla, çatım hüququnu məhdudlaşdırmamalıdır. </a:t>
            </a:r>
          </a:p>
          <a:p>
            <a:pPr marL="514350" indent="-514350" algn="l">
              <a:buClrTx/>
              <a:buFont typeface="Wingdings" pitchFamily="2" charset="2"/>
              <a:buChar char="v"/>
            </a:pPr>
            <a:endParaRPr lang="az-Latn-AZ" b="1" dirty="0" smtClean="0">
              <a:solidFill>
                <a:schemeClr val="bg2"/>
              </a:solidFill>
            </a:endParaRPr>
          </a:p>
          <a:p>
            <a:pPr algn="l">
              <a:buClrTx/>
            </a:pPr>
            <a:r>
              <a:rPr lang="az-Latn-AZ" dirty="0" smtClean="0">
                <a:solidFill>
                  <a:schemeClr val="bg2"/>
                </a:solidFill>
              </a:rPr>
              <a:t>    -  Jankauskas Yunanıstana qarşı işdə böhtanla bağlı mənəvi ziyan tələbinə görə ziyanın 5%-i məbləöində rüsum ödənilməsi tələb olunmuşdu. </a:t>
            </a:r>
          </a:p>
          <a:p>
            <a:pPr algn="l">
              <a:buClrTx/>
            </a:pPr>
            <a:endParaRPr lang="az-Latn-AZ" dirty="0" smtClean="0">
              <a:solidFill>
                <a:schemeClr val="bg2"/>
              </a:solidFill>
            </a:endParaRPr>
          </a:p>
          <a:p>
            <a:pPr algn="l">
              <a:buClrTx/>
            </a:pPr>
            <a:r>
              <a:rPr lang="az-Latn-AZ" dirty="0" smtClean="0">
                <a:solidFill>
                  <a:schemeClr val="bg2"/>
                </a:solidFill>
              </a:rPr>
              <a:t>    -  Sürət həddinin aşılması ilə bağlı işlərdə cərimə məbləğinin əvvəlcədən ödənilməsi tələbini də məhkəmə normal qəbul edib (Kreus v Poland)</a:t>
            </a:r>
          </a:p>
          <a:p>
            <a:pPr algn="l">
              <a:buClrTx/>
            </a:pPr>
            <a:endParaRPr lang="az-Latn-AZ" dirty="0">
              <a:solidFill>
                <a:schemeClr val="bg2"/>
              </a:solidFill>
            </a:endParaRPr>
          </a:p>
          <a:p>
            <a:pPr algn="l">
              <a:buClrTx/>
            </a:pPr>
            <a:r>
              <a:rPr lang="az-Latn-AZ" dirty="0" smtClean="0">
                <a:solidFill>
                  <a:schemeClr val="bg2"/>
                </a:solidFill>
              </a:rPr>
              <a:t>    </a:t>
            </a:r>
            <a:endParaRPr lang="az-Latn-AZ" sz="3200"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ru-RU" sz="3200" b="1" i="1" dirty="0">
              <a:solidFill>
                <a:srgbClr val="FFFF00"/>
              </a:solidFill>
            </a:endParaRPr>
          </a:p>
        </p:txBody>
      </p:sp>
    </p:spTree>
    <p:extLst>
      <p:ext uri="{BB962C8B-B14F-4D97-AF65-F5344CB8AC3E}">
        <p14:creationId xmlns:p14="http://schemas.microsoft.com/office/powerpoint/2010/main" xmlns="" val="3992912419"/>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9" y="260649"/>
            <a:ext cx="7743852" cy="1025211"/>
          </a:xfrm>
        </p:spPr>
        <p:txBody>
          <a:bodyPr>
            <a:noAutofit/>
          </a:bodyPr>
          <a:lstStyle/>
          <a:p>
            <a:pPr algn="ctr"/>
            <a:r>
              <a:rPr lang="az-Latn-AZ" sz="4400" dirty="0" smtClean="0">
                <a:solidFill>
                  <a:srgbClr val="FFFF00"/>
                </a:solidFill>
              </a:rPr>
              <a:t>Məhkəmə qərarının əsaslandırılması</a:t>
            </a:r>
            <a:endParaRPr lang="ru-RU" sz="4400" dirty="0">
              <a:solidFill>
                <a:srgbClr val="FFFF00"/>
              </a:solidFill>
            </a:endParaRPr>
          </a:p>
        </p:txBody>
      </p:sp>
      <p:sp>
        <p:nvSpPr>
          <p:cNvPr id="3" name="Подзаголовок 2"/>
          <p:cNvSpPr>
            <a:spLocks noGrp="1"/>
          </p:cNvSpPr>
          <p:nvPr>
            <p:ph type="subTitle" idx="1"/>
          </p:nvPr>
        </p:nvSpPr>
        <p:spPr>
          <a:xfrm>
            <a:off x="357159" y="1571612"/>
            <a:ext cx="8572562" cy="5143536"/>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pPr marL="514350" indent="-514350" algn="l">
              <a:buClrTx/>
              <a:buFont typeface="Wingdings" pitchFamily="2" charset="2"/>
              <a:buChar char="v"/>
            </a:pPr>
            <a:r>
              <a:rPr lang="az-Latn-AZ" sz="3200" b="1" dirty="0" smtClean="0">
                <a:solidFill>
                  <a:schemeClr val="bg2"/>
                </a:solidFill>
              </a:rPr>
              <a:t>Mahiyyəti, əsas tələblər</a:t>
            </a:r>
          </a:p>
          <a:p>
            <a:pPr marL="514350" indent="-514350" algn="l">
              <a:buClrTx/>
              <a:buFont typeface="Wingdings" pitchFamily="2" charset="2"/>
              <a:buChar char="v"/>
            </a:pPr>
            <a:r>
              <a:rPr lang="az-Latn-AZ" sz="3200" b="1" dirty="0" smtClean="0">
                <a:solidFill>
                  <a:schemeClr val="bg2"/>
                </a:solidFill>
              </a:rPr>
              <a:t>Apellyasiya məhkəməsinin səlahiyyətləri</a:t>
            </a:r>
          </a:p>
          <a:p>
            <a:pPr marL="514350" indent="-514350" algn="l">
              <a:buClrTx/>
              <a:buFont typeface="Wingdings" pitchFamily="2" charset="2"/>
              <a:buChar char="v"/>
            </a:pPr>
            <a:r>
              <a:rPr lang="az-Latn-AZ" sz="3200" b="1" dirty="0" smtClean="0">
                <a:solidFill>
                  <a:schemeClr val="bg2"/>
                </a:solidFill>
              </a:rPr>
              <a:t>Qanundakı boşluqlar </a:t>
            </a:r>
            <a:r>
              <a:rPr lang="az-Latn-AZ" sz="3200" i="1" dirty="0" smtClean="0">
                <a:solidFill>
                  <a:schemeClr val="bg2"/>
                </a:solidFill>
              </a:rPr>
              <a:t>(H. v Belgium) </a:t>
            </a:r>
            <a:r>
              <a:rPr lang="az-Latn-AZ" sz="3200" dirty="0" smtClean="0">
                <a:solidFill>
                  <a:schemeClr val="bg2"/>
                </a:solidFill>
              </a:rPr>
              <a:t>Cinayət törətmiş vəkilin Kollegiyaya bərpası</a:t>
            </a:r>
          </a:p>
          <a:p>
            <a:pPr marL="514350" indent="-514350" algn="l">
              <a:buClrTx/>
              <a:buFont typeface="Wingdings" pitchFamily="2" charset="2"/>
              <a:buChar char="v"/>
            </a:pPr>
            <a:r>
              <a:rPr lang="az-Latn-AZ" sz="3200" b="1" dirty="0" smtClean="0">
                <a:solidFill>
                  <a:schemeClr val="bg2"/>
                </a:solidFill>
              </a:rPr>
              <a:t>Qanunu pozmaqla əldə edilmiş sübuta əsaslanma, Avropa Məhkəməsinin testi</a:t>
            </a:r>
          </a:p>
          <a:p>
            <a:pPr marL="514350" indent="-514350" algn="l">
              <a:buClrTx/>
              <a:buFont typeface="Wingdings" pitchFamily="2" charset="2"/>
              <a:buChar char="v"/>
            </a:pPr>
            <a:r>
              <a:rPr lang="az-Latn-AZ" sz="3200" b="1" dirty="0" smtClean="0">
                <a:solidFill>
                  <a:schemeClr val="bg2"/>
                </a:solidFill>
              </a:rPr>
              <a:t>Dördüncü instansiya doktrinası və sübutların qiymətləndirilməsi </a:t>
            </a:r>
            <a:r>
              <a:rPr lang="az-Latn-AZ" sz="3200" i="1" dirty="0" smtClean="0">
                <a:solidFill>
                  <a:schemeClr val="bg2"/>
                </a:solidFill>
              </a:rPr>
              <a:t>(Laska and Lika v Albania)</a:t>
            </a:r>
            <a:r>
              <a:rPr lang="az-Latn-AZ" sz="3200" b="1" dirty="0" smtClean="0">
                <a:solidFill>
                  <a:schemeClr val="bg2"/>
                </a:solidFill>
              </a:rPr>
              <a:t> </a:t>
            </a:r>
            <a:r>
              <a:rPr lang="az-Latn-AZ" sz="3200" dirty="0" smtClean="0">
                <a:solidFill>
                  <a:schemeClr val="bg2"/>
                </a:solidFill>
              </a:rPr>
              <a:t>Təqsirləndirilənin balaklava ilə üzləşdirilməsi</a:t>
            </a:r>
            <a:r>
              <a:rPr lang="az-Latn-AZ" sz="3200" b="1" dirty="0" smtClean="0">
                <a:solidFill>
                  <a:schemeClr val="bg2"/>
                </a:solidFill>
              </a:rPr>
              <a:t>   </a:t>
            </a:r>
          </a:p>
          <a:p>
            <a:pPr algn="l">
              <a:buClrTx/>
            </a:pPr>
            <a:r>
              <a:rPr lang="az-Latn-AZ" sz="3200" b="1" dirty="0" smtClean="0">
                <a:solidFill>
                  <a:schemeClr val="bg1"/>
                </a:solidFill>
              </a:rPr>
              <a:t>   </a:t>
            </a: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ru-RU" sz="3200" b="1" i="1" dirty="0">
              <a:solidFill>
                <a:srgbClr val="FFFF00"/>
              </a:solidFill>
            </a:endParaRP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9" y="260649"/>
            <a:ext cx="7743852" cy="1025211"/>
          </a:xfrm>
        </p:spPr>
        <p:txBody>
          <a:bodyPr>
            <a:noAutofit/>
          </a:bodyPr>
          <a:lstStyle/>
          <a:p>
            <a:pPr algn="ctr"/>
            <a:r>
              <a:rPr lang="az-Latn-AZ" sz="4400" dirty="0" smtClean="0">
                <a:solidFill>
                  <a:srgbClr val="FFFF00"/>
                </a:solidFill>
              </a:rPr>
              <a:t>Məhkəmə qərarlarının qətiliyi</a:t>
            </a:r>
            <a:br>
              <a:rPr lang="az-Latn-AZ" sz="4400" dirty="0" smtClean="0">
                <a:solidFill>
                  <a:srgbClr val="FFFF00"/>
                </a:solidFill>
              </a:rPr>
            </a:br>
            <a:r>
              <a:rPr lang="az-Latn-AZ" sz="4400" dirty="0" smtClean="0">
                <a:solidFill>
                  <a:srgbClr val="FFFF00"/>
                </a:solidFill>
              </a:rPr>
              <a:t>Res judicata</a:t>
            </a:r>
            <a:endParaRPr lang="ru-RU" sz="4400" dirty="0">
              <a:solidFill>
                <a:srgbClr val="FFFF00"/>
              </a:solidFill>
            </a:endParaRPr>
          </a:p>
        </p:txBody>
      </p:sp>
      <p:sp>
        <p:nvSpPr>
          <p:cNvPr id="3" name="Подзаголовок 2"/>
          <p:cNvSpPr>
            <a:spLocks noGrp="1"/>
          </p:cNvSpPr>
          <p:nvPr>
            <p:ph type="subTitle" idx="1"/>
          </p:nvPr>
        </p:nvSpPr>
        <p:spPr>
          <a:xfrm>
            <a:off x="357159" y="1571612"/>
            <a:ext cx="8572562" cy="5143536"/>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20000"/>
          </a:bodyPr>
          <a:lstStyle/>
          <a:p>
            <a:pPr marL="514350" indent="-514350" algn="l">
              <a:buClrTx/>
              <a:buFont typeface="Wingdings" pitchFamily="2" charset="2"/>
              <a:buChar char="v"/>
            </a:pPr>
            <a:endParaRPr lang="az-Latn-AZ" sz="3200" b="1" i="1" dirty="0" smtClean="0">
              <a:solidFill>
                <a:srgbClr val="FFFF00"/>
              </a:solidFill>
            </a:endParaRPr>
          </a:p>
          <a:p>
            <a:pPr marL="514350" indent="-514350" algn="l">
              <a:buClrTx/>
              <a:buFont typeface="Wingdings" pitchFamily="2" charset="2"/>
              <a:buChar char="v"/>
            </a:pPr>
            <a:r>
              <a:rPr lang="az-Latn-AZ" b="1" dirty="0" smtClean="0">
                <a:solidFill>
                  <a:schemeClr val="bg2"/>
                </a:solidFill>
              </a:rPr>
              <a:t>Hüquqi müəyyənlik prinsipi qüvvəyə minmiş qərarın dəyişilməsi riskinin olmamasını tələb edir </a:t>
            </a:r>
            <a:r>
              <a:rPr lang="az-Latn-AZ" i="1" dirty="0" smtClean="0">
                <a:solidFill>
                  <a:schemeClr val="bg2"/>
                </a:solidFill>
              </a:rPr>
              <a:t>(Brumaresku v Romania, Ali Məhkəmənin qərarı)</a:t>
            </a:r>
          </a:p>
          <a:p>
            <a:pPr marL="514350" indent="-514350" algn="l">
              <a:buClrTx/>
              <a:buFont typeface="Wingdings" pitchFamily="2" charset="2"/>
              <a:buChar char="v"/>
            </a:pPr>
            <a:r>
              <a:rPr lang="az-Latn-AZ" b="1" dirty="0" smtClean="0">
                <a:solidFill>
                  <a:schemeClr val="bg2"/>
                </a:solidFill>
              </a:rPr>
              <a:t> Qərarın yuxarı instansiya məhkəməsində ləğvi fövqaltəbii deyil, prosessual qaydalara uyğun olmalıdır (istisna cinayət işində bəraət və ya cəzanın yüngülləşməsi - </a:t>
            </a:r>
            <a:r>
              <a:rPr lang="az-Latn-AZ" i="1" dirty="0" smtClean="0">
                <a:solidFill>
                  <a:schemeClr val="bg2"/>
                </a:solidFill>
              </a:rPr>
              <a:t>Lenskaya v Russia</a:t>
            </a:r>
            <a:r>
              <a:rPr lang="az-Latn-AZ" b="1" dirty="0" smtClean="0">
                <a:solidFill>
                  <a:schemeClr val="bg2"/>
                </a:solidFill>
              </a:rPr>
              <a:t>)</a:t>
            </a:r>
          </a:p>
          <a:p>
            <a:pPr marL="514350" indent="-514350" algn="l">
              <a:buClrTx/>
              <a:buFont typeface="Wingdings" pitchFamily="2" charset="2"/>
              <a:buChar char="v"/>
            </a:pPr>
            <a:r>
              <a:rPr lang="az-Latn-AZ" b="1" dirty="0" smtClean="0">
                <a:solidFill>
                  <a:schemeClr val="bg2"/>
                </a:solidFill>
              </a:rPr>
              <a:t>İşə baxılan dövrdə maddi hüququn dəyişməzliyi (Arnolin v France)</a:t>
            </a:r>
          </a:p>
          <a:p>
            <a:pPr marL="514350" indent="-514350" algn="l">
              <a:buClrTx/>
              <a:buFont typeface="Wingdings" pitchFamily="2" charset="2"/>
              <a:buChar char="v"/>
            </a:pPr>
            <a:r>
              <a:rPr lang="az-Latn-AZ" b="1" dirty="0" smtClean="0">
                <a:solidFill>
                  <a:schemeClr val="bg2"/>
                </a:solidFill>
              </a:rPr>
              <a:t>Prosessual hüquq dəyişikliyinin mümkünlüyü</a:t>
            </a:r>
          </a:p>
          <a:p>
            <a:pPr marL="514350" indent="-514350" algn="l">
              <a:buClrTx/>
              <a:buFont typeface="Wingdings" pitchFamily="2" charset="2"/>
              <a:buChar char="v"/>
            </a:pPr>
            <a:r>
              <a:rPr lang="az-Latn-AZ" b="1" dirty="0" smtClean="0">
                <a:solidFill>
                  <a:schemeClr val="bg2"/>
                </a:solidFill>
              </a:rPr>
              <a:t>Yeni açılmış hallarda icraat təzəllənə bilər, lakin, yeni qanun yeni hal hesab oluna bilməz.  (istisna-Cinayət işlərində əməlin cinayət olmasını aradan qaldıran yeni cinayət qanunun qəbulu)</a:t>
            </a:r>
          </a:p>
          <a:p>
            <a:pPr algn="l">
              <a:buClrTx/>
            </a:pPr>
            <a:r>
              <a:rPr lang="az-Latn-AZ" dirty="0" smtClean="0">
                <a:solidFill>
                  <a:schemeClr val="bg2"/>
                </a:solidFill>
              </a:rPr>
              <a:t>        </a:t>
            </a:r>
            <a:endParaRPr lang="az-Latn-AZ" sz="3200"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ru-RU" sz="3200" b="1" i="1" dirty="0">
              <a:solidFill>
                <a:srgbClr val="FFFF00"/>
              </a:solidFill>
            </a:endParaRPr>
          </a:p>
        </p:txBody>
      </p:sp>
    </p:spTree>
    <p:extLst>
      <p:ext uri="{BB962C8B-B14F-4D97-AF65-F5344CB8AC3E}">
        <p14:creationId xmlns:p14="http://schemas.microsoft.com/office/powerpoint/2010/main" xmlns="" val="395691711"/>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9" y="260649"/>
            <a:ext cx="7743852" cy="1025211"/>
          </a:xfrm>
        </p:spPr>
        <p:txBody>
          <a:bodyPr>
            <a:noAutofit/>
          </a:bodyPr>
          <a:lstStyle/>
          <a:p>
            <a:pPr algn="ctr"/>
            <a:r>
              <a:rPr lang="az-Latn-AZ" sz="4400" dirty="0" smtClean="0">
                <a:solidFill>
                  <a:srgbClr val="FFFF00"/>
                </a:solidFill>
              </a:rPr>
              <a:t>Məhkəmə qərarlarının icrası</a:t>
            </a:r>
            <a:endParaRPr lang="ru-RU" sz="4400" dirty="0">
              <a:solidFill>
                <a:srgbClr val="FFFF00"/>
              </a:solidFill>
            </a:endParaRPr>
          </a:p>
        </p:txBody>
      </p:sp>
      <p:sp>
        <p:nvSpPr>
          <p:cNvPr id="3" name="Подзаголовок 2"/>
          <p:cNvSpPr>
            <a:spLocks noGrp="1"/>
          </p:cNvSpPr>
          <p:nvPr>
            <p:ph type="subTitle" idx="1"/>
          </p:nvPr>
        </p:nvSpPr>
        <p:spPr>
          <a:xfrm>
            <a:off x="357159" y="1571612"/>
            <a:ext cx="8572562" cy="5143536"/>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pPr marL="514350" indent="-514350" algn="l">
              <a:buClrTx/>
              <a:buFont typeface="Wingdings" pitchFamily="2" charset="2"/>
              <a:buChar char="v"/>
            </a:pPr>
            <a:endParaRPr lang="az-Latn-AZ" sz="3200" b="1" i="1" dirty="0" smtClean="0">
              <a:solidFill>
                <a:srgbClr val="FFFF00"/>
              </a:solidFill>
            </a:endParaRPr>
          </a:p>
          <a:p>
            <a:pPr marL="514350" indent="-514350" algn="l">
              <a:buClrTx/>
              <a:buFont typeface="Wingdings" pitchFamily="2" charset="2"/>
              <a:buChar char="v"/>
            </a:pPr>
            <a:r>
              <a:rPr lang="az-Latn-AZ" b="1" dirty="0" smtClean="0">
                <a:solidFill>
                  <a:schemeClr val="bg2"/>
                </a:solidFill>
              </a:rPr>
              <a:t>Dövlət orqanlarının borclu olduğu hallar </a:t>
            </a:r>
            <a:r>
              <a:rPr lang="az-Latn-AZ" i="1" dirty="0" smtClean="0">
                <a:solidFill>
                  <a:schemeClr val="bg2"/>
                </a:solidFill>
              </a:rPr>
              <a:t>(Burdov v Russia, Çernobıl işi);</a:t>
            </a:r>
          </a:p>
          <a:p>
            <a:pPr marL="514350" indent="-514350" algn="l">
              <a:buClrTx/>
              <a:buFont typeface="Wingdings" pitchFamily="2" charset="2"/>
              <a:buChar char="v"/>
            </a:pPr>
            <a:r>
              <a:rPr lang="az-Latn-AZ" b="1" dirty="0" smtClean="0">
                <a:solidFill>
                  <a:schemeClr val="bg2"/>
                </a:solidFill>
              </a:rPr>
              <a:t>Xüsusi şəxslərin borclu olduğu hallar </a:t>
            </a:r>
          </a:p>
          <a:p>
            <a:pPr marL="514350" indent="-514350" algn="l">
              <a:buClrTx/>
              <a:buFont typeface="Wingdings" pitchFamily="2" charset="2"/>
              <a:buChar char="v"/>
            </a:pPr>
            <a:endParaRPr lang="az-Latn-AZ" b="1" dirty="0">
              <a:solidFill>
                <a:schemeClr val="bg2"/>
              </a:solidFill>
            </a:endParaRPr>
          </a:p>
          <a:p>
            <a:pPr algn="l">
              <a:buClrTx/>
            </a:pPr>
            <a:r>
              <a:rPr lang="az-Latn-AZ" i="1" dirty="0" smtClean="0">
                <a:solidFill>
                  <a:schemeClr val="bg2"/>
                </a:solidFill>
              </a:rPr>
              <a:t>Uzkurelyene v Lithuania </a:t>
            </a:r>
            <a:r>
              <a:rPr lang="az-Latn-AZ" b="1" dirty="0" smtClean="0">
                <a:solidFill>
                  <a:schemeClr val="bg2"/>
                </a:solidFill>
              </a:rPr>
              <a:t>işində Ərizəçiyə torpaq sahəsinin ayrılması 4 il gecikmişdi, lakin, pozuntu tanınmadı, Ərizəçi passiv olmuşdu. </a:t>
            </a:r>
          </a:p>
          <a:p>
            <a:pPr algn="l">
              <a:buClrTx/>
            </a:pPr>
            <a:endParaRPr lang="az-Latn-AZ" b="1" i="1" dirty="0">
              <a:solidFill>
                <a:schemeClr val="bg2"/>
              </a:solidFill>
            </a:endParaRPr>
          </a:p>
          <a:p>
            <a:pPr algn="l">
              <a:buClrTx/>
            </a:pPr>
            <a:r>
              <a:rPr lang="az-Latn-AZ" i="1" dirty="0" smtClean="0">
                <a:solidFill>
                  <a:schemeClr val="bg2"/>
                </a:solidFill>
              </a:rPr>
              <a:t>Shestakov v Russia </a:t>
            </a:r>
            <a:r>
              <a:rPr lang="az-Latn-AZ" b="1" dirty="0" smtClean="0">
                <a:solidFill>
                  <a:schemeClr val="bg2"/>
                </a:solidFill>
              </a:rPr>
              <a:t>işində Ərizəçi iflasa uğramış şirkətdən almalı olduğu vəsaiti dövlətdən istəmişdi, pozuntu tanınmadı </a:t>
            </a:r>
            <a:r>
              <a:rPr lang="az-Latn-AZ" i="1" dirty="0" smtClean="0">
                <a:solidFill>
                  <a:schemeClr val="bg2"/>
                </a:solidFill>
              </a:rPr>
              <a:t>(istisna) </a:t>
            </a:r>
          </a:p>
          <a:p>
            <a:pPr algn="l">
              <a:buClrTx/>
            </a:pPr>
            <a:r>
              <a:rPr lang="az-Latn-AZ" dirty="0" smtClean="0">
                <a:solidFill>
                  <a:schemeClr val="bg2"/>
                </a:solidFill>
              </a:rPr>
              <a:t>        </a:t>
            </a:r>
            <a:endParaRPr lang="az-Latn-AZ" sz="3200"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az-Latn-AZ" sz="3200" b="1" i="1" dirty="0" smtClean="0">
              <a:solidFill>
                <a:srgbClr val="FFFF00"/>
              </a:solidFill>
            </a:endParaRPr>
          </a:p>
          <a:p>
            <a:pPr marL="514350" indent="-514350" algn="l">
              <a:buAutoNum type="arabicPeriod"/>
            </a:pPr>
            <a:endParaRPr lang="ru-RU" sz="3200" b="1" i="1" dirty="0">
              <a:solidFill>
                <a:srgbClr val="FFFF00"/>
              </a:solidFill>
            </a:endParaRPr>
          </a:p>
        </p:txBody>
      </p:sp>
    </p:spTree>
    <p:extLst>
      <p:ext uri="{BB962C8B-B14F-4D97-AF65-F5344CB8AC3E}">
        <p14:creationId xmlns:p14="http://schemas.microsoft.com/office/powerpoint/2010/main" xmlns="" val="136127006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785794"/>
          </a:xfrm>
        </p:spPr>
        <p:txBody>
          <a:bodyPr>
            <a:noAutofit/>
          </a:bodyPr>
          <a:lstStyle/>
          <a:p>
            <a:pPr algn="ctr"/>
            <a:r>
              <a:rPr lang="az-Latn-AZ" sz="4000" dirty="0" smtClean="0">
                <a:solidFill>
                  <a:srgbClr val="FFFF00"/>
                </a:solidFill>
                <a:latin typeface="+mn-lt"/>
                <a:cs typeface="Times New Roman" pitchFamily="18" charset="0"/>
              </a:rPr>
              <a:t> 6-cı maddə və Azərbaycan</a:t>
            </a:r>
            <a:endParaRPr lang="en-US" sz="4000" dirty="0">
              <a:solidFill>
                <a:srgbClr val="FFFF00"/>
              </a:solidFill>
              <a:latin typeface="+mn-lt"/>
              <a:cs typeface="Times New Roman" pitchFamily="18" charset="0"/>
            </a:endParaRPr>
          </a:p>
        </p:txBody>
      </p:sp>
      <p:sp>
        <p:nvSpPr>
          <p:cNvPr id="3" name="Subtitle 2"/>
          <p:cNvSpPr>
            <a:spLocks noGrp="1"/>
          </p:cNvSpPr>
          <p:nvPr>
            <p:ph type="subTitle" idx="1"/>
          </p:nvPr>
        </p:nvSpPr>
        <p:spPr>
          <a:xfrm>
            <a:off x="107504" y="857232"/>
            <a:ext cx="8863136" cy="6000768"/>
          </a:xfrm>
        </p:spPr>
        <p:style>
          <a:lnRef idx="2">
            <a:schemeClr val="accent3">
              <a:shade val="50000"/>
            </a:schemeClr>
          </a:lnRef>
          <a:fillRef idx="1">
            <a:schemeClr val="accent3"/>
          </a:fillRef>
          <a:effectRef idx="0">
            <a:schemeClr val="accent3"/>
          </a:effectRef>
          <a:fontRef idx="minor">
            <a:schemeClr val="lt1"/>
          </a:fontRef>
        </p:style>
        <p:txBody>
          <a:bodyPr/>
          <a:lstStyle/>
          <a:p>
            <a:pPr algn="l"/>
            <a:r>
              <a:rPr lang="en-US" b="1" dirty="0" err="1" smtClean="0">
                <a:solidFill>
                  <a:schemeClr val="bg1"/>
                </a:solidFill>
              </a:rPr>
              <a:t>Az</a:t>
            </a:r>
            <a:r>
              <a:rPr lang="az-Latn-AZ" b="1" dirty="0" smtClean="0">
                <a:solidFill>
                  <a:schemeClr val="bg1"/>
                </a:solidFill>
              </a:rPr>
              <a:t>ərbaycana qarşı çıxarılmış qərarların 32 % - i 6-cı maddə ilə, 19 %-i isə məhkəmə qərarlarının icra olunmaması ilə bağlıdır)</a:t>
            </a:r>
          </a:p>
          <a:p>
            <a:pPr algn="l"/>
            <a:endParaRPr lang="az-Latn-AZ" b="1" dirty="0" smtClean="0">
              <a:solidFill>
                <a:schemeClr val="bg1"/>
              </a:solidFill>
            </a:endParaRPr>
          </a:p>
          <a:p>
            <a:pPr marL="571500" indent="-571500" algn="l">
              <a:buClrTx/>
              <a:buFont typeface="Wingdings" pitchFamily="2" charset="2"/>
              <a:buAutoNum type="arabicPeriod"/>
            </a:pPr>
            <a:r>
              <a:rPr lang="az-Latn-AZ" b="1" dirty="0" smtClean="0">
                <a:solidFill>
                  <a:schemeClr val="bg1"/>
                </a:solidFill>
                <a:latin typeface="Times New Roman" pitchFamily="18" charset="0"/>
              </a:rPr>
              <a:t>Fəhmin Hacıyev Azərbaycana qarşı </a:t>
            </a:r>
          </a:p>
          <a:p>
            <a:pPr marL="571500" indent="-571500" algn="l">
              <a:buClrTx/>
              <a:buFont typeface="Wingdings" pitchFamily="2" charset="2"/>
              <a:buAutoNum type="arabicPeriod"/>
            </a:pPr>
            <a:r>
              <a:rPr lang="az-Latn-AZ" b="1" dirty="0" smtClean="0">
                <a:solidFill>
                  <a:schemeClr val="bg1"/>
                </a:solidFill>
                <a:latin typeface="Times New Roman" pitchFamily="18" charset="0"/>
              </a:rPr>
              <a:t>Bəhrəm Tarverdiyev Azərbaycana qarşı </a:t>
            </a:r>
          </a:p>
          <a:p>
            <a:pPr marL="571500" indent="-571500" algn="l">
              <a:buClrTx/>
              <a:buFont typeface="Wingdings" pitchFamily="2" charset="2"/>
              <a:buAutoNum type="arabicPeriod"/>
            </a:pPr>
            <a:r>
              <a:rPr lang="az-Latn-AZ" b="1" dirty="0" smtClean="0">
                <a:solidFill>
                  <a:schemeClr val="bg1"/>
                </a:solidFill>
                <a:latin typeface="Times New Roman" pitchFamily="18" charset="0"/>
              </a:rPr>
              <a:t>Lətifə Əfəndiyeva Azərbaycana qarşı (6.1)</a:t>
            </a:r>
          </a:p>
          <a:p>
            <a:pPr marL="571500" indent="-571500" algn="l">
              <a:buClrTx/>
              <a:buFont typeface="Wingdings" pitchFamily="2" charset="2"/>
              <a:buAutoNum type="arabicPeriod"/>
            </a:pPr>
            <a:r>
              <a:rPr lang="az-Latn-AZ" b="1" dirty="0" smtClean="0">
                <a:solidFill>
                  <a:schemeClr val="bg1"/>
                </a:solidFill>
                <a:latin typeface="Times New Roman" pitchFamily="18" charset="0"/>
              </a:rPr>
              <a:t>Elçin Abbasov Azərbaycana qarşı </a:t>
            </a:r>
          </a:p>
          <a:p>
            <a:pPr marL="571500" indent="-571500" algn="l">
              <a:buClrTx/>
              <a:buFont typeface="Wingdings" pitchFamily="2" charset="2"/>
              <a:buAutoNum type="arabicPeriod"/>
            </a:pPr>
            <a:r>
              <a:rPr lang="az-Latn-AZ" b="1" dirty="0" smtClean="0">
                <a:solidFill>
                  <a:schemeClr val="bg1"/>
                </a:solidFill>
                <a:latin typeface="Times New Roman" pitchFamily="18" charset="0"/>
              </a:rPr>
              <a:t>Nataliya Rəhimova Azərbaycana qarşı </a:t>
            </a:r>
          </a:p>
          <a:p>
            <a:pPr marL="571500" indent="-571500" algn="l">
              <a:buClrTx/>
              <a:buFont typeface="Wingdings" pitchFamily="2" charset="2"/>
              <a:buAutoNum type="arabicPeriod"/>
            </a:pPr>
            <a:r>
              <a:rPr lang="az-Latn-AZ" b="1" dirty="0" smtClean="0">
                <a:solidFill>
                  <a:schemeClr val="bg1"/>
                </a:solidFill>
                <a:latin typeface="Times New Roman" pitchFamily="18" charset="0"/>
              </a:rPr>
              <a:t>Vaqif Hacıbəyli Azərbaycana qarşı</a:t>
            </a:r>
          </a:p>
          <a:p>
            <a:pPr marL="571500" indent="-571500" algn="l">
              <a:buClrTx/>
              <a:buFont typeface="Wingdings" pitchFamily="2" charset="2"/>
              <a:buAutoNum type="arabicPeriod"/>
            </a:pPr>
            <a:r>
              <a:rPr lang="az-Latn-AZ" b="1" dirty="0" smtClean="0">
                <a:solidFill>
                  <a:schemeClr val="bg1"/>
                </a:solidFill>
                <a:latin typeface="Times New Roman" pitchFamily="18" charset="0"/>
              </a:rPr>
              <a:t>Leyli Rəhmanova Azərbaycana qarşı </a:t>
            </a:r>
          </a:p>
          <a:p>
            <a:pPr marL="571500" indent="-571500" algn="l">
              <a:buClrTx/>
              <a:buFont typeface="Wingdings" pitchFamily="2" charset="2"/>
              <a:buAutoNum type="arabicPeriod"/>
            </a:pPr>
            <a:r>
              <a:rPr lang="az-Latn-AZ" b="1" dirty="0" smtClean="0">
                <a:solidFill>
                  <a:schemeClr val="bg1"/>
                </a:solidFill>
                <a:latin typeface="Times New Roman" pitchFamily="18" charset="0"/>
              </a:rPr>
              <a:t>Rahib Maksimov Azərbaycana qarşı  </a:t>
            </a:r>
            <a:endParaRPr lang="en-US" b="1" dirty="0" smtClean="0">
              <a:solidFill>
                <a:schemeClr val="bg1"/>
              </a:solidFill>
              <a:latin typeface="Times New Roman" pitchFamily="18" charset="0"/>
            </a:endParaRPr>
          </a:p>
          <a:p>
            <a:pPr marL="514350" indent="-514350" algn="l">
              <a:buClrTx/>
              <a:buFont typeface="+mj-lt"/>
              <a:buAutoNum type="arabicPeriod"/>
            </a:pPr>
            <a:endParaRPr lang="az-Latn-AZ" b="1" dirty="0" smtClean="0">
              <a:solidFill>
                <a:schemeClr val="bg1"/>
              </a:solidFill>
            </a:endParaRPr>
          </a:p>
          <a:p>
            <a:pPr algn="l"/>
            <a:endParaRPr lang="az-Latn-AZ" b="1" dirty="0" smtClean="0">
              <a:solidFill>
                <a:schemeClr val="bg1"/>
              </a:solidFill>
            </a:endParaRPr>
          </a:p>
          <a:p>
            <a:pPr algn="l"/>
            <a:endParaRPr lang="ru-RU" dirty="0" smtClean="0">
              <a:solidFill>
                <a:schemeClr val="bg1"/>
              </a:solidFill>
            </a:endParaRPr>
          </a:p>
          <a:p>
            <a:pPr algn="l"/>
            <a:endParaRPr lang="az-Latn-AZ" dirty="0"/>
          </a:p>
          <a:p>
            <a:pPr algn="l"/>
            <a:endParaRPr lang="az-Latn-AZ" dirty="0" smtClean="0"/>
          </a:p>
          <a:p>
            <a:pPr algn="l"/>
            <a:endParaRPr lang="az-Latn-AZ" dirty="0"/>
          </a:p>
          <a:p>
            <a:pPr algn="l"/>
            <a:endParaRPr lang="az-Latn-AZ" dirty="0" smtClean="0"/>
          </a:p>
          <a:p>
            <a:pPr algn="l"/>
            <a:endParaRPr lang="az-Latn-AZ" dirty="0"/>
          </a:p>
          <a:p>
            <a:pPr algn="l"/>
            <a:endParaRPr lang="az-Latn-AZ" dirty="0" smtClean="0"/>
          </a:p>
          <a:p>
            <a:pPr algn="l"/>
            <a:endParaRPr lang="az-Latn-AZ" sz="2000" dirty="0" smtClean="0">
              <a:solidFill>
                <a:schemeClr val="bg1"/>
              </a:solidFill>
              <a:latin typeface="Times New Roman" pitchFamily="18" charset="0"/>
              <a:cs typeface="Times New Roman" pitchFamily="18" charset="0"/>
            </a:endParaRPr>
          </a:p>
          <a:p>
            <a:pPr algn="l"/>
            <a:endParaRPr lang="az-Latn-AZ" sz="2000" dirty="0" smtClean="0">
              <a:solidFill>
                <a:schemeClr val="bg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382000" y="6286521"/>
            <a:ext cx="762000" cy="365125"/>
          </a:xfrm>
        </p:spPr>
        <p:txBody>
          <a:bodyPr/>
          <a:lstStyle/>
          <a:p>
            <a:r>
              <a:rPr lang="en-US" sz="2000" dirty="0" smtClean="0">
                <a:solidFill>
                  <a:schemeClr val="bg1"/>
                </a:solidFill>
              </a:rPr>
              <a:t>1</a:t>
            </a:r>
            <a:r>
              <a:rPr lang="az-Latn-AZ" sz="2000" dirty="0" smtClean="0">
                <a:solidFill>
                  <a:schemeClr val="bg1"/>
                </a:solidFill>
              </a:rPr>
              <a:t>2</a:t>
            </a:r>
            <a:endParaRPr lang="tr-TR" sz="2000" dirty="0">
              <a:solidFill>
                <a:schemeClr val="bg1"/>
              </a:solidFill>
            </a:endParaRPr>
          </a:p>
        </p:txBody>
      </p:sp>
    </p:spTree>
    <p:extLst>
      <p:ext uri="{BB962C8B-B14F-4D97-AF65-F5344CB8AC3E}">
        <p14:creationId xmlns:p14="http://schemas.microsoft.com/office/powerpoint/2010/main" xmlns="" val="519785387"/>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3403</TotalTime>
  <Words>679</Words>
  <Application>Microsoft Office PowerPoint</Application>
  <PresentationFormat>Экран (4:3)</PresentationFormat>
  <Paragraphs>195</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Flow</vt:lpstr>
      <vt:lpstr>Слайд 1</vt:lpstr>
      <vt:lpstr>Məhkəməyə müraciət hüquq</vt:lpstr>
      <vt:lpstr>Məhkəməyə çatım hüququ</vt:lpstr>
      <vt:lpstr>Məhkəməyə çatım hüququ-Prosessual müddətlər</vt:lpstr>
      <vt:lpstr>Məhkəməyə çatım hüququ-Rüsumlar</vt:lpstr>
      <vt:lpstr>Məhkəmə qərarının əsaslandırılması</vt:lpstr>
      <vt:lpstr>Məhkəmə qərarlarının qətiliyi Res judicata</vt:lpstr>
      <vt:lpstr>Məhkəmə qərarlarının icrası</vt:lpstr>
      <vt:lpstr> 6-cı maddə və Azərbaycan</vt:lpstr>
      <vt:lpstr> </vt:lpstr>
      <vt:lpstr>Məhkəmə Qərarlarının İcra olunmamasına görə</vt:lpstr>
      <vt:lpstr>Diqqətinizə görə təşəkkür edirəm!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Birləşmək azadlığı konteksində gericəkilmə müddəaları</dc:title>
  <dc:creator>User</dc:creator>
  <cp:lastModifiedBy>samsung</cp:lastModifiedBy>
  <cp:revision>177</cp:revision>
  <dcterms:created xsi:type="dcterms:W3CDTF">2013-12-11T12:07:18Z</dcterms:created>
  <dcterms:modified xsi:type="dcterms:W3CDTF">2017-07-21T19:11:01Z</dcterms:modified>
</cp:coreProperties>
</file>