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4" r:id="rId3"/>
    <p:sldId id="286" r:id="rId4"/>
    <p:sldId id="287" r:id="rId5"/>
    <p:sldId id="288" r:id="rId6"/>
    <p:sldId id="282" r:id="rId7"/>
    <p:sldId id="289" r:id="rId8"/>
    <p:sldId id="291" r:id="rId9"/>
    <p:sldId id="290" r:id="rId10"/>
    <p:sldId id="28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33" autoAdjust="0"/>
    <p:restoredTop sz="94660"/>
  </p:normalViewPr>
  <p:slideViewPr>
    <p:cSldViewPr>
      <p:cViewPr varScale="1">
        <p:scale>
          <a:sx n="100" d="100"/>
          <a:sy n="100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6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7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2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23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24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25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26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2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9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3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31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32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3AA7F-F7D7-4F42-AE74-9906D36BC456}" type="datetimeFigureOut">
              <a:rPr lang="ru-RU"/>
              <a:pPr>
                <a:defRPr/>
              </a:pPr>
              <a:t>05.12.2016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CA6BD-5C5F-45E9-B541-F510045193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2A603-A986-40D6-8F12-001509BA20CA}" type="datetimeFigureOut">
              <a:rPr lang="ru-RU"/>
              <a:pPr>
                <a:defRPr/>
              </a:pPr>
              <a:t>05.12.2016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9D3FA-5C80-4943-85B6-BA116F8ACA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15B01-E94B-46F6-AB1F-E52A10F2ED62}" type="datetimeFigureOut">
              <a:rPr lang="ru-RU"/>
              <a:pPr>
                <a:defRPr/>
              </a:pPr>
              <a:t>05.12.2016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FA341-8FD6-43AA-B350-EA9BB93634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80D1562-4E85-45DD-8C7D-34108FF3013D}" type="datetimeFigureOut">
              <a:rPr lang="ru-RU"/>
              <a:pPr>
                <a:defRPr/>
              </a:pPr>
              <a:t>05.12.2016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4919E8C-92FD-43A9-9F33-0E6E07845F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6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7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2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23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24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25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28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9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30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31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32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98EB0-5FB8-4F07-A0AF-3C2DBAE72E47}" type="datetimeFigureOut">
              <a:rPr lang="ru-RU"/>
              <a:pPr>
                <a:defRPr/>
              </a:pPr>
              <a:t>05.12.2016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A828D-9217-456E-B311-6A2B26FADE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4A700-D4AE-49C1-8CD2-9ED3FF59759A}" type="datetimeFigureOut">
              <a:rPr lang="ru-RU"/>
              <a:pPr>
                <a:defRPr/>
              </a:pPr>
              <a:t>05.12.2016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D65F6-A3A7-4820-8A80-EA1BC07598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11679-8873-418B-B3EF-3C09B7804AA5}" type="datetimeFigureOut">
              <a:rPr lang="ru-RU"/>
              <a:pPr>
                <a:defRPr/>
              </a:pPr>
              <a:t>05.12.2016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4128C-34A6-4D04-BE7C-6A0350FCA7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D500837-2B0C-48AC-8BE0-8DF18C41CF96}" type="datetimeFigureOut">
              <a:rPr lang="ru-RU"/>
              <a:pPr>
                <a:defRPr/>
              </a:pPr>
              <a:t>05.12.2016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B8B9619-0F3B-4894-B064-F9AED73886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C45C4-1FA3-4BD8-BBCD-E57BF707AAC2}" type="datetimeFigureOut">
              <a:rPr lang="ru-RU"/>
              <a:pPr>
                <a:defRPr/>
              </a:pPr>
              <a:t>05.12.2016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16DC6-024F-4043-A702-CC0F193970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16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1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Прямая соединительная линия 1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1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2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Овал 2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6D5171B-32AB-4418-B54C-694C656E8766}" type="datetimeFigureOut">
              <a:rPr lang="ru-RU"/>
              <a:pPr>
                <a:defRPr/>
              </a:pPr>
              <a:t>05.12.2016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5EF91F7-A414-4F34-8777-0D4AFFCA1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16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Прямоугольник 1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Прямая соединительная линия 20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6CA3D9C-2931-4F86-B511-59E874C4D9F6}" type="datetimeFigureOut">
              <a:rPr lang="ru-RU"/>
              <a:pPr>
                <a:defRPr/>
              </a:pPr>
              <a:t>05.12.2016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8C145DF-07D2-42A0-8EED-FABC2E601F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  <a:endParaRPr lang="en-US" alt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28BF0D-EF16-401E-861E-2884CD0BE8A6}" type="datetimeFigureOut">
              <a:rPr lang="ru-RU"/>
              <a:pPr>
                <a:defRPr/>
              </a:pPr>
              <a:t>05.12.2016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A1777F-69BA-493C-AAA0-EF9152400D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03" r:id="rId4"/>
    <p:sldLayoutId id="2147483804" r:id="rId5"/>
    <p:sldLayoutId id="2147483811" r:id="rId6"/>
    <p:sldLayoutId id="2147483805" r:id="rId7"/>
    <p:sldLayoutId id="2147483812" r:id="rId8"/>
    <p:sldLayoutId id="2147483813" r:id="rId9"/>
    <p:sldLayoutId id="2147483806" r:id="rId10"/>
    <p:sldLayoutId id="21474838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4075" y="620713"/>
            <a:ext cx="6192838" cy="33845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z-Latn-AZ" sz="3200" i="1" dirty="0" smtClean="0">
                <a:latin typeface="Times New Roman" pitchFamily="18" charset="0"/>
                <a:cs typeface="Times New Roman" pitchFamily="18" charset="0"/>
              </a:rPr>
              <a:t>ƏDALƏTLİ MƏHKƏMƏ ARAŞDIRILMASI HÜQUQU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32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QANUN </a:t>
            </a:r>
            <a:r>
              <a:rPr lang="az-Latn-AZ" sz="3200" i="1" dirty="0">
                <a:latin typeface="Times New Roman" pitchFamily="18" charset="0"/>
                <a:cs typeface="Times New Roman" pitchFamily="18" charset="0"/>
              </a:rPr>
              <a:t>ƏSASINDA </a:t>
            </a:r>
            <a:r>
              <a:rPr lang="az-Latn-AZ" sz="3200" i="1" dirty="0" smtClean="0">
                <a:latin typeface="Times New Roman" pitchFamily="18" charset="0"/>
                <a:cs typeface="Times New Roman" pitchFamily="18" charset="0"/>
              </a:rPr>
              <a:t>YARADILMIŞ MÜSTƏQIL VƏ QƏRƏZSIZ MƏHKƏMƏ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ru-RU" altLang="en-US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059113" y="4508500"/>
            <a:ext cx="457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z-Latn-AZ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Təlimçi</a:t>
            </a:r>
            <a:r>
              <a:rPr lang="az-Latn-AZ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az-Latn-AZ" b="1" i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Hilal Xəlilov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az-Latn-AZ" b="1" i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z-Latn-AZ" b="1" i="1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2016</a:t>
            </a:r>
            <a:endParaRPr lang="ru-RU" b="1" i="1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zer2\Downloads\images (2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620713"/>
            <a:ext cx="7521575" cy="464343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zer2\Downloads\TOT, 5-ci MADDE VE S\27 yanvar Telim\slidelar ve fotolar\deatelnostadvokat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765175"/>
            <a:ext cx="6019800" cy="376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Прямоугольник 8"/>
          <p:cNvSpPr>
            <a:spLocks noChangeArrowheads="1"/>
          </p:cNvSpPr>
          <p:nvPr/>
        </p:nvSpPr>
        <p:spPr bwMode="auto">
          <a:xfrm>
            <a:off x="900113" y="4508500"/>
            <a:ext cx="6985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z-Latn-AZ" altLang="en-US" sz="2400">
                <a:latin typeface="Century Schoolbook" pitchFamily="18" charset="0"/>
              </a:rPr>
              <a:t>Müstəqil və qərəzsiz məhkəmələrin kriteriyaları</a:t>
            </a:r>
            <a:endParaRPr lang="ru-RU" altLang="en-US" sz="2400">
              <a:latin typeface="Century Schoolbook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3375"/>
            <a:ext cx="7467600" cy="597535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az-Latn-AZ" dirty="0"/>
              <a:t>hakimlərin təyin edilməsi və onların səlahiyyətlərinə xitam verilməsi qaydası (icra hakimiyyətindən və tərəflərdən asılı olmayan</a:t>
            </a:r>
            <a:r>
              <a:rPr lang="az-Latn-AZ" dirty="0" smtClean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az-Latn-AZ" dirty="0" smtClean="0"/>
              <a:t>səlahiyyətlərinin </a:t>
            </a:r>
            <a:r>
              <a:rPr lang="az-Latn-AZ" dirty="0"/>
              <a:t>davamlılığı, hakimlərin dəyişilməmək şəraitində kifayət qədər səlahiyyətli olması və ya başqa sözlə “on illik </a:t>
            </a:r>
            <a:r>
              <a:rPr lang="az-Latn-AZ" dirty="0" smtClean="0"/>
              <a:t>qarantiya” prinsipi </a:t>
            </a:r>
            <a:r>
              <a:rPr lang="az-Latn-AZ" sz="1600" i="1" dirty="0">
                <a:solidFill>
                  <a:prstClr val="black"/>
                </a:solidFill>
              </a:rPr>
              <a:t>(hərçənd Avropa İnsan Haqları Məhkəməsi baxdığı işlərdən birində 3 illik müddəti kifayət hesab etmişdir. Bax Campbell &amp; Fell Brilləşmiş Krallığa qarşı. 1984)</a:t>
            </a:r>
            <a:endParaRPr lang="az-Latn-A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az-Latn-AZ" dirty="0" smtClean="0"/>
              <a:t>kənar </a:t>
            </a:r>
            <a:r>
              <a:rPr lang="az-Latn-AZ" dirty="0"/>
              <a:t>faktorlara qarşı qarantiyanın mövcudluğu – hakimin təhlükəsizliyi ilə bağlı kompleks tədbirlər, o cümlədən hakimin maddi </a:t>
            </a:r>
            <a:r>
              <a:rPr lang="az-Latn-AZ" dirty="0" smtClean="0"/>
              <a:t>təminatı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az-Latn-AZ" dirty="0"/>
              <a:t>hakimin müstəqilliyinin xarici </a:t>
            </a:r>
            <a:r>
              <a:rPr lang="az-Latn-AZ" dirty="0" smtClean="0"/>
              <a:t>faktorları - ədalət </a:t>
            </a:r>
            <a:r>
              <a:rPr lang="az-Latn-AZ" dirty="0"/>
              <a:t>mühakiməsinin həyata keçirilməsinin təzahürü, yəni hakim tərəflər və publika qarşısında necə durur,  hakimin xarici görünüşü, hakimin iştirakının atributları, onun özünü tərəflərə münasibətdə aparma </a:t>
            </a:r>
            <a:r>
              <a:rPr lang="az-Latn-AZ" dirty="0" smtClean="0"/>
              <a:t>tərzi və 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az-Latn-A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az-Latn-AZ" sz="1600" i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ru-RU" sz="16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z-Latn-AZ" i="1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HAKİMİYYƏTİN BÖLÜNMƏSİ </a:t>
            </a:r>
            <a:endParaRPr lang="ru-RU" i="1"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az-Latn-AZ" altLang="en-US" smtClean="0"/>
              <a:t>qanunu pozmaq üstündə məsuliyyətə cəlb etmək səlahiyyəti icra hakimiyyəti orqanının nümayəndlərinə verilməsinin yol verilməzdir (</a:t>
            </a:r>
            <a:r>
              <a:rPr lang="en-US" altLang="en-US" i="1" smtClean="0"/>
              <a:t>Beaumartin v</a:t>
            </a:r>
            <a:r>
              <a:rPr lang="ru-RU" altLang="en-US" i="1" smtClean="0"/>
              <a:t>. </a:t>
            </a:r>
            <a:r>
              <a:rPr lang="en-US" altLang="en-US" i="1" smtClean="0"/>
              <a:t>France</a:t>
            </a:r>
            <a:r>
              <a:rPr lang="az-Latn-AZ" altLang="en-US" i="1" smtClean="0"/>
              <a:t>)</a:t>
            </a:r>
          </a:p>
          <a:p>
            <a:pPr eaLnBrk="1" hangingPunct="1"/>
            <a:r>
              <a:rPr lang="az-Latn-AZ" altLang="en-US" i="1" smtClean="0"/>
              <a:t>Məhkəmə həm subyektiv, həm də obyektiv mənada müstəqil olmalıdır. </a:t>
            </a:r>
            <a:r>
              <a:rPr lang="ru-RU" altLang="en-US" i="1" smtClean="0"/>
              <a:t>(</a:t>
            </a:r>
            <a:r>
              <a:rPr lang="en-US" altLang="en-US" i="1" smtClean="0"/>
              <a:t>Langborger v</a:t>
            </a:r>
            <a:r>
              <a:rPr lang="ru-RU" altLang="en-US" i="1" smtClean="0"/>
              <a:t>. </a:t>
            </a:r>
            <a:r>
              <a:rPr lang="en-US" altLang="en-US" i="1" smtClean="0"/>
              <a:t>Sweden</a:t>
            </a:r>
            <a:r>
              <a:rPr lang="ru-RU" altLang="en-US" i="1" smtClean="0"/>
              <a:t>)</a:t>
            </a:r>
            <a:endParaRPr lang="az-Latn-AZ" altLang="en-US" i="1" smtClean="0"/>
          </a:p>
          <a:p>
            <a:pPr eaLnBrk="1" hangingPunct="1"/>
            <a:r>
              <a:rPr lang="az-Latn-AZ" altLang="en-US" i="1" smtClean="0"/>
              <a:t>Hakim tərəflərin tabeliyində işləməməlidir </a:t>
            </a:r>
            <a:r>
              <a:rPr lang="ru-RU" altLang="en-US" i="1" smtClean="0"/>
              <a:t>(</a:t>
            </a:r>
            <a:r>
              <a:rPr lang="en-US" altLang="en-US" i="1" smtClean="0"/>
              <a:t>Sramek v</a:t>
            </a:r>
            <a:r>
              <a:rPr lang="ru-RU" altLang="en-US" i="1" smtClean="0"/>
              <a:t>. </a:t>
            </a:r>
            <a:r>
              <a:rPr lang="en-US" altLang="en-US" i="1" smtClean="0"/>
              <a:t>Austria</a:t>
            </a:r>
            <a:r>
              <a:rPr lang="ru-RU" altLang="en-US" i="1" smtClean="0"/>
              <a:t>) </a:t>
            </a:r>
            <a:endParaRPr lang="az-Latn-AZ" altLang="en-US" i="1" smtClean="0"/>
          </a:p>
          <a:p>
            <a:pPr eaLnBrk="1" hangingPunct="1"/>
            <a:r>
              <a:rPr lang="az-Latn-AZ" altLang="en-US" i="1" smtClean="0"/>
              <a:t>Hərbi tribunallar </a:t>
            </a:r>
            <a:r>
              <a:rPr lang="az-Latn-AZ" altLang="en-US" smtClean="0"/>
              <a:t>(</a:t>
            </a:r>
            <a:r>
              <a:rPr lang="en-US" altLang="en-US" i="1" smtClean="0"/>
              <a:t>Findley v. the United Kingdom</a:t>
            </a:r>
            <a:r>
              <a:rPr lang="az-Latn-AZ" altLang="en-US" smtClean="0"/>
              <a:t>)</a:t>
            </a:r>
            <a:endParaRPr lang="az-Latn-AZ" altLang="en-US" i="1" smtClean="0"/>
          </a:p>
          <a:p>
            <a:pPr eaLnBrk="1" hangingPunct="1"/>
            <a:endParaRPr lang="az-Latn-AZ" altLang="en-US" i="1" smtClean="0"/>
          </a:p>
          <a:p>
            <a:pPr eaLnBrk="1" hangingPunct="1"/>
            <a:endParaRPr lang="ru-RU" alt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z-Latn-A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MƏHKƏMƏ QƏRARLARININ ICRASI 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141663"/>
            <a:ext cx="7467600" cy="3332162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az-Latn-AZ" smtClean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az-Latn-AZ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az-Latn-AZ" smtClean="0"/>
              <a:t>Məhkəmə </a:t>
            </a:r>
            <a:r>
              <a:rPr lang="az-Latn-AZ"/>
              <a:t>qərarlarının icrası qərəzsiz məhkkəmə icraatına daxildir</a:t>
            </a:r>
            <a:r>
              <a:rPr lang="az-Latn-AZ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az-Latn-AZ" i="1" smtClean="0"/>
              <a:t>Van </a:t>
            </a:r>
            <a:r>
              <a:rPr lang="az-Latn-AZ" i="1"/>
              <a:t>de Hurk v. the </a:t>
            </a:r>
            <a:r>
              <a:rPr lang="az-Latn-AZ" i="1" smtClean="0"/>
              <a:t>Netherlands</a:t>
            </a:r>
            <a:r>
              <a:rPr lang="az-Latn-AZ"/>
              <a:t>;</a:t>
            </a:r>
            <a:endParaRPr lang="az-Latn-AZ" smtClean="0"/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az-Latn-AZ" smtClean="0"/>
              <a:t>Hornsby </a:t>
            </a:r>
            <a:r>
              <a:rPr lang="az-Latn-AZ"/>
              <a:t>v. </a:t>
            </a:r>
            <a:r>
              <a:rPr lang="az-Latn-AZ" smtClean="0"/>
              <a:t>Greece</a:t>
            </a:r>
            <a:endParaRPr lang="ru-RU"/>
          </a:p>
        </p:txBody>
      </p:sp>
      <p:pic>
        <p:nvPicPr>
          <p:cNvPr id="1229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1773238"/>
            <a:ext cx="2133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2"/>
          <p:cNvSpPr>
            <a:spLocks noGrp="1"/>
          </p:cNvSpPr>
          <p:nvPr>
            <p:ph sz="quarter" idx="1"/>
          </p:nvPr>
        </p:nvSpPr>
        <p:spPr>
          <a:xfrm>
            <a:off x="827088" y="620713"/>
            <a:ext cx="7212012" cy="223202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az-Latn-AZ" altLang="en-US" smtClean="0">
                <a:latin typeface="Times New Roman" pitchFamily="18" charset="0"/>
                <a:cs typeface="Times New Roman" pitchFamily="18" charset="0"/>
              </a:rPr>
              <a:t>AĞLABATAN MÜDDƏT</a:t>
            </a:r>
            <a:endParaRPr lang="ru-RU" altLang="en-US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2720975"/>
            <a:ext cx="5313362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z-Latn-AZ" smtClean="0"/>
              <a:t>Cinayət işlərində</a:t>
            </a:r>
            <a:endParaRPr lang="ru-RU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620963"/>
          </a:xfrm>
        </p:spPr>
        <p:txBody>
          <a:bodyPr/>
          <a:lstStyle/>
          <a:p>
            <a:pPr eaLnBrk="1" hangingPunct="1"/>
            <a:r>
              <a:rPr lang="az-Latn-AZ" altLang="en-US" smtClean="0"/>
              <a:t>işin mürəkkəbliyi, </a:t>
            </a:r>
          </a:p>
          <a:p>
            <a:pPr eaLnBrk="1" hangingPunct="1"/>
            <a:r>
              <a:rPr lang="az-Latn-AZ" altLang="en-US" smtClean="0"/>
              <a:t>işin baxılmsına hakimiyyətin münasibəti, </a:t>
            </a:r>
          </a:p>
          <a:p>
            <a:pPr eaLnBrk="1" hangingPunct="1"/>
            <a:r>
              <a:rPr lang="az-Latn-AZ" altLang="en-US" smtClean="0"/>
              <a:t>yubanmalara səbəb olan ərizəçinin özünün hərəkətləri </a:t>
            </a:r>
          </a:p>
          <a:p>
            <a:pPr eaLnBrk="1" hangingPunct="1"/>
            <a:r>
              <a:rPr lang="az-Latn-AZ" altLang="en-US" smtClean="0"/>
              <a:t>araşdırmanın uzanmasına səbəb olan xüsusi şərtlər</a:t>
            </a:r>
            <a:endParaRPr lang="ru-RU" altLang="en-US" smtClean="0"/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 rot="10800000" flipH="1" flipV="1">
            <a:off x="684213" y="4605338"/>
            <a:ext cx="7272337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z-Latn-AZ" altLang="en-US">
                <a:latin typeface="Century Schoolbook" pitchFamily="18" charset="0"/>
              </a:rPr>
              <a:t>Cinayət işlərində vaxtın axımını səlahiyyətli dövlət orqanları tərəfindən şəxsin şübhəli şəxs qismində cəlb edildiyini bildirdiyi andan hesablanır </a:t>
            </a:r>
            <a:r>
              <a:rPr lang="az-Latn-AZ" altLang="en-US" i="1">
                <a:latin typeface="Century Schoolbook" pitchFamily="18" charset="0"/>
              </a:rPr>
              <a:t>(De Weer v. Belgium)</a:t>
            </a:r>
            <a:r>
              <a:rPr lang="az-Latn-AZ" altLang="en-US">
                <a:latin typeface="Century Schoolbook" pitchFamily="18" charset="0"/>
              </a:rPr>
              <a:t>. </a:t>
            </a:r>
            <a:endParaRPr lang="ru-RU" altLang="en-US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az-Latn-AZ" smtClean="0"/>
              <a:t>Ağlabatan müddət</a:t>
            </a:r>
            <a:endParaRPr lang="ru-RU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az-Latn-AZ" altLang="en-US" smtClean="0"/>
              <a:t>6 il </a:t>
            </a:r>
          </a:p>
          <a:p>
            <a:pPr lvl="1" eaLnBrk="1" hangingPunct="1"/>
            <a:r>
              <a:rPr lang="en-US" altLang="en-US" i="1" smtClean="0"/>
              <a:t>(Pretto and Others v. Italy)</a:t>
            </a:r>
            <a:endParaRPr lang="az-Latn-AZ" altLang="en-US" i="1" smtClean="0"/>
          </a:p>
          <a:p>
            <a:pPr eaLnBrk="1" hangingPunct="1"/>
            <a:endParaRPr lang="az-Latn-AZ" altLang="en-US" smtClean="0"/>
          </a:p>
          <a:p>
            <a:pPr eaLnBrk="1" hangingPunct="1"/>
            <a:r>
              <a:rPr lang="en-US" altLang="en-US" smtClean="0"/>
              <a:t>Məhkəmə işçilərin olamamsı və inzibati çətinliklərin araşdırma müddətinin uzadılması üçün üzürlü səbəb saymam</a:t>
            </a:r>
            <a:r>
              <a:rPr lang="az-Latn-AZ" altLang="en-US" smtClean="0"/>
              <a:t>alıdır</a:t>
            </a:r>
          </a:p>
          <a:p>
            <a:pPr lvl="1" eaLnBrk="1" hangingPunct="1"/>
            <a:r>
              <a:rPr lang="en-US" altLang="en-US" i="1" smtClean="0"/>
              <a:t>(DeCubber v. Belgium), </a:t>
            </a:r>
            <a:endParaRPr lang="az-Latn-AZ" altLang="en-US" i="1" smtClean="0"/>
          </a:p>
          <a:p>
            <a:pPr lvl="1" eaLnBrk="1" hangingPunct="1"/>
            <a:r>
              <a:rPr lang="en-US" altLang="en-US" i="1" smtClean="0"/>
              <a:t>(Guincho v. Portugal)</a:t>
            </a:r>
            <a:endParaRPr lang="ru-RU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az-Latn-AZ" smtClean="0"/>
              <a:t>Mülki işlərdə</a:t>
            </a:r>
            <a:endParaRPr lang="ru-RU"/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altLang="en-US" smtClean="0"/>
              <a:t>Nikahın ləğvi barədə məhkəmə araşdırması 9 il</a:t>
            </a:r>
            <a:r>
              <a:rPr lang="az-Latn-AZ" altLang="en-US" smtClean="0"/>
              <a:t> </a:t>
            </a:r>
            <a:r>
              <a:rPr lang="en-US" altLang="en-US" i="1" smtClean="0"/>
              <a:t>(Bock v. the Federal Republic of Germany)</a:t>
            </a:r>
            <a:endParaRPr lang="az-Latn-AZ" altLang="en-US" i="1" smtClean="0"/>
          </a:p>
          <a:p>
            <a:pPr eaLnBrk="1" hangingPunct="1"/>
            <a:r>
              <a:rPr lang="en-US" altLang="en-US" smtClean="0"/>
              <a:t>Zərərin əvəzinin ödənilməsi üçün 6 il 7 ay </a:t>
            </a:r>
            <a:r>
              <a:rPr lang="en-US" altLang="en-US" i="1" smtClean="0"/>
              <a:t>(Neves e Silva v. Portugal)</a:t>
            </a:r>
            <a:endParaRPr lang="az-Latn-AZ" altLang="en-US" i="1" smtClean="0"/>
          </a:p>
          <a:p>
            <a:pPr eaLnBrk="1" hangingPunct="1"/>
            <a:endParaRPr lang="az-Latn-AZ" altLang="en-US" i="1" smtClean="0"/>
          </a:p>
          <a:p>
            <a:pPr eaLnBrk="1" hangingPunct="1"/>
            <a:endParaRPr lang="az-Latn-AZ" altLang="en-US" i="1" smtClean="0"/>
          </a:p>
          <a:p>
            <a:pPr eaLnBrk="1" hangingPunct="1"/>
            <a:r>
              <a:rPr lang="en-US" altLang="en-US" smtClean="0"/>
              <a:t>Təkrarlanan və mürəkkəb inzibati proseslərin və məhkəmə mexanizmlərinin olması 6-cı maddənin pozuntusu hesab edilə bilər. Məhkəmə dövlətin ağlabatan müddəti siyasi vəziyyətlə əlaqələndirməsini qəbul etmədi. </a:t>
            </a:r>
            <a:r>
              <a:rPr lang="en-US" altLang="en-US" i="1" smtClean="0"/>
              <a:t>(Pammel v. Germany)</a:t>
            </a:r>
            <a:endParaRPr lang="ru-RU" alt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860</TotalTime>
  <Words>367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Century Schoolbook</vt:lpstr>
      <vt:lpstr>Wingdings</vt:lpstr>
      <vt:lpstr>Wingdings 2</vt:lpstr>
      <vt:lpstr>Calibri</vt:lpstr>
      <vt:lpstr>Times New Roman</vt:lpstr>
      <vt:lpstr>Batang</vt:lpstr>
      <vt:lpstr>Эркер</vt:lpstr>
      <vt:lpstr>ƏDALƏTLİ MƏHKƏMƏ ARAŞDIRILMASI HÜQUQU  QANUN ƏSASINDA YARADILMIŞ MÜSTƏQIL VƏ QƏRƏZSIZ MƏHKƏMƏ</vt:lpstr>
      <vt:lpstr>Слайд 2</vt:lpstr>
      <vt:lpstr>Слайд 3</vt:lpstr>
      <vt:lpstr>HAKİMİYYƏTİN BÖLÜNMƏSİ </vt:lpstr>
      <vt:lpstr>MƏHKƏMƏ QƏRARLARININ ICRASI </vt:lpstr>
      <vt:lpstr>Слайд 6</vt:lpstr>
      <vt:lpstr>Cinayət işlərində</vt:lpstr>
      <vt:lpstr>Ağlabatan müddət</vt:lpstr>
      <vt:lpstr>Mülki işlərdə</vt:lpstr>
      <vt:lpstr>Слайд 10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Məhkəməyədək həbs  (Pre-trial detention)</dc:title>
  <dc:creator>Nihad Aliyev</dc:creator>
  <cp:lastModifiedBy>Eldar</cp:lastModifiedBy>
  <cp:revision>200</cp:revision>
  <dcterms:created xsi:type="dcterms:W3CDTF">2015-05-29T10:19:22Z</dcterms:created>
  <dcterms:modified xsi:type="dcterms:W3CDTF">2016-12-05T16:15:34Z</dcterms:modified>
</cp:coreProperties>
</file>