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3" r:id="rId4"/>
    <p:sldId id="284" r:id="rId5"/>
    <p:sldId id="294" r:id="rId6"/>
    <p:sldId id="258" r:id="rId7"/>
    <p:sldId id="291" r:id="rId8"/>
    <p:sldId id="279" r:id="rId9"/>
    <p:sldId id="280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737" autoAdjust="0"/>
  </p:normalViewPr>
  <p:slideViewPr>
    <p:cSldViewPr snapToGrid="0" snapToObjects="1"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C95427-715F-4BB1-8461-3DF0400F2557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D4BA97-CF20-45A9-A515-1FB694D7127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81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A4BD64-8D36-4B00-9A6B-2D1D3A695D61}" type="datetimeFigureOut">
              <a:rPr lang="it-IT"/>
              <a:pPr>
                <a:defRPr/>
              </a:pPr>
              <a:t>28/10/2017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3B88EB-A46B-4467-8690-AF71207DF6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122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A33A-47B2-4EAF-8F4E-E05E8829D7CD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3CB9-FAC0-41A6-BC0F-8E7EC752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3234-1E72-45C2-AEAC-4C6B2FD0BBD4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642B-BD77-4479-8785-A03FDC15B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2565-C9AA-4BB2-A0CB-8284EEB6DB2C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68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0737-E748-4CF5-BC70-4D9F2E3EFF6E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7AF2-38CB-4FEC-98E2-F71047B0E0CB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9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7512-ADE3-4CA1-BA14-0209FFD5E0B6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CC73-3221-4382-A16E-6EFB1454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8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D1E4A-163A-448B-B157-DB6D88A6A5D1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F5A8-BF39-44B2-A6C5-6B9D0625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A102-3611-428E-9EBC-1FBC065B7E48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7DB3-3778-41F3-A6AE-A1D8D8B79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F9EF-0D45-451C-8206-D2D182C6C86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0318-BA8C-401A-8CCA-5638753401A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FDBA-1DA8-4DCE-B593-E2B1770CC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8D8CD-4EE3-4059-A002-78782A957C7F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4020-AF9D-4523-BF5B-7F753B842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7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0061-CF67-4B53-999C-753A7A2F3B54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0F9F-6DBF-4D8F-8EB3-373156591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9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DA3A-D713-4052-BD7F-F79D6D7BB98E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398F0-1073-47FF-AA36-80C1C6514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0674-F416-4C69-89B2-48A5A08F8D70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2F01-E128-4855-B995-89304A6E8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67F6-5C15-4182-8876-13AAE59056B3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4ECA-F1CC-4EE1-BE50-1EA10AC3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B5CE0-446A-4325-BC7D-8FA886890011}" type="datetime1">
              <a:rPr lang="it-IT"/>
              <a:pPr>
                <a:defRPr/>
              </a:pPr>
              <a:t>28/10/2017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D3922E-A752-486A-BA01-9BB349F07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51" r:id="rId3"/>
    <p:sldLayoutId id="2147483943" r:id="rId4"/>
    <p:sldLayoutId id="2147483944" r:id="rId5"/>
    <p:sldLayoutId id="2147483952" r:id="rId6"/>
    <p:sldLayoutId id="2147483945" r:id="rId7"/>
    <p:sldLayoutId id="2147483946" r:id="rId8"/>
    <p:sldLayoutId id="2147483947" r:id="rId9"/>
    <p:sldLayoutId id="2147483948" r:id="rId10"/>
    <p:sldLayoutId id="2147483953" r:id="rId11"/>
    <p:sldLayoutId id="2147483954" r:id="rId12"/>
    <p:sldLayoutId id="2147483955" r:id="rId13"/>
    <p:sldLayoutId id="2147483949" r:id="rId14"/>
    <p:sldLayoutId id="214748395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0" y="1357313"/>
            <a:ext cx="8915400" cy="1638300"/>
          </a:xfrm>
        </p:spPr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H</a:t>
            </a: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K çərçivəsində </a:t>
            </a:r>
            <a:b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</a:b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ədalətli məhkəmə araşdırması hüququ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351213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Təqsirsizlik </a:t>
            </a: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prezumpsiyası</a:t>
            </a:r>
            <a:endParaRPr lang="ru-RU" altLang="en-US" sz="400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ru-RU" altLang="en-US" sz="2800" smtClean="0">
                <a:solidFill>
                  <a:srgbClr val="595959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			                    </a:t>
            </a: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az-Latn-AZ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Təlimçi: </a:t>
            </a:r>
            <a:r>
              <a:rPr lang="az-Latn-AZ" altLang="en-US" sz="2000" b="1" smtClean="0">
                <a:solidFill>
                  <a:schemeClr val="tx1"/>
                </a:solidFill>
                <a:latin typeface="Arial" charset="0"/>
                <a:cs typeface="Tahoma" pitchFamily="34" charset="0"/>
                <a:sym typeface="Century Gothic" pitchFamily="34" charset="0"/>
              </a:rPr>
              <a:t>Sənan Hacıyev</a:t>
            </a:r>
            <a:endParaRPr lang="en-US" altLang="en-US" sz="2000" b="1" smtClean="0">
              <a:solidFill>
                <a:schemeClr val="tx1"/>
              </a:solidFill>
              <a:latin typeface="Arial" charset="0"/>
              <a:cs typeface="Tahoma" pitchFamily="34" charset="0"/>
              <a:sym typeface="Century Gothic" pitchFamily="34" charset="0"/>
            </a:endParaRPr>
          </a:p>
          <a:p>
            <a:pPr>
              <a:lnSpc>
                <a:spcPct val="90000"/>
              </a:lnSpc>
              <a:buClrTx/>
              <a:buFont typeface="Century Gothic" pitchFamily="34" charset="0"/>
              <a:buNone/>
            </a:pPr>
            <a:r>
              <a:rPr lang="en-US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201</a:t>
            </a:r>
            <a:r>
              <a:rPr lang="az-Latn-AZ" altLang="en-US" sz="2000" b="1" smtClean="0">
                <a:solidFill>
                  <a:schemeClr val="tx1"/>
                </a:solidFill>
                <a:latin typeface="Arial" charset="0"/>
                <a:cs typeface="Tahoma" pitchFamily="34" charset="0"/>
                <a:sym typeface="Century Gothic" pitchFamily="34" charset="0"/>
              </a:rPr>
              <a:t>7</a:t>
            </a:r>
            <a:r>
              <a:rPr lang="en-US" altLang="en-US" sz="2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0EEA24CF-0F3A-418E-8B2D-6F44A2AFAFF6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pic>
        <p:nvPicPr>
          <p:cNvPr id="7173" name="Рисунок 4" descr="ad003-3-prizumpciya-nevinovnosti-400x2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3035300"/>
            <a:ext cx="4011612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			</a:t>
            </a:r>
            <a:r>
              <a:rPr lang="az-Latn-AZ" altLang="en-US" sz="4000" smtClean="0">
                <a:latin typeface="Tahoma" pitchFamily="34" charset="0"/>
                <a:cs typeface="Tahoma" pitchFamily="34" charset="0"/>
              </a:rPr>
              <a:t>SON</a:t>
            </a:r>
            <a:endParaRPr lang="ru-RU" altLang="en-US" sz="40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Diqqətinizə və fəal iştirakınıza görə təşəkkürlər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63C3F-C701-42DA-A2B0-62B2B4C1FB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AİHK Maddə 6</a:t>
            </a:r>
            <a:r>
              <a:rPr lang="ru-RU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.2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19100" y="2595563"/>
            <a:ext cx="8305800" cy="4033837"/>
          </a:xfrm>
        </p:spPr>
        <p:txBody>
          <a:bodyPr/>
          <a:lstStyle/>
          <a:p>
            <a:pPr marL="0" indent="0" algn="ctr" eaLnBrk="1" hangingPunct="1">
              <a:buClrTx/>
              <a:buFont typeface="Century Gothic" pitchFamily="34" charset="0"/>
              <a:buNone/>
            </a:pP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Cinayət törətməkdə ittiham olunan hər kəs onun təqsiri qanun əsasında sübut edilənədək təqsirsiz hesab edilir.</a:t>
            </a:r>
            <a:endParaRPr lang="en-US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281EB0E3-FA1F-4B0D-8028-C9083FE4B2F3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pPr eaLnBrk="1" hangingPunct="1"/>
            <a:r>
              <a:rPr lang="az-Latn-AZ" altLang="en-US" b="1" smtClean="0">
                <a:latin typeface="Arial" charset="0"/>
                <a:cs typeface="Tahoma" pitchFamily="34" charset="0"/>
              </a:rPr>
              <a:t>Cinayət i</a:t>
            </a:r>
            <a:r>
              <a:rPr lang="en-US" altLang="en-US" b="1" smtClean="0">
                <a:latin typeface="Arial" charset="0"/>
                <a:cs typeface="Tahoma" pitchFamily="34" charset="0"/>
              </a:rPr>
              <a:t>tt</a:t>
            </a:r>
            <a:r>
              <a:rPr lang="az-Latn-AZ" altLang="en-US" b="1" smtClean="0">
                <a:latin typeface="Arial" charset="0"/>
                <a:cs typeface="Tahoma" pitchFamily="34" charset="0"/>
              </a:rPr>
              <a:t>ihamı üzrə </a:t>
            </a:r>
            <a:br>
              <a:rPr lang="az-Latn-AZ" altLang="en-US" b="1" smtClean="0">
                <a:latin typeface="Arial" charset="0"/>
                <a:cs typeface="Tahoma" pitchFamily="34" charset="0"/>
              </a:rPr>
            </a:br>
            <a:r>
              <a:rPr lang="az-Latn-AZ" altLang="en-US" b="1" smtClean="0">
                <a:latin typeface="Arial" charset="0"/>
                <a:cs typeface="Tahoma" pitchFamily="34" charset="0"/>
              </a:rPr>
              <a:t>Ədalət Mühakiməsi sistemləri</a:t>
            </a:r>
            <a:endParaRPr lang="en-US" altLang="en-US" smtClean="0">
              <a:solidFill>
                <a:srgbClr val="FFFFFF"/>
              </a:solidFill>
              <a:latin typeface="Arial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228600" y="1171575"/>
            <a:ext cx="8751888" cy="5397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az-Latn-AZ" altLang="en-US" b="1" smtClean="0"/>
              <a:t>1) </a:t>
            </a:r>
            <a:r>
              <a:rPr lang="en-US" altLang="en-US" b="1" smtClean="0"/>
              <a:t>İnkvizision sistem </a:t>
            </a:r>
            <a:r>
              <a:rPr lang="en-US" altLang="en-US" sz="1800" b="1" i="1" smtClean="0"/>
              <a:t>(ittiham yönümlü)</a:t>
            </a:r>
            <a:endParaRPr lang="en-US" altLang="en-US" sz="1800" i="1" smtClean="0"/>
          </a:p>
          <a:p>
            <a:pPr marL="381000" indent="-381000"/>
            <a:r>
              <a:rPr lang="en-US" altLang="en-US" sz="1800" smtClean="0"/>
              <a:t>Məqsədi: həqiqətin müəyyən edilməsi; </a:t>
            </a:r>
          </a:p>
          <a:p>
            <a:pPr marL="381000" indent="-381000"/>
            <a:r>
              <a:rPr lang="en-US" altLang="en-US" sz="1800" smtClean="0"/>
              <a:t>Hipertrofiyala</a:t>
            </a:r>
            <a:r>
              <a:rPr lang="az-Latn-AZ" altLang="en-US" sz="1800" smtClean="0"/>
              <a:t>ş</a:t>
            </a:r>
            <a:r>
              <a:rPr lang="en-US" altLang="en-US" sz="1800" smtClean="0"/>
              <a:t>m</a:t>
            </a:r>
            <a:r>
              <a:rPr lang="ru-RU" altLang="en-US" sz="1800" smtClean="0"/>
              <a:t>ış 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hk</a:t>
            </a:r>
            <a:r>
              <a:rPr lang="ru-RU" altLang="en-US" sz="1800" smtClean="0"/>
              <a:t>ə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y</a:t>
            </a:r>
            <a:r>
              <a:rPr lang="ru-RU" altLang="en-US" sz="1800" smtClean="0"/>
              <a:t>ə</a:t>
            </a:r>
            <a:r>
              <a:rPr lang="en-US" altLang="en-US" sz="1800" smtClean="0"/>
              <a:t>q</a:t>
            </a:r>
            <a:r>
              <a:rPr lang="ru-RU" altLang="en-US" sz="1800" smtClean="0"/>
              <a:t>ə</a:t>
            </a:r>
            <a:r>
              <a:rPr lang="en-US" altLang="en-US" sz="1800" smtClean="0"/>
              <a:t>d</a:t>
            </a:r>
            <a:r>
              <a:rPr lang="ru-RU" altLang="en-US" sz="1800" smtClean="0"/>
              <a:t>ə</a:t>
            </a:r>
            <a:r>
              <a:rPr lang="en-US" altLang="en-US" sz="1800" smtClean="0"/>
              <a:t>r ara</a:t>
            </a:r>
            <a:r>
              <a:rPr lang="ru-RU" altLang="en-US" sz="1800" smtClean="0"/>
              <a:t>ş</a:t>
            </a:r>
            <a:r>
              <a:rPr lang="en-US" altLang="en-US" sz="1800" smtClean="0"/>
              <a:t>d</a:t>
            </a:r>
            <a:r>
              <a:rPr lang="ru-RU" altLang="en-US" sz="1800" smtClean="0"/>
              <a:t>ı</a:t>
            </a:r>
            <a:r>
              <a:rPr lang="en-US" altLang="en-US" sz="1800" smtClean="0"/>
              <a:t>rma d</a:t>
            </a:r>
            <a:r>
              <a:rPr lang="ru-RU" altLang="en-US" sz="1800" smtClean="0"/>
              <a:t>ö</a:t>
            </a:r>
            <a:r>
              <a:rPr lang="en-US" altLang="en-US" sz="1800" smtClean="0"/>
              <a:t>vr</a:t>
            </a:r>
            <a:r>
              <a:rPr lang="ru-RU" altLang="en-US" sz="1800" smtClean="0"/>
              <a:t>ü</a:t>
            </a:r>
            <a:r>
              <a:rPr lang="az-Latn-AZ" altLang="en-US" sz="1800" smtClean="0"/>
              <a:t>:</a:t>
            </a:r>
          </a:p>
          <a:p>
            <a:pPr marL="381000" indent="-381000"/>
            <a:r>
              <a:rPr lang="az-Latn-AZ" altLang="en-US" sz="1800" smtClean="0"/>
              <a:t>Məhkəməyəqədər araşdırma dövrü sübutetmə bazasının fomalaşdığı əsas mərhələdir;</a:t>
            </a:r>
          </a:p>
          <a:p>
            <a:pPr marL="381000" indent="-381000"/>
            <a:r>
              <a:rPr lang="az-Latn-AZ" altLang="en-US" sz="1800" smtClean="0"/>
              <a:t>Hakimin rolu: aktiv olub, sanki ittiham tərəfinin sübutlarını təsdiq edir.</a:t>
            </a:r>
            <a:endParaRPr lang="en-US" altLang="en-US" sz="1800" b="1" smtClean="0"/>
          </a:p>
          <a:p>
            <a:pPr marL="381000" indent="-381000"/>
            <a:r>
              <a:rPr lang="az-Latn-AZ" altLang="en-US" b="1" smtClean="0"/>
              <a:t>2)Çəkişməli sistem </a:t>
            </a:r>
            <a:r>
              <a:rPr lang="az-Latn-AZ" altLang="en-US" sz="1600" b="1" i="1" smtClean="0"/>
              <a:t>(təqsirsizlik prezumpsiyası yüksək səviyyədə təmin olunur)</a:t>
            </a:r>
            <a:endParaRPr lang="az-Latn-AZ" altLang="en-US" sz="1600" i="1" smtClean="0"/>
          </a:p>
          <a:p>
            <a:pPr marL="381000" indent="-381000"/>
            <a:r>
              <a:rPr lang="az-Latn-AZ" altLang="en-US" sz="1800" smtClean="0"/>
              <a:t>Məqsədi: –ittihamın yoxlanılması; </a:t>
            </a:r>
            <a:endParaRPr lang="en-US" altLang="en-US" sz="1800" smtClean="0"/>
          </a:p>
          <a:p>
            <a:pPr marL="381000" indent="-381000"/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hk</a:t>
            </a:r>
            <a:r>
              <a:rPr lang="ru-RU" altLang="en-US" sz="1800" smtClean="0"/>
              <a:t>ə</a:t>
            </a:r>
            <a:r>
              <a:rPr lang="en-US" altLang="en-US" sz="1800" smtClean="0"/>
              <a:t>m</a:t>
            </a:r>
            <a:r>
              <a:rPr lang="ru-RU" altLang="en-US" sz="1800" smtClean="0"/>
              <a:t>ə</a:t>
            </a:r>
            <a:r>
              <a:rPr lang="en-US" altLang="en-US" sz="1800" smtClean="0"/>
              <a:t>y</a:t>
            </a:r>
            <a:r>
              <a:rPr lang="ru-RU" altLang="en-US" sz="1800" smtClean="0"/>
              <a:t>ə</a:t>
            </a:r>
            <a:r>
              <a:rPr lang="en-US" altLang="en-US" sz="1800" smtClean="0"/>
              <a:t>q</a:t>
            </a:r>
            <a:r>
              <a:rPr lang="ru-RU" altLang="en-US" sz="1800" smtClean="0"/>
              <a:t>ə</a:t>
            </a:r>
            <a:r>
              <a:rPr lang="en-US" altLang="en-US" sz="1800" smtClean="0"/>
              <a:t>d</a:t>
            </a:r>
            <a:r>
              <a:rPr lang="ru-RU" altLang="en-US" sz="1800" smtClean="0"/>
              <a:t>ə</a:t>
            </a:r>
            <a:r>
              <a:rPr lang="en-US" altLang="en-US" sz="1800" smtClean="0"/>
              <a:t>r ara</a:t>
            </a:r>
            <a:r>
              <a:rPr lang="ru-RU" altLang="en-US" sz="1800" smtClean="0"/>
              <a:t>ş</a:t>
            </a:r>
            <a:r>
              <a:rPr lang="en-US" altLang="en-US" sz="1800" smtClean="0"/>
              <a:t>d</a:t>
            </a:r>
            <a:r>
              <a:rPr lang="ru-RU" altLang="en-US" sz="1800" smtClean="0"/>
              <a:t>ı</a:t>
            </a:r>
            <a:r>
              <a:rPr lang="en-US" altLang="en-US" sz="1800" smtClean="0"/>
              <a:t>rma d</a:t>
            </a:r>
            <a:r>
              <a:rPr lang="ru-RU" altLang="en-US" sz="1800" smtClean="0"/>
              <a:t>ö</a:t>
            </a:r>
            <a:r>
              <a:rPr lang="en-US" altLang="en-US" sz="1800" smtClean="0"/>
              <a:t>vr</a:t>
            </a:r>
            <a:r>
              <a:rPr lang="ru-RU" altLang="en-US" sz="1800" smtClean="0"/>
              <a:t>ü</a:t>
            </a:r>
            <a:r>
              <a:rPr lang="az-Latn-AZ" altLang="en-US" sz="1800" smtClean="0"/>
              <a:t>: </a:t>
            </a:r>
            <a:r>
              <a:rPr lang="en-US" altLang="en-US" sz="1800" smtClean="0"/>
              <a:t>q</a:t>
            </a:r>
            <a:r>
              <a:rPr lang="ru-RU" altLang="en-US" sz="1800" smtClean="0"/>
              <a:t>ı</a:t>
            </a:r>
            <a:r>
              <a:rPr lang="en-US" altLang="en-US" sz="1800" smtClean="0"/>
              <a:t>sa </a:t>
            </a:r>
            <a:r>
              <a:rPr lang="az-Latn-AZ" altLang="en-US" sz="1800" smtClean="0"/>
              <a:t>olur </a:t>
            </a:r>
            <a:r>
              <a:rPr lang="en-US" altLang="en-US" sz="1800" smtClean="0"/>
              <a:t>v</a:t>
            </a:r>
            <a:r>
              <a:rPr lang="ru-RU" altLang="en-US" sz="1800" smtClean="0"/>
              <a:t>ə </a:t>
            </a:r>
            <a:r>
              <a:rPr lang="en-US" altLang="en-US" sz="1800" smtClean="0"/>
              <a:t>yard</a:t>
            </a:r>
            <a:r>
              <a:rPr lang="ru-RU" altLang="en-US" sz="1800" smtClean="0"/>
              <a:t>ı</a:t>
            </a:r>
            <a:r>
              <a:rPr lang="en-US" altLang="en-US" sz="1800" smtClean="0"/>
              <a:t>m</a:t>
            </a:r>
            <a:r>
              <a:rPr lang="ru-RU" altLang="en-US" sz="1800" smtClean="0"/>
              <a:t>çı </a:t>
            </a:r>
            <a:r>
              <a:rPr lang="en-US" altLang="en-US" sz="1800" smtClean="0"/>
              <a:t>rol oynay</a:t>
            </a:r>
            <a:r>
              <a:rPr lang="ru-RU" altLang="en-US" sz="1800" smtClean="0"/>
              <a:t>ı</a:t>
            </a:r>
            <a:r>
              <a:rPr lang="en-US" altLang="en-US" sz="1800" smtClean="0"/>
              <a:t>r</a:t>
            </a:r>
            <a:r>
              <a:rPr lang="ru-RU" altLang="en-US" sz="1800" smtClean="0"/>
              <a:t>;</a:t>
            </a:r>
            <a:endParaRPr lang="az-Latn-AZ" altLang="en-US" sz="1800" smtClean="0"/>
          </a:p>
          <a:p>
            <a:pPr marL="381000" indent="-381000"/>
            <a:r>
              <a:rPr lang="az-Latn-AZ" altLang="en-US" sz="1800" smtClean="0"/>
              <a:t>Əsas araşdırma mərhələsi:məhkəmə icraatı dövrüdür;</a:t>
            </a:r>
          </a:p>
          <a:p>
            <a:pPr marL="381000" indent="-381000"/>
            <a:r>
              <a:rPr lang="az-Latn-AZ" altLang="en-US" sz="1800" smtClean="0"/>
              <a:t>Hakimin rolu: passiv və neytral </a:t>
            </a:r>
            <a:endParaRPr lang="ru-RU" altLang="en-US" sz="1800" smtClean="0">
              <a:solidFill>
                <a:schemeClr val="tx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buSzPct val="100000"/>
              <a:defRPr/>
            </a:pPr>
            <a:fld id="{328AA523-788D-437E-A385-5DF0B7D14C1C}" type="slidenum">
              <a:rPr lang="en-US" sz="800">
                <a:solidFill>
                  <a:srgbClr val="595959"/>
                </a:solidFill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algn="ctr">
                <a:buSzPct val="100000"/>
                <a:defRPr/>
              </a:pPr>
              <a:t>3</a:t>
            </a:fld>
            <a:endParaRPr lang="en-US" sz="800">
              <a:solidFill>
                <a:srgbClr val="595959"/>
              </a:solidFill>
              <a:latin typeface="+mn-lt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217613"/>
          </a:xfrm>
        </p:spPr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Barbera, Messege və Habardo İspaniyaya qarşı, 1988. 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114425" y="2595563"/>
            <a:ext cx="7610475" cy="39735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Təqsirsizlik Prezumpsiyasının Prinsipləri 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təqsiri sübutetmə yükü ittiham orqanının üzərindədir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birinci instansiya məhkəməsi işə baxmağa belə bir əqidə ilə başlamamalıdır ki, təqsirləndirilən şəxs həqiqətən ittiham olunduğu cinayət əməlini törədib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istənilən şübhə təqsirləndirilən şəxsin xeyrinə həll olunmalıdır.</a:t>
            </a:r>
          </a:p>
          <a:p>
            <a:pPr>
              <a:buFont typeface="Wingdings 2" pitchFamily="18" charset="2"/>
              <a:buNone/>
            </a:pPr>
            <a:r>
              <a:rPr lang="az-Latn-AZ" altLang="en-US" sz="2400" smtClean="0"/>
              <a:t/>
            </a:r>
            <a:br>
              <a:rPr lang="az-Latn-AZ" altLang="en-US" sz="2400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5F713-3119-4691-A172-25644B43BB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8913813" cy="1138238"/>
          </a:xfrm>
        </p:spPr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Əhatə dairəsi</a:t>
            </a:r>
            <a:endParaRPr lang="en-US" altLang="en-US" smtClean="0">
              <a:solidFill>
                <a:srgbClr val="FFFFFF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661988" y="2646363"/>
            <a:ext cx="8062912" cy="3619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İstintaq dövrü</a:t>
            </a:r>
          </a:p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əhkəmə araşdırması dövrü</a:t>
            </a:r>
          </a:p>
          <a:p>
            <a:pPr marL="0" indent="0" algn="just" eaLnBrk="1" hangingPunct="1">
              <a:buClrTx/>
              <a:buFont typeface="Century Gothic" pitchFamily="34" charset="0"/>
              <a:buChar char=""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ö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kmün qüvvəyə minməsindən sonrakı döv</a:t>
            </a:r>
            <a:r>
              <a:rPr lang="en-US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 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</a:t>
            </a:r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(bəraət hökmünün çıxarıldığı və yaxud xitam verildiyi hallarda)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buSzPct val="100000"/>
              <a:defRPr/>
            </a:pPr>
            <a:fld id="{52A8BFA6-81E2-453C-9991-B9FA7959B3EB}" type="slidenum">
              <a:rPr lang="en-US" sz="800">
                <a:solidFill>
                  <a:srgbClr val="595959"/>
                </a:solidFill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algn="ctr">
                <a:buSzPct val="100000"/>
                <a:defRPr/>
              </a:pPr>
              <a:t>5</a:t>
            </a:fld>
            <a:endParaRPr lang="en-US" sz="800">
              <a:solidFill>
                <a:srgbClr val="595959"/>
              </a:solidFill>
              <a:latin typeface="+mn-lt"/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138238"/>
          </a:xfrm>
        </p:spPr>
        <p:txBody>
          <a:bodyPr/>
          <a:lstStyle/>
          <a:p>
            <a:pPr eaLnBrk="1" hangingPunct="1"/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Daimi “müşahidə” və genişləndirici təfsir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661988" y="2646363"/>
            <a:ext cx="8062912" cy="3619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Bəraətlə nəticələnən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(Sekanina Avstriyaya qarşı, 1993 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 almış şəxsin kompensasiya tələbi onun bər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ət hökmünün şübhələri tam şəkildə aradan qaldırmaması əsası ilə kompensasiya tələbi rədd edilmişdir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ya müddətin keçməsinə görə xitam verilən (</a:t>
            </a:r>
            <a:r>
              <a:rPr lang="az-Latn-AZ" altLang="en-US" sz="24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Rinqvold Norveçə qarşı,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2003 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 alsa da 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yni qərarla mülki hüquqi ziyana görə </a:t>
            </a:r>
            <a:r>
              <a:rPr lang="en-US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ərər tələbi təmin edilmişdir (pozuntu yoxdur)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 işlərdə məsrəflərin əvəzinin ödənilməsi və kompensasiya məsələlərində də təqsirsizlik prezumpsiyası tətbiq edilməlidir.</a:t>
            </a: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3DE1F133-F7D2-4116-8A86-65C0220FF8A4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6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471488"/>
            <a:ext cx="8913813" cy="914400"/>
          </a:xfrm>
        </p:spPr>
        <p:txBody>
          <a:bodyPr/>
          <a:lstStyle/>
          <a:p>
            <a:r>
              <a:rPr lang="az-Latn-AZ" altLang="en-US" smtClean="0">
                <a:latin typeface="Tahoma" pitchFamily="34" charset="0"/>
                <a:cs typeface="Tahoma" pitchFamily="34" charset="0"/>
              </a:rPr>
              <a:t>Təqsirsizlik prezumpsiyası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568325" y="1690688"/>
            <a:ext cx="8156575" cy="45751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Maddə 6.2</a:t>
            </a:r>
          </a:p>
          <a:p>
            <a:pPr marL="0" indent="0"/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Əhatə dairəsinə düşən ictimailəşmiş məlumatlar: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Hakimlər, prokurorlar </a:t>
            </a:r>
          </a:p>
          <a:p>
            <a:pPr lvl="1">
              <a:buFont typeface="Wingdings 2" pitchFamily="18" charset="2"/>
              <a:buNone/>
            </a:pPr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müstəntiqlər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Dövlət rəsmiləri</a:t>
            </a:r>
          </a:p>
          <a:p>
            <a:pPr marL="0" indent="0">
              <a:buFont typeface="Wingdings 2" pitchFamily="18" charset="2"/>
              <a:buNone/>
            </a:pPr>
            <a:r>
              <a:rPr lang="az-Latn-AZ" altLang="en-US" smtClean="0"/>
              <a:t/>
            </a:r>
            <a:br>
              <a:rPr lang="az-Latn-AZ" altLang="en-US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4B492-0493-4480-9FBC-820C68D7B7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2293" name="Рисунок 4" descr="mccullo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3006725"/>
            <a:ext cx="3973512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315913" y="2595563"/>
            <a:ext cx="8408987" cy="3973512"/>
          </a:xfrm>
        </p:spPr>
        <p:txBody>
          <a:bodyPr/>
          <a:lstStyle/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orqanlar təqsirə yönəlik ifadələrdən istifadə etməməlidir (ittihamla nəticələnməyən işlərdə də).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Məhkəmə orqanları tərəfindən pozuntu - Minelli İsvecrəyə qarşı, 1983.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(Xüsusi ittiham üzrə şikayət müddəti ke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ç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sə də məhkəmə xərcləri və kompensasiya ərizəçidən tutulmuşdur. Məhkəmə əsas kimi bildirmişdir ki, müddət ötürülməsəydi şəxsi hər bir halda təqsirli hesab ediləcəkdi.)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İttiham orqanları tərəfindən pozuntu - Allen de Ribemont Fransaya qarşı, 1995. </a:t>
            </a:r>
            <a:r>
              <a:rPr lang="en-US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Daxili işlər naziri və istin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aq orqanı məhkəmə qərarı çıxarılmamış ərizəçini parlam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nt üzvünün qətli üzrə təşkilatçı kimi televiziyada m</a:t>
            </a:r>
            <a:r>
              <a:rPr lang="en-US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</a:t>
            </a:r>
            <a:r>
              <a:rPr lang="az-Latn-AZ" altLang="en-US" sz="16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lumat vermişdir.)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ru-RU" altLang="en-US" sz="2400" i="1" smtClean="0">
              <a:solidFill>
                <a:schemeClr val="tx1"/>
              </a:solidFill>
              <a:latin typeface="A3 Arial AzLat" pitchFamily="34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8EE42-9BC7-4D25-A13C-A99EE6977F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ifadələrin pozuntu təşkil-edib etmədiyini aşağıdakı 3 elementin birgə təhlili vasitəsilə müəyyənləşdirmək olar: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ifadələr səsləndirilərkən məhkəmə prosesinin hansı mərhələdə olması və ifadələrin hansı konteksdə səsləndirilməsi,</a:t>
            </a:r>
            <a:r>
              <a:rPr lang="en-US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altLang="en-US" sz="1800" i="1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işlədilən sözlər,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3) ifadələrin mənası.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az-Latn-AZ" altLang="en-US" sz="18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az-Latn-AZ" altLang="en-US" sz="18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altLang="en-US" sz="1800" b="1" i="1" smtClean="0">
                <a:solidFill>
                  <a:schemeClr val="tx1"/>
                </a:solidFill>
              </a:rPr>
              <a:t>Daktaras Litvaya qarşı iş</a:t>
            </a:r>
            <a:r>
              <a:rPr lang="az-Latn-AZ" altLang="en-US" sz="1800" b="1" i="1" smtClean="0">
                <a:solidFill>
                  <a:schemeClr val="tx1"/>
                </a:solidFill>
              </a:rPr>
              <a:t>i</a:t>
            </a:r>
            <a:r>
              <a:rPr lang="ru-RU" altLang="en-US" sz="1800" b="1" i="1" smtClean="0">
                <a:solidFill>
                  <a:schemeClr val="tx1"/>
                </a:solidFill>
              </a:rPr>
              <a:t> (2000)</a:t>
            </a:r>
            <a:r>
              <a:rPr lang="az-Latn-AZ" altLang="en-US" sz="1800" b="1" i="1" smtClean="0">
                <a:solidFill>
                  <a:schemeClr val="tx1"/>
                </a:solidFill>
              </a:rPr>
              <a:t> vəkilin cinayət işinə şəxsin təqsirinin sübuta yetirilməməsi əsası ilə xitam verilmısinə dair vəsatəti üzrə prokurun qərarı)</a:t>
            </a:r>
            <a:endParaRPr lang="ru-RU" altLang="en-US" sz="1800" b="1" i="1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E5068-C39A-4B00-80FD-6A046412A0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1196</TotalTime>
  <Words>478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Wingdings 2</vt:lpstr>
      <vt:lpstr>Calibri</vt:lpstr>
      <vt:lpstr>Tahoma</vt:lpstr>
      <vt:lpstr>A3 Arial AzLat</vt:lpstr>
      <vt:lpstr>Percezione</vt:lpstr>
      <vt:lpstr>AİHK çərçivəsində  ədalətli məhkəmə araşdırması hüququ</vt:lpstr>
      <vt:lpstr>AİHK Maddə 6.2 </vt:lpstr>
      <vt:lpstr>Cinayət ittihamı üzrə  Ədalət Mühakiməsi sistemləri</vt:lpstr>
      <vt:lpstr>Barbera, Messege və Habardo İspaniyaya qarşı, 1988. </vt:lpstr>
      <vt:lpstr>Əhatə dairəsi</vt:lpstr>
      <vt:lpstr>Daimi “müşahidə” və genişləndirici təfsir </vt:lpstr>
      <vt:lpstr>Təqsirsizlik prezumpsiyası</vt:lpstr>
      <vt:lpstr>İfadələrin xarakteri</vt:lpstr>
      <vt:lpstr>İfadələrin xarakteri</vt:lpstr>
      <vt:lpstr>   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a fair trial  under the ECHR</dc:title>
  <dc:creator>Ivana Roagna</dc:creator>
  <cp:lastModifiedBy>USER</cp:lastModifiedBy>
  <cp:revision>72</cp:revision>
  <dcterms:created xsi:type="dcterms:W3CDTF">2014-10-28T08:06:21Z</dcterms:created>
  <dcterms:modified xsi:type="dcterms:W3CDTF">2017-10-28T08:47:52Z</dcterms:modified>
</cp:coreProperties>
</file>