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84" r:id="rId2"/>
    <p:sldId id="277" r:id="rId3"/>
    <p:sldId id="278" r:id="rId4"/>
    <p:sldId id="279" r:id="rId5"/>
    <p:sldId id="287" r:id="rId6"/>
    <p:sldId id="289" r:id="rId7"/>
    <p:sldId id="288" r:id="rId8"/>
    <p:sldId id="274" r:id="rId9"/>
    <p:sldId id="275" r:id="rId10"/>
    <p:sldId id="283" r:id="rId11"/>
    <p:sldId id="286" r:id="rId12"/>
    <p:sldId id="276" r:id="rId13"/>
    <p:sldId id="28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7" d="100"/>
          <a:sy n="87" d="100"/>
        </p:scale>
        <p:origin x="-147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90843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36272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09463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01235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06623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970823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2981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82448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16166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20512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5102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1360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7/2/2016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63745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00982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99661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39211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7/2/2016</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80171420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z-Latn-AZ" dirty="0" smtClean="0"/>
              <a:t>Ədalətli məhkəmə araşdırması hüququ</a:t>
            </a:r>
            <a:endParaRPr lang="en-US" dirty="0"/>
          </a:p>
        </p:txBody>
      </p:sp>
      <p:sp>
        <p:nvSpPr>
          <p:cNvPr id="3" name="Subtitle 2"/>
          <p:cNvSpPr>
            <a:spLocks noGrp="1"/>
          </p:cNvSpPr>
          <p:nvPr>
            <p:ph type="subTitle" idx="1"/>
          </p:nvPr>
        </p:nvSpPr>
        <p:spPr>
          <a:xfrm>
            <a:off x="1130595" y="4050834"/>
            <a:ext cx="6870405" cy="1096899"/>
          </a:xfrm>
        </p:spPr>
        <p:txBody>
          <a:bodyPr>
            <a:noAutofit/>
          </a:bodyPr>
          <a:lstStyle/>
          <a:p>
            <a:r>
              <a:rPr lang="az-Latn-AZ" sz="1600" dirty="0" smtClean="0"/>
              <a:t>Zabil Qəhrəmanov</a:t>
            </a:r>
          </a:p>
          <a:p>
            <a:r>
              <a:rPr lang="az-Latn-AZ" sz="1600" dirty="0" smtClean="0"/>
              <a:t>Vəfa </a:t>
            </a:r>
            <a:r>
              <a:rPr lang="az-Latn-AZ" sz="1600" dirty="0" smtClean="0"/>
              <a:t>Rüstəm</a:t>
            </a:r>
            <a:endParaRPr lang="en-US" sz="1600" dirty="0" smtClean="0"/>
          </a:p>
          <a:p>
            <a:endParaRPr lang="en-US" sz="1600" dirty="0"/>
          </a:p>
          <a:p>
            <a:r>
              <a:rPr lang="en-US" sz="1600" dirty="0" smtClean="0"/>
              <a:t>2016</a:t>
            </a:r>
            <a:endParaRPr lang="en-US" sz="1600" dirty="0"/>
          </a:p>
        </p:txBody>
      </p:sp>
    </p:spTree>
    <p:extLst>
      <p:ext uri="{BB962C8B-B14F-4D97-AF65-F5344CB8AC3E}">
        <p14:creationId xmlns:p14="http://schemas.microsoft.com/office/powerpoint/2010/main" val="943270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Ağlabatan müddət</a:t>
            </a:r>
            <a:endParaRPr lang="en-US" dirty="0"/>
          </a:p>
        </p:txBody>
      </p:sp>
      <p:sp>
        <p:nvSpPr>
          <p:cNvPr id="3" name="Content Placeholder 2"/>
          <p:cNvSpPr>
            <a:spLocks noGrp="1"/>
          </p:cNvSpPr>
          <p:nvPr>
            <p:ph idx="1"/>
          </p:nvPr>
        </p:nvSpPr>
        <p:spPr/>
        <p:txBody>
          <a:bodyPr/>
          <a:lstStyle/>
          <a:p>
            <a:r>
              <a:rPr lang="az-Latn-AZ" dirty="0" smtClean="0"/>
              <a:t>Hacıbəyli Azərbaycana qarşı iş</a:t>
            </a:r>
          </a:p>
          <a:p>
            <a:r>
              <a:rPr lang="az-Latn-AZ" dirty="0" smtClean="0"/>
              <a:t>Rəhimova Azərbaycana qarşı iş</a:t>
            </a:r>
            <a:endParaRPr lang="en-US" dirty="0"/>
          </a:p>
        </p:txBody>
      </p:sp>
    </p:spTree>
    <p:extLst>
      <p:ext uri="{BB962C8B-B14F-4D97-AF65-F5344CB8AC3E}">
        <p14:creationId xmlns:p14="http://schemas.microsoft.com/office/powerpoint/2010/main" val="714261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338" y="2224087"/>
            <a:ext cx="2293200" cy="3733800"/>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7400" y="609600"/>
            <a:ext cx="7086600" cy="5314950"/>
          </a:xfrm>
          <a:prstGeom prst="rect">
            <a:avLst/>
          </a:prstGeom>
        </p:spPr>
      </p:pic>
    </p:spTree>
    <p:extLst>
      <p:ext uri="{BB962C8B-B14F-4D97-AF65-F5344CB8AC3E}">
        <p14:creationId xmlns:p14="http://schemas.microsoft.com/office/powerpoint/2010/main" val="3089819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dirty="0" smtClean="0"/>
              <a:t>“Ədalətli məhkəmə araşdırması” anlayışına daxildir:</a:t>
            </a:r>
            <a:endParaRPr lang="ru-RU" dirty="0"/>
          </a:p>
        </p:txBody>
      </p:sp>
      <p:sp>
        <p:nvSpPr>
          <p:cNvPr id="3" name="Content Placeholder 2"/>
          <p:cNvSpPr>
            <a:spLocks noGrp="1"/>
          </p:cNvSpPr>
          <p:nvPr>
            <p:ph idx="1"/>
          </p:nvPr>
        </p:nvSpPr>
        <p:spPr/>
        <p:txBody>
          <a:bodyPr/>
          <a:lstStyle/>
          <a:p>
            <a:r>
              <a:rPr lang="az-Latn-AZ" dirty="0" smtClean="0"/>
              <a:t>Məhkəməyə müraciət hüququ;</a:t>
            </a:r>
          </a:p>
          <a:p>
            <a:r>
              <a:rPr lang="az-Latn-AZ" dirty="0" smtClean="0"/>
              <a:t>Məhkəmə prosesində iştirak;</a:t>
            </a:r>
          </a:p>
          <a:p>
            <a:r>
              <a:rPr lang="az-Latn-AZ" dirty="0" smtClean="0"/>
              <a:t>Özünə qarşı ifadə verməmək hüququ;</a:t>
            </a:r>
          </a:p>
          <a:p>
            <a:r>
              <a:rPr lang="az-Latn-AZ" dirty="0" smtClean="0"/>
              <a:t>Tərəflərin bərabərliyi və işə çəkişmə prinsipi əsasında baxılması hüququ;</a:t>
            </a:r>
          </a:p>
          <a:p>
            <a:r>
              <a:rPr lang="az-Latn-AZ" dirty="0" smtClean="0"/>
              <a:t>Məhkəmə qərarının əsaslandırılması hüququ.</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altLang="en-US" dirty="0"/>
              <a:t>Açıq məhkəmə araşdırması hüququ</a:t>
            </a:r>
            <a:endParaRPr lang="en-US" dirty="0"/>
          </a:p>
        </p:txBody>
      </p:sp>
      <p:sp>
        <p:nvSpPr>
          <p:cNvPr id="3" name="Content Placeholder 2"/>
          <p:cNvSpPr>
            <a:spLocks noGrp="1"/>
          </p:cNvSpPr>
          <p:nvPr>
            <p:ph idx="1"/>
          </p:nvPr>
        </p:nvSpPr>
        <p:spPr/>
        <p:txBody>
          <a:bodyPr/>
          <a:lstStyle/>
          <a:p>
            <a:r>
              <a:rPr lang="az-Latn-AZ" dirty="0" err="1" smtClean="0"/>
              <a:t>Hümmətov</a:t>
            </a:r>
            <a:r>
              <a:rPr lang="az-Latn-AZ" dirty="0" smtClean="0"/>
              <a:t> Azərbaycana qarşı iş</a:t>
            </a:r>
            <a:endParaRPr lang="en-US" dirty="0"/>
          </a:p>
        </p:txBody>
      </p:sp>
    </p:spTree>
    <p:extLst>
      <p:ext uri="{BB962C8B-B14F-4D97-AF65-F5344CB8AC3E}">
        <p14:creationId xmlns:p14="http://schemas.microsoft.com/office/powerpoint/2010/main" val="4073234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Ədalətli məhkəmə araşdırması hüququ</a:t>
            </a:r>
            <a:endParaRPr lang="en-US" dirty="0"/>
          </a:p>
        </p:txBody>
      </p:sp>
      <p:sp>
        <p:nvSpPr>
          <p:cNvPr id="3" name="Content Placeholder 2"/>
          <p:cNvSpPr>
            <a:spLocks noGrp="1"/>
          </p:cNvSpPr>
          <p:nvPr>
            <p:ph idx="1"/>
          </p:nvPr>
        </p:nvSpPr>
        <p:spPr/>
        <p:txBody>
          <a:bodyPr>
            <a:noAutofit/>
          </a:bodyPr>
          <a:lstStyle/>
          <a:p>
            <a:pPr marL="0" indent="0" algn="just">
              <a:buNone/>
            </a:pPr>
            <a:r>
              <a:rPr lang="az-Latn-AZ" altLang="en-US" sz="2800" dirty="0" smtClean="0"/>
              <a:t>1. </a:t>
            </a:r>
            <a:r>
              <a:rPr lang="ru-RU" altLang="en-US" sz="2800" dirty="0" smtClean="0"/>
              <a:t>Hər </a:t>
            </a:r>
            <a:r>
              <a:rPr lang="ru-RU" altLang="en-US" sz="2800" dirty="0"/>
              <a:t>kəs, onun </a:t>
            </a:r>
            <a:r>
              <a:rPr lang="ru-RU" altLang="en-US" sz="2800" b="1" dirty="0"/>
              <a:t>mülki hüquq və vəzifələri </a:t>
            </a:r>
            <a:r>
              <a:rPr lang="ru-RU" altLang="en-US" sz="2800" dirty="0"/>
              <a:t>müəyyən edilərkən və ya ona qarşı hər hansı </a:t>
            </a:r>
            <a:r>
              <a:rPr lang="ru-RU" altLang="en-US" sz="2800" b="1" dirty="0"/>
              <a:t>cinayət ittihamı </a:t>
            </a:r>
            <a:r>
              <a:rPr lang="ru-RU" altLang="en-US" sz="2800" dirty="0"/>
              <a:t>irəli sürülərkən, </a:t>
            </a:r>
            <a:r>
              <a:rPr lang="ru-RU" altLang="en-US" sz="2800" b="1" dirty="0"/>
              <a:t>qanun əsasında yaradılmış müstəqil </a:t>
            </a:r>
            <a:r>
              <a:rPr lang="ru-RU" altLang="en-US" sz="2800" dirty="0"/>
              <a:t>və </a:t>
            </a:r>
            <a:r>
              <a:rPr lang="ru-RU" altLang="en-US" sz="2800" b="1" dirty="0"/>
              <a:t>qərəzsiz </a:t>
            </a:r>
            <a:r>
              <a:rPr lang="ru-RU" altLang="en-US" sz="2800" dirty="0"/>
              <a:t>məhkəmə vasitəsilə, </a:t>
            </a:r>
            <a:r>
              <a:rPr lang="ru-RU" altLang="en-US" sz="2800" b="1" dirty="0"/>
              <a:t>ağlabatan müddətdə </a:t>
            </a:r>
            <a:r>
              <a:rPr lang="ru-RU" altLang="en-US" sz="2800" dirty="0"/>
              <a:t>işinin </a:t>
            </a:r>
            <a:r>
              <a:rPr lang="ru-RU" altLang="en-US" sz="2800" b="1" dirty="0"/>
              <a:t>ədalətli </a:t>
            </a:r>
            <a:r>
              <a:rPr lang="ru-RU" altLang="en-US" sz="2800" dirty="0"/>
              <a:t>və </a:t>
            </a:r>
            <a:r>
              <a:rPr lang="ru-RU" altLang="en-US" sz="2800" b="1" dirty="0"/>
              <a:t>açıq </a:t>
            </a:r>
            <a:r>
              <a:rPr lang="ru-RU" altLang="en-US" sz="2800" dirty="0"/>
              <a:t>araşdırılması hüququna malikdir</a:t>
            </a:r>
            <a:r>
              <a:rPr lang="ru-RU" altLang="en-US" sz="2800" dirty="0" smtClean="0"/>
              <a:t>.</a:t>
            </a:r>
            <a:r>
              <a:rPr lang="az-Latn-AZ" altLang="en-US" sz="2800" dirty="0" smtClean="0"/>
              <a:t>..</a:t>
            </a:r>
            <a:endParaRPr lang="en-US" sz="2800" dirty="0"/>
          </a:p>
        </p:txBody>
      </p:sp>
    </p:spTree>
    <p:extLst>
      <p:ext uri="{BB962C8B-B14F-4D97-AF65-F5344CB8AC3E}">
        <p14:creationId xmlns:p14="http://schemas.microsoft.com/office/powerpoint/2010/main" val="7302973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Ədalətli məhkəmə araşdırması hüququ</a:t>
            </a:r>
            <a:endParaRPr lang="en-US" dirty="0"/>
          </a:p>
        </p:txBody>
      </p:sp>
      <p:sp>
        <p:nvSpPr>
          <p:cNvPr id="3" name="Content Placeholder 2"/>
          <p:cNvSpPr>
            <a:spLocks noGrp="1"/>
          </p:cNvSpPr>
          <p:nvPr>
            <p:ph idx="1"/>
          </p:nvPr>
        </p:nvSpPr>
        <p:spPr/>
        <p:txBody>
          <a:bodyPr>
            <a:noAutofit/>
          </a:bodyPr>
          <a:lstStyle/>
          <a:p>
            <a:pPr marL="0" indent="0" algn="just">
              <a:buNone/>
            </a:pPr>
            <a:r>
              <a:rPr lang="az-Latn-AZ" altLang="en-US" sz="2400" dirty="0" smtClean="0"/>
              <a:t>1. ... </a:t>
            </a:r>
            <a:r>
              <a:rPr lang="ru-RU" altLang="en-US" sz="2400" dirty="0" smtClean="0"/>
              <a:t>Məhkəmə </a:t>
            </a:r>
            <a:r>
              <a:rPr lang="ru-RU" altLang="en-US" sz="2400" dirty="0"/>
              <a:t>qərarı açıq elan edilir, </a:t>
            </a:r>
            <a:r>
              <a:rPr lang="ru-RU" altLang="en-US" sz="2400" b="1" dirty="0"/>
              <a:t>lakin </a:t>
            </a:r>
            <a:r>
              <a:rPr lang="ru-RU" altLang="en-US" sz="2400" dirty="0"/>
              <a:t>demokratik cəmiyyətdə əxlaq, ictimai qayda və ya milli təhlükəsizlik maraqları naminə, həmçinin yetkinlik yaşına çatmayanların maraqları və ya tərəflərin şəxsi həyatının müdafiəsi bunu tələb etdikdə, yaxud məhkəmənin fikrincə, aşkarlığın ədalət mühakiməsinin maraqlarını poza biləcəyi xüsusi hallar zamanı ciddi zərurət olduqda mətbuat və ictimaiyyət bütün proses boyu və ya onun bir hissəsində məhkəmə iclasına buraxılmaya bilər.</a:t>
            </a:r>
            <a:endParaRPr lang="en-US" sz="2400" dirty="0"/>
          </a:p>
        </p:txBody>
      </p:sp>
    </p:spTree>
    <p:extLst>
      <p:ext uri="{BB962C8B-B14F-4D97-AF65-F5344CB8AC3E}">
        <p14:creationId xmlns:p14="http://schemas.microsoft.com/office/powerpoint/2010/main" val="53772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altLang="en-US" dirty="0"/>
              <a:t>6-cı maddədəki kateqoriyalar</a:t>
            </a:r>
            <a:endParaRPr lang="en-US" dirty="0"/>
          </a:p>
        </p:txBody>
      </p:sp>
      <p:sp>
        <p:nvSpPr>
          <p:cNvPr id="3" name="Content Placeholder 2"/>
          <p:cNvSpPr>
            <a:spLocks noGrp="1"/>
          </p:cNvSpPr>
          <p:nvPr>
            <p:ph idx="1"/>
          </p:nvPr>
        </p:nvSpPr>
        <p:spPr>
          <a:xfrm>
            <a:off x="609598" y="1447800"/>
            <a:ext cx="6705601" cy="5257800"/>
          </a:xfrm>
        </p:spPr>
        <p:txBody>
          <a:bodyPr>
            <a:noAutofit/>
          </a:bodyPr>
          <a:lstStyle/>
          <a:p>
            <a:pPr>
              <a:lnSpc>
                <a:spcPct val="90000"/>
              </a:lnSpc>
              <a:buFont typeface="Wingdings" panose="05000000000000000000" pitchFamily="2" charset="2"/>
              <a:buNone/>
            </a:pPr>
            <a:r>
              <a:rPr lang="az-Latn-AZ" altLang="en-US" sz="2000" dirty="0"/>
              <a:t>Konvensiyada sadalananlar və </a:t>
            </a:r>
            <a:r>
              <a:rPr lang="az-Latn-AZ" altLang="en-US" sz="2000" dirty="0" err="1"/>
              <a:t>sadalanmayanlar</a:t>
            </a:r>
            <a:endParaRPr lang="az-Latn-AZ" altLang="en-US" sz="2000" dirty="0"/>
          </a:p>
          <a:p>
            <a:pPr>
              <a:lnSpc>
                <a:spcPct val="90000"/>
              </a:lnSpc>
            </a:pPr>
            <a:r>
              <a:rPr lang="az-Latn-AZ" altLang="en-US" sz="2000" dirty="0" smtClean="0"/>
              <a:t>mübahisə </a:t>
            </a:r>
            <a:r>
              <a:rPr lang="az-Latn-AZ" altLang="en-US" sz="2000" dirty="0"/>
              <a:t>olmalı</a:t>
            </a:r>
          </a:p>
          <a:p>
            <a:pPr>
              <a:lnSpc>
                <a:spcPct val="90000"/>
              </a:lnSpc>
            </a:pPr>
            <a:r>
              <a:rPr lang="ru-RU" altLang="en-US" sz="2000" dirty="0"/>
              <a:t>mülki hüquq və vəzifələr</a:t>
            </a:r>
            <a:r>
              <a:rPr lang="az-Latn-AZ" altLang="en-US" sz="2000" dirty="0"/>
              <a:t>, </a:t>
            </a:r>
            <a:r>
              <a:rPr lang="ru-RU" altLang="en-US" sz="2000" dirty="0"/>
              <a:t>cinayət ittihamı </a:t>
            </a:r>
            <a:endParaRPr lang="az-Latn-AZ" altLang="en-US" sz="2000" dirty="0"/>
          </a:p>
          <a:p>
            <a:pPr>
              <a:lnSpc>
                <a:spcPct val="90000"/>
              </a:lnSpc>
            </a:pPr>
            <a:r>
              <a:rPr lang="az-Latn-AZ" altLang="en-US" sz="2000" dirty="0"/>
              <a:t>q</a:t>
            </a:r>
            <a:r>
              <a:rPr lang="ru-RU" altLang="en-US" sz="2000" dirty="0"/>
              <a:t>anun əsasında yaradılmış məhkəmə </a:t>
            </a:r>
            <a:endParaRPr lang="az-Latn-AZ" altLang="en-US" sz="2000" dirty="0"/>
          </a:p>
          <a:p>
            <a:pPr>
              <a:lnSpc>
                <a:spcPct val="90000"/>
              </a:lnSpc>
            </a:pPr>
            <a:r>
              <a:rPr lang="ru-RU" altLang="en-US" sz="2000" dirty="0"/>
              <a:t>müstəqil və qərəzsiz məhkəmə </a:t>
            </a:r>
            <a:endParaRPr lang="az-Latn-AZ" altLang="en-US" sz="2000" dirty="0"/>
          </a:p>
          <a:p>
            <a:pPr>
              <a:lnSpc>
                <a:spcPct val="90000"/>
              </a:lnSpc>
            </a:pPr>
            <a:r>
              <a:rPr lang="ru-RU" altLang="en-US" sz="2000" dirty="0"/>
              <a:t>ağlabatan müddət</a:t>
            </a:r>
            <a:r>
              <a:rPr lang="az-Latn-AZ" altLang="en-US" sz="2000" dirty="0"/>
              <a:t> </a:t>
            </a:r>
            <a:r>
              <a:rPr lang="ru-RU" altLang="en-US" sz="2000" dirty="0"/>
              <a:t> </a:t>
            </a:r>
            <a:endParaRPr lang="az-Latn-AZ" altLang="en-US" sz="2000" dirty="0"/>
          </a:p>
          <a:p>
            <a:pPr>
              <a:lnSpc>
                <a:spcPct val="90000"/>
              </a:lnSpc>
            </a:pPr>
            <a:r>
              <a:rPr lang="ru-RU" altLang="en-US" sz="2000" dirty="0"/>
              <a:t>işin ədalətli araşdırılması </a:t>
            </a:r>
            <a:endParaRPr lang="az-Latn-AZ" altLang="en-US" sz="2000" dirty="0"/>
          </a:p>
          <a:p>
            <a:pPr>
              <a:lnSpc>
                <a:spcPct val="90000"/>
              </a:lnSpc>
            </a:pPr>
            <a:r>
              <a:rPr lang="ru-RU" altLang="en-US" sz="2000" dirty="0"/>
              <a:t>açıq </a:t>
            </a:r>
            <a:r>
              <a:rPr lang="az-Latn-AZ" altLang="en-US" sz="2000" dirty="0"/>
              <a:t>məhkəmə </a:t>
            </a:r>
            <a:r>
              <a:rPr lang="ru-RU" altLang="en-US" sz="2000" dirty="0"/>
              <a:t>araşdırması </a:t>
            </a:r>
            <a:endParaRPr lang="az-Latn-AZ" altLang="en-US" sz="2000" dirty="0"/>
          </a:p>
          <a:p>
            <a:pPr>
              <a:lnSpc>
                <a:spcPct val="90000"/>
              </a:lnSpc>
            </a:pPr>
            <a:r>
              <a:rPr lang="az-Latn-AZ" altLang="en-US" sz="2000" dirty="0" smtClean="0"/>
              <a:t>m</a:t>
            </a:r>
            <a:r>
              <a:rPr lang="ru-RU" altLang="en-US" sz="2000" dirty="0" smtClean="0"/>
              <a:t>əhkəmə </a:t>
            </a:r>
            <a:r>
              <a:rPr lang="ru-RU" altLang="en-US" sz="2000" dirty="0"/>
              <a:t>qərarı</a:t>
            </a:r>
            <a:r>
              <a:rPr lang="az-Latn-AZ" altLang="en-US" sz="2000" dirty="0" err="1"/>
              <a:t>nın</a:t>
            </a:r>
            <a:r>
              <a:rPr lang="ru-RU" altLang="en-US" sz="2000" dirty="0"/>
              <a:t> açıq elan edil</a:t>
            </a:r>
            <a:r>
              <a:rPr lang="az-Latn-AZ" altLang="en-US" sz="2000" dirty="0"/>
              <a:t>məsi</a:t>
            </a:r>
          </a:p>
          <a:p>
            <a:pPr>
              <a:lnSpc>
                <a:spcPct val="90000"/>
              </a:lnSpc>
            </a:pPr>
            <a:r>
              <a:rPr lang="az-Latn-AZ" altLang="en-US" sz="2000" dirty="0" smtClean="0"/>
              <a:t>hüquqi </a:t>
            </a:r>
            <a:r>
              <a:rPr lang="az-Latn-AZ" altLang="en-US" sz="2000" dirty="0"/>
              <a:t>yardım </a:t>
            </a:r>
          </a:p>
          <a:p>
            <a:pPr>
              <a:lnSpc>
                <a:spcPct val="90000"/>
              </a:lnSpc>
            </a:pPr>
            <a:r>
              <a:rPr lang="az-Latn-AZ" altLang="en-US" sz="2000" dirty="0" smtClean="0"/>
              <a:t>məhkəməyə </a:t>
            </a:r>
            <a:r>
              <a:rPr lang="az-Latn-AZ" altLang="en-US" sz="2000" dirty="0" err="1"/>
              <a:t>çatımlılıq</a:t>
            </a:r>
            <a:r>
              <a:rPr lang="az-Latn-AZ" altLang="en-US" sz="2000" dirty="0"/>
              <a:t> </a:t>
            </a:r>
          </a:p>
          <a:p>
            <a:pPr>
              <a:lnSpc>
                <a:spcPct val="90000"/>
              </a:lnSpc>
            </a:pPr>
            <a:r>
              <a:rPr lang="az-Latn-AZ" altLang="en-US" sz="2000" dirty="0" smtClean="0"/>
              <a:t>təqsirsizlik </a:t>
            </a:r>
            <a:r>
              <a:rPr lang="az-Latn-AZ" altLang="en-US" sz="2000" dirty="0" err="1"/>
              <a:t>prezumpsiyası</a:t>
            </a:r>
            <a:r>
              <a:rPr lang="az-Latn-AZ" altLang="en-US" sz="2000" dirty="0"/>
              <a:t> </a:t>
            </a:r>
          </a:p>
        </p:txBody>
      </p:sp>
    </p:spTree>
    <p:extLst>
      <p:ext uri="{BB962C8B-B14F-4D97-AF65-F5344CB8AC3E}">
        <p14:creationId xmlns:p14="http://schemas.microsoft.com/office/powerpoint/2010/main" val="803881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altLang="en-US" dirty="0" smtClean="0"/>
              <a:t>Q</a:t>
            </a:r>
            <a:r>
              <a:rPr lang="ru-RU" altLang="en-US" dirty="0" smtClean="0"/>
              <a:t>anun </a:t>
            </a:r>
            <a:r>
              <a:rPr lang="ru-RU" altLang="en-US" dirty="0"/>
              <a:t>əsasında yaradılmış </a:t>
            </a:r>
            <a:r>
              <a:rPr lang="az-Latn-AZ" altLang="en-US" dirty="0" smtClean="0"/>
              <a:t>m</a:t>
            </a:r>
            <a:r>
              <a:rPr lang="ru-RU" altLang="en-US" dirty="0" smtClean="0"/>
              <a:t>üstəqil və </a:t>
            </a:r>
            <a:r>
              <a:rPr lang="ru-RU" altLang="en-US" dirty="0"/>
              <a:t>qərəzsiz məhkəmə </a:t>
            </a:r>
            <a:endParaRPr lang="en-US" dirty="0"/>
          </a:p>
        </p:txBody>
      </p:sp>
      <p:sp>
        <p:nvSpPr>
          <p:cNvPr id="3" name="Content Placeholder 2"/>
          <p:cNvSpPr>
            <a:spLocks noGrp="1"/>
          </p:cNvSpPr>
          <p:nvPr>
            <p:ph idx="1"/>
          </p:nvPr>
        </p:nvSpPr>
        <p:spPr/>
        <p:txBody>
          <a:bodyPr>
            <a:normAutofit/>
          </a:bodyPr>
          <a:lstStyle/>
          <a:p>
            <a:r>
              <a:rPr lang="az-Latn-AZ" dirty="0" smtClean="0"/>
              <a:t>Qanun əsasında yaradılmış (H. V Belgium)</a:t>
            </a:r>
          </a:p>
          <a:p>
            <a:r>
              <a:rPr lang="az-Latn-AZ" dirty="0" smtClean="0"/>
              <a:t>Müstəqil (Campbell and Fell)</a:t>
            </a:r>
          </a:p>
          <a:p>
            <a:r>
              <a:rPr lang="az-Latn-AZ" dirty="0" smtClean="0"/>
              <a:t>Qərəzsiz (</a:t>
            </a:r>
            <a:r>
              <a:rPr lang="en-US" dirty="0" err="1"/>
              <a:t>Piersack</a:t>
            </a:r>
            <a:r>
              <a:rPr lang="en-US" i="1" dirty="0"/>
              <a:t> v. Belgium</a:t>
            </a:r>
            <a:r>
              <a:rPr lang="az-Latn-AZ" dirty="0" smtClean="0"/>
              <a:t>): subyektiv və obyektiv</a:t>
            </a:r>
            <a:endParaRPr lang="en-US" dirty="0"/>
          </a:p>
        </p:txBody>
      </p:sp>
    </p:spTree>
    <p:extLst>
      <p:ext uri="{BB962C8B-B14F-4D97-AF65-F5344CB8AC3E}">
        <p14:creationId xmlns:p14="http://schemas.microsoft.com/office/powerpoint/2010/main" val="1237508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Məhkəməyə müraciət hüquq</a:t>
            </a:r>
            <a:endParaRPr lang="en-US" dirty="0"/>
          </a:p>
        </p:txBody>
      </p:sp>
      <p:sp>
        <p:nvSpPr>
          <p:cNvPr id="3" name="Content Placeholder 2"/>
          <p:cNvSpPr>
            <a:spLocks noGrp="1"/>
          </p:cNvSpPr>
          <p:nvPr>
            <p:ph idx="1"/>
          </p:nvPr>
        </p:nvSpPr>
        <p:spPr/>
        <p:txBody>
          <a:bodyPr/>
          <a:lstStyle/>
          <a:p>
            <a:r>
              <a:rPr lang="az-Latn-AZ" dirty="0" smtClean="0"/>
              <a:t>Məhkəməyə </a:t>
            </a:r>
            <a:r>
              <a:rPr lang="az-Latn-AZ" dirty="0" err="1" smtClean="0"/>
              <a:t>çatımlılıq</a:t>
            </a:r>
            <a:r>
              <a:rPr lang="az-Latn-AZ" dirty="0" smtClean="0"/>
              <a:t> (</a:t>
            </a:r>
            <a:r>
              <a:rPr lang="az-Latn-AZ" dirty="0" err="1" smtClean="0"/>
              <a:t>Golder</a:t>
            </a:r>
            <a:r>
              <a:rPr lang="az-Latn-AZ" dirty="0" smtClean="0"/>
              <a:t>): 1) mülki iddia vermək üçün ərizəçinin statusunun olması, məhkəmə qərarını ala </a:t>
            </a:r>
            <a:r>
              <a:rPr lang="az-Latn-AZ" dirty="0" err="1" smtClean="0"/>
              <a:t>bilməməsi</a:t>
            </a:r>
            <a:r>
              <a:rPr lang="az-Latn-AZ" dirty="0" smtClean="0"/>
              <a:t>. 2) </a:t>
            </a:r>
            <a:r>
              <a:rPr lang="az-Latn-AZ" dirty="0" err="1" smtClean="0"/>
              <a:t>prosedur</a:t>
            </a:r>
            <a:r>
              <a:rPr lang="az-Latn-AZ" dirty="0" smtClean="0"/>
              <a:t> məhdudiyyətlər-vaxt, məhkəmə xərcləri. 3) Praktik maneələr – hüquqi yardım, cavabdehin immuniteti</a:t>
            </a:r>
          </a:p>
          <a:p>
            <a:r>
              <a:rPr lang="az-Latn-AZ" dirty="0" smtClean="0"/>
              <a:t>Məhkəmə qərarının qətiliyi</a:t>
            </a:r>
          </a:p>
          <a:p>
            <a:r>
              <a:rPr lang="az-Latn-AZ" dirty="0" smtClean="0"/>
              <a:t>Yekun qərarların icrası</a:t>
            </a:r>
            <a:endParaRPr lang="en-US" dirty="0"/>
          </a:p>
        </p:txBody>
      </p:sp>
    </p:spTree>
    <p:extLst>
      <p:ext uri="{BB962C8B-B14F-4D97-AF65-F5344CB8AC3E}">
        <p14:creationId xmlns:p14="http://schemas.microsoft.com/office/powerpoint/2010/main" val="837217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Ədalətli məhkəmə baxışı:</a:t>
            </a:r>
            <a:endParaRPr lang="en-US" dirty="0"/>
          </a:p>
        </p:txBody>
      </p:sp>
      <p:sp>
        <p:nvSpPr>
          <p:cNvPr id="3" name="Content Placeholder 2"/>
          <p:cNvSpPr>
            <a:spLocks noGrp="1"/>
          </p:cNvSpPr>
          <p:nvPr>
            <p:ph idx="1"/>
          </p:nvPr>
        </p:nvSpPr>
        <p:spPr/>
        <p:txBody>
          <a:bodyPr>
            <a:normAutofit/>
          </a:bodyPr>
          <a:lstStyle/>
          <a:p>
            <a:r>
              <a:rPr lang="az-Latn-AZ" dirty="0" smtClean="0"/>
              <a:t>Çəkişmə prinsipi</a:t>
            </a:r>
            <a:endParaRPr lang="en-US" dirty="0"/>
          </a:p>
          <a:p>
            <a:r>
              <a:rPr lang="az-Latn-AZ" dirty="0" smtClean="0"/>
              <a:t>Tərəflərin bərabərliyi</a:t>
            </a:r>
            <a:endParaRPr lang="en-US" dirty="0"/>
          </a:p>
          <a:p>
            <a:r>
              <a:rPr lang="az-Latn-AZ" dirty="0" smtClean="0"/>
              <a:t>İştirak və açıq məhkəmə araşdırması</a:t>
            </a:r>
          </a:p>
          <a:p>
            <a:r>
              <a:rPr lang="az-Latn-AZ" dirty="0" smtClean="0"/>
              <a:t>Əsaslandırılmış məhkəmə qərarı</a:t>
            </a:r>
            <a:endParaRPr lang="en-US" dirty="0"/>
          </a:p>
          <a:p>
            <a:pPr marL="0" indent="0">
              <a:buNone/>
            </a:pPr>
            <a:r>
              <a:rPr lang="az-Latn-AZ" dirty="0" smtClean="0"/>
              <a:t>Cinayət işlərində həmçinin:</a:t>
            </a:r>
            <a:endParaRPr lang="en-US" dirty="0"/>
          </a:p>
          <a:p>
            <a:r>
              <a:rPr lang="az-Latn-AZ" dirty="0" smtClean="0"/>
              <a:t>provakasiya</a:t>
            </a:r>
            <a:endParaRPr lang="en-US" dirty="0"/>
          </a:p>
          <a:p>
            <a:r>
              <a:rPr lang="fr-FR" dirty="0" err="1"/>
              <a:t>susmaq</a:t>
            </a:r>
            <a:r>
              <a:rPr lang="fr-FR" dirty="0"/>
              <a:t> </a:t>
            </a:r>
            <a:r>
              <a:rPr lang="fr-FR" dirty="0" err="1"/>
              <a:t>hüququ</a:t>
            </a:r>
            <a:r>
              <a:rPr lang="fr-FR" dirty="0"/>
              <a:t> </a:t>
            </a:r>
            <a:r>
              <a:rPr lang="fr-FR" dirty="0" err="1"/>
              <a:t>və</a:t>
            </a:r>
            <a:r>
              <a:rPr lang="fr-FR" dirty="0"/>
              <a:t> </a:t>
            </a:r>
            <a:r>
              <a:rPr lang="fr-FR" dirty="0" err="1"/>
              <a:t>öz</a:t>
            </a:r>
            <a:r>
              <a:rPr lang="fr-FR" dirty="0"/>
              <a:t> </a:t>
            </a:r>
            <a:r>
              <a:rPr lang="fr-FR" dirty="0" err="1"/>
              <a:t>əleyhinə</a:t>
            </a:r>
            <a:r>
              <a:rPr lang="fr-FR" dirty="0"/>
              <a:t> </a:t>
            </a:r>
            <a:r>
              <a:rPr lang="fr-FR" dirty="0" err="1"/>
              <a:t>ifadə</a:t>
            </a:r>
            <a:r>
              <a:rPr lang="fr-FR" dirty="0"/>
              <a:t> </a:t>
            </a:r>
            <a:r>
              <a:rPr lang="fr-FR" dirty="0" err="1"/>
              <a:t>verməmək</a:t>
            </a:r>
            <a:r>
              <a:rPr lang="fr-FR" dirty="0"/>
              <a:t> </a:t>
            </a:r>
            <a:r>
              <a:rPr lang="fr-FR" dirty="0" err="1"/>
              <a:t>hüququ</a:t>
            </a:r>
            <a:r>
              <a:rPr lang="fr-FR" dirty="0"/>
              <a:t>, </a:t>
            </a:r>
            <a:endParaRPr lang="az-Latn-AZ" dirty="0" smtClean="0"/>
          </a:p>
          <a:p>
            <a:endParaRPr lang="az-Latn-AZ" dirty="0" smtClean="0"/>
          </a:p>
          <a:p>
            <a:endParaRPr lang="en-US" dirty="0"/>
          </a:p>
        </p:txBody>
      </p:sp>
    </p:spTree>
    <p:extLst>
      <p:ext uri="{BB962C8B-B14F-4D97-AF65-F5344CB8AC3E}">
        <p14:creationId xmlns:p14="http://schemas.microsoft.com/office/powerpoint/2010/main" val="1199512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Tərəflərin bərabərliyi nə deməkdir?</a:t>
            </a:r>
            <a:endParaRPr lang="ru-RU" dirty="0"/>
          </a:p>
        </p:txBody>
      </p:sp>
      <p:sp>
        <p:nvSpPr>
          <p:cNvPr id="3" name="Content Placeholder 2"/>
          <p:cNvSpPr>
            <a:spLocks noGrp="1"/>
          </p:cNvSpPr>
          <p:nvPr>
            <p:ph idx="1"/>
          </p:nvPr>
        </p:nvSpPr>
        <p:spPr/>
        <p:txBody>
          <a:bodyPr>
            <a:normAutofit/>
          </a:bodyPr>
          <a:lstStyle/>
          <a:p>
            <a:pPr algn="just"/>
            <a:r>
              <a:rPr lang="az-Latn-AZ" sz="2000" dirty="0" smtClean="0"/>
              <a:t>ərizəçiyə “qarşı tərəflə müqayisədə onu əlverişsiz vəziyyətdə qoymayan şərtlərlə öz müdafiəsini qura bilməsi üçün ağlabatan imkan verilməsidir” (</a:t>
            </a:r>
            <a:r>
              <a:rPr lang="az-Latn-AZ" sz="2000" i="1" dirty="0" smtClean="0"/>
              <a:t>Bulut Avstriyaya qarşı</a:t>
            </a:r>
            <a:r>
              <a:rPr lang="az-Latn-AZ" sz="2000" dirty="0" smtClean="0"/>
              <a:t>)</a:t>
            </a:r>
            <a:endParaRPr lang="ru-RU"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dirty="0" smtClean="0"/>
              <a:t>“Ağlabatan müddət” qiymətləndirilərkən nəzərə alınmalıdır:	</a:t>
            </a:r>
            <a:endParaRPr lang="ru-RU" dirty="0"/>
          </a:p>
        </p:txBody>
      </p:sp>
      <p:sp>
        <p:nvSpPr>
          <p:cNvPr id="3" name="Content Placeholder 2"/>
          <p:cNvSpPr>
            <a:spLocks noGrp="1"/>
          </p:cNvSpPr>
          <p:nvPr>
            <p:ph idx="1"/>
          </p:nvPr>
        </p:nvSpPr>
        <p:spPr/>
        <p:txBody>
          <a:bodyPr>
            <a:normAutofit/>
          </a:bodyPr>
          <a:lstStyle/>
          <a:p>
            <a:r>
              <a:rPr lang="az-Latn-AZ" dirty="0" smtClean="0"/>
              <a:t>işin mürəkkəbliyi;</a:t>
            </a:r>
          </a:p>
          <a:p>
            <a:pPr>
              <a:buNone/>
            </a:pPr>
            <a:endParaRPr lang="az-Latn-AZ" dirty="0" smtClean="0"/>
          </a:p>
          <a:p>
            <a:r>
              <a:rPr lang="az-Latn-AZ" dirty="0" smtClean="0"/>
              <a:t>ərizəçinin davranışı; </a:t>
            </a:r>
          </a:p>
          <a:p>
            <a:pPr>
              <a:buNone/>
            </a:pPr>
            <a:endParaRPr lang="az-Latn-AZ" dirty="0" smtClean="0"/>
          </a:p>
          <a:p>
            <a:r>
              <a:rPr lang="az-Latn-AZ" dirty="0" smtClean="0"/>
              <a:t>müvafiq dövlət orqanlarının davranışı;</a:t>
            </a:r>
          </a:p>
          <a:p>
            <a:pPr>
              <a:buNone/>
            </a:pPr>
            <a:endParaRPr lang="az-Latn-AZ" dirty="0" smtClean="0"/>
          </a:p>
          <a:p>
            <a:r>
              <a:rPr lang="az-Latn-AZ" dirty="0" smtClean="0"/>
              <a:t>Ərizəçinin məruz qala biləcəyi risklər.</a:t>
            </a:r>
          </a:p>
          <a:p>
            <a:pPr>
              <a:buNone/>
            </a:pP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868</TotalTime>
  <Words>390</Words>
  <Application>Microsoft Office PowerPoint</Application>
  <PresentationFormat>On-screen Show (4:3)</PresentationFormat>
  <Paragraphs>59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Facet</vt:lpstr>
      <vt:lpstr>Ədalətli məhkəmə araşdırması hüququ</vt:lpstr>
      <vt:lpstr>Ədalətli məhkəmə araşdırması hüququ</vt:lpstr>
      <vt:lpstr>Ədalətli məhkəmə araşdırması hüququ</vt:lpstr>
      <vt:lpstr>6-cı maddədəki kateqoriyalar</vt:lpstr>
      <vt:lpstr>Qanun əsasında yaradılmış müstəqil və qərəzsiz məhkəmə </vt:lpstr>
      <vt:lpstr>Məhkəməyə müraciət hüquq</vt:lpstr>
      <vt:lpstr>Ədalətli məhkəmə baxışı:</vt:lpstr>
      <vt:lpstr>Tərəflərin bərabərliyi nə deməkdir?</vt:lpstr>
      <vt:lpstr>“Ağlabatan müddət” qiymətləndirilərkən nəzərə alınmalıdır: </vt:lpstr>
      <vt:lpstr>Ağlabatan müddət</vt:lpstr>
      <vt:lpstr>PowerPoint Presentation</vt:lpstr>
      <vt:lpstr>“Ədalətli məhkəmə araşdırması” anlayışına daxildir:</vt:lpstr>
      <vt:lpstr>Açıq məhkəmə araşdırması hüququ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Nəyi öyrəndik</dc:title>
  <dc:creator>Gunel</dc:creator>
  <cp:lastModifiedBy>ROVSHANOVA Vafa</cp:lastModifiedBy>
  <cp:revision>54</cp:revision>
  <dcterms:created xsi:type="dcterms:W3CDTF">2006-08-16T00:00:00Z</dcterms:created>
  <dcterms:modified xsi:type="dcterms:W3CDTF">2016-07-02T11:11:25Z</dcterms:modified>
</cp:coreProperties>
</file>