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3" r:id="rId3"/>
    <p:sldId id="281" r:id="rId4"/>
    <p:sldId id="282" r:id="rId5"/>
    <p:sldId id="305" r:id="rId6"/>
    <p:sldId id="306" r:id="rId7"/>
    <p:sldId id="293" r:id="rId8"/>
    <p:sldId id="294" r:id="rId9"/>
    <p:sldId id="295" r:id="rId10"/>
    <p:sldId id="296" r:id="rId11"/>
    <p:sldId id="278" r:id="rId12"/>
    <p:sldId id="308" r:id="rId13"/>
    <p:sldId id="284" r:id="rId14"/>
    <p:sldId id="309" r:id="rId15"/>
    <p:sldId id="307" r:id="rId16"/>
    <p:sldId id="285" r:id="rId17"/>
    <p:sldId id="291" r:id="rId18"/>
    <p:sldId id="292" r:id="rId19"/>
    <p:sldId id="297" r:id="rId20"/>
    <p:sldId id="298" r:id="rId21"/>
    <p:sldId id="299" r:id="rId22"/>
    <p:sldId id="283" r:id="rId23"/>
    <p:sldId id="301"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33908D38-FC6A-443A-B02C-660C3D0FB0FB}" type="datetimeFigureOut">
              <a:rPr lang="ru-RU" smtClean="0"/>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3184036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33908D38-FC6A-443A-B02C-660C3D0FB0FB}" type="datetimeFigureOut">
              <a:rPr lang="ru-RU" smtClean="0"/>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2551849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33908D38-FC6A-443A-B02C-660C3D0FB0FB}" type="datetimeFigureOut">
              <a:rPr lang="ru-RU" smtClean="0"/>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1124948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33908D38-FC6A-443A-B02C-660C3D0FB0FB}" type="datetimeFigureOut">
              <a:rPr lang="ru-RU" smtClean="0"/>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2197708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908D38-FC6A-443A-B02C-660C3D0FB0FB}" type="datetimeFigureOut">
              <a:rPr lang="ru-RU" smtClean="0"/>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196559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33908D38-FC6A-443A-B02C-660C3D0FB0FB}" type="datetimeFigureOut">
              <a:rPr lang="ru-RU" smtClean="0"/>
              <a:t>04.07.2016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367442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33908D38-FC6A-443A-B02C-660C3D0FB0FB}" type="datetimeFigureOut">
              <a:rPr lang="ru-RU" smtClean="0"/>
              <a:t>04.07.2016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2925893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33908D38-FC6A-443A-B02C-660C3D0FB0FB}" type="datetimeFigureOut">
              <a:rPr lang="ru-RU" smtClean="0"/>
              <a:t>04.07.2016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283615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08D38-FC6A-443A-B02C-660C3D0FB0FB}" type="datetimeFigureOut">
              <a:rPr lang="ru-RU" smtClean="0"/>
              <a:t>04.07.2016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257786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08D38-FC6A-443A-B02C-660C3D0FB0FB}" type="datetimeFigureOut">
              <a:rPr lang="ru-RU" smtClean="0"/>
              <a:t>04.07.2016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224861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08D38-FC6A-443A-B02C-660C3D0FB0FB}" type="datetimeFigureOut">
              <a:rPr lang="ru-RU" smtClean="0"/>
              <a:t>04.07.2016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87E8F0-9FD0-46D5-B8DB-10A4110B059E}" type="slidenum">
              <a:rPr lang="ru-RU" smtClean="0"/>
              <a:t>‹#›</a:t>
            </a:fld>
            <a:endParaRPr lang="ru-RU"/>
          </a:p>
        </p:txBody>
      </p:sp>
    </p:spTree>
    <p:extLst>
      <p:ext uri="{BB962C8B-B14F-4D97-AF65-F5344CB8AC3E}">
        <p14:creationId xmlns:p14="http://schemas.microsoft.com/office/powerpoint/2010/main" val="2576220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08D38-FC6A-443A-B02C-660C3D0FB0FB}" type="datetimeFigureOut">
              <a:rPr lang="ru-RU" smtClean="0"/>
              <a:t>04.07.2016</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7E8F0-9FD0-46D5-B8DB-10A4110B059E}" type="slidenum">
              <a:rPr lang="ru-RU" smtClean="0"/>
              <a:t>‹#›</a:t>
            </a:fld>
            <a:endParaRPr lang="ru-RU"/>
          </a:p>
        </p:txBody>
      </p:sp>
    </p:spTree>
    <p:extLst>
      <p:ext uri="{BB962C8B-B14F-4D97-AF65-F5344CB8AC3E}">
        <p14:creationId xmlns:p14="http://schemas.microsoft.com/office/powerpoint/2010/main" val="7089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1238" y="920926"/>
            <a:ext cx="8070761" cy="4876800"/>
          </a:xfrm>
        </p:spPr>
        <p:txBody>
          <a:bodyPr>
            <a:normAutofit fontScale="70000" lnSpcReduction="20000"/>
          </a:bodyPr>
          <a:lstStyle/>
          <a:p>
            <a:pPr marL="0" indent="0" algn="ctr">
              <a:buNone/>
            </a:pPr>
            <a:r>
              <a:rPr lang="az-Latn-AZ" sz="5400" b="1" i="1" dirty="0" smtClean="0">
                <a:latin typeface="Times New Roman" panose="02020603050405020304" pitchFamily="18" charset="0"/>
                <a:cs typeface="Times New Roman" panose="02020603050405020304" pitchFamily="18" charset="0"/>
              </a:rPr>
              <a:t>    </a:t>
            </a:r>
          </a:p>
          <a:p>
            <a:pPr marL="0" indent="0" algn="ctr">
              <a:buNone/>
            </a:pPr>
            <a:r>
              <a:rPr lang="az-Latn-AZ" sz="5400" b="1" i="1" dirty="0" smtClean="0">
                <a:latin typeface="Times New Roman" panose="02020603050405020304" pitchFamily="18" charset="0"/>
                <a:cs typeface="Times New Roman" panose="02020603050405020304" pitchFamily="18" charset="0"/>
              </a:rPr>
              <a:t>ƏDALƏTLİ MƏHKƏMƏ </a:t>
            </a:r>
          </a:p>
          <a:p>
            <a:pPr marL="0" indent="0" algn="ctr">
              <a:buNone/>
            </a:pPr>
            <a:r>
              <a:rPr lang="az-Latn-AZ" sz="5400" b="1" i="1" dirty="0" smtClean="0">
                <a:latin typeface="Times New Roman" panose="02020603050405020304" pitchFamily="18" charset="0"/>
                <a:cs typeface="Times New Roman" panose="02020603050405020304" pitchFamily="18" charset="0"/>
              </a:rPr>
              <a:t>ARAŞDIRMASININ </a:t>
            </a:r>
          </a:p>
          <a:p>
            <a:pPr marL="0" indent="0" algn="ctr">
              <a:buNone/>
            </a:pPr>
            <a:r>
              <a:rPr lang="az-Latn-AZ" sz="5400" b="1" i="1" dirty="0" smtClean="0">
                <a:latin typeface="Times New Roman" panose="02020603050405020304" pitchFamily="18" charset="0"/>
                <a:cs typeface="Times New Roman" panose="02020603050405020304" pitchFamily="18" charset="0"/>
              </a:rPr>
              <a:t>ÜMUMİ TƏLƏBLƏRİ</a:t>
            </a:r>
          </a:p>
          <a:p>
            <a:pPr marL="0" indent="0" algn="ctr">
              <a:buNone/>
            </a:pPr>
            <a:endParaRPr lang="az-Latn-AZ" sz="5400" b="1" i="1" dirty="0">
              <a:latin typeface="Times New Roman" panose="02020603050405020304" pitchFamily="18" charset="0"/>
              <a:cs typeface="Times New Roman" panose="02020603050405020304" pitchFamily="18" charset="0"/>
            </a:endParaRPr>
          </a:p>
          <a:p>
            <a:pPr marL="0" indent="0" algn="ctr">
              <a:buNone/>
            </a:pPr>
            <a:r>
              <a:rPr lang="az-Latn-AZ" sz="5400" b="1" i="1" dirty="0" smtClean="0">
                <a:latin typeface="Times New Roman" panose="02020603050405020304" pitchFamily="18" charset="0"/>
                <a:cs typeface="Times New Roman" panose="02020603050405020304" pitchFamily="18" charset="0"/>
              </a:rPr>
              <a:t>         </a:t>
            </a:r>
          </a:p>
          <a:p>
            <a:pPr marL="0" indent="0" algn="ctr">
              <a:buNone/>
            </a:pPr>
            <a:endParaRPr lang="az-Latn-AZ" sz="5400" b="1" i="1" dirty="0">
              <a:latin typeface="Times New Roman" panose="02020603050405020304" pitchFamily="18" charset="0"/>
              <a:cs typeface="Times New Roman" panose="02020603050405020304" pitchFamily="18" charset="0"/>
            </a:endParaRPr>
          </a:p>
          <a:p>
            <a:pPr marL="0" indent="0" algn="ctr">
              <a:buNone/>
            </a:pPr>
            <a:r>
              <a:rPr lang="az-Latn-AZ" sz="5400" b="1" i="1" dirty="0" smtClean="0">
                <a:latin typeface="Times New Roman" panose="02020603050405020304" pitchFamily="18" charset="0"/>
                <a:cs typeface="Times New Roman" panose="02020603050405020304" pitchFamily="18" charset="0"/>
              </a:rPr>
              <a:t>                       Günel </a:t>
            </a:r>
            <a:r>
              <a:rPr lang="az-Latn-AZ" sz="5400" b="1" i="1" dirty="0" smtClean="0">
                <a:latin typeface="Times New Roman" panose="02020603050405020304" pitchFamily="18" charset="0"/>
                <a:cs typeface="Times New Roman" panose="02020603050405020304" pitchFamily="18" charset="0"/>
              </a:rPr>
              <a:t>Sadiqova</a:t>
            </a:r>
            <a:endParaRPr lang="en-US" sz="5400" b="1" i="1" dirty="0">
              <a:latin typeface="Times New Roman" panose="02020603050405020304" pitchFamily="18" charset="0"/>
              <a:cs typeface="Times New Roman" panose="02020603050405020304" pitchFamily="18" charset="0"/>
            </a:endParaRPr>
          </a:p>
          <a:p>
            <a:pPr marL="0" indent="0" algn="ctr">
              <a:buNone/>
            </a:pPr>
            <a:r>
              <a:rPr lang="en-US" sz="5400" b="1" i="1" dirty="0" smtClean="0">
                <a:latin typeface="Times New Roman" panose="02020603050405020304" pitchFamily="18" charset="0"/>
                <a:cs typeface="Times New Roman" panose="02020603050405020304" pitchFamily="18" charset="0"/>
              </a:rPr>
              <a:t>                                        2016</a:t>
            </a:r>
            <a:endParaRPr lang="ru-RU" sz="5400" b="1" i="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rotWithShape="1">
          <a:blip r:embed="rId2"/>
          <a:srcRect l="2112" t="2242" r="1761" b="2951"/>
          <a:stretch/>
        </p:blipFill>
        <p:spPr>
          <a:xfrm>
            <a:off x="321972" y="1047568"/>
            <a:ext cx="4687909" cy="4623515"/>
          </a:xfrm>
          <a:prstGeom prst="rect">
            <a:avLst/>
          </a:prstGeom>
        </p:spPr>
      </p:pic>
    </p:spTree>
    <p:extLst>
      <p:ext uri="{BB962C8B-B14F-4D97-AF65-F5344CB8AC3E}">
        <p14:creationId xmlns:p14="http://schemas.microsoft.com/office/powerpoint/2010/main" val="2049176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3792"/>
            <a:ext cx="10515600" cy="6104585"/>
          </a:xfrm>
        </p:spPr>
        <p:txBody>
          <a:bodyPr>
            <a:normAutofit fontScale="92500" lnSpcReduction="10000"/>
          </a:bodyPr>
          <a:lstStyle/>
          <a:p>
            <a:pPr marL="0" lvl="0" indent="0" algn="just" eaLnBrk="0" fontAlgn="base" hangingPunct="0">
              <a:lnSpc>
                <a:spcPct val="10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32.2.5. hər bir tərəf heç kimdən asılı olmayaraq müstəqil surətdə öz mövqeyini seçir və onu müdafiə etmək üçün vasitə və üsullarını müəyyən edir;</a:t>
            </a: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32.2.6. məhkəmə cinayət prosesi tərəflərindən hər birinin vəsatəti ilə əlavə olaraq zəruri materialların əldə edilməsinə kömək göstərir;</a:t>
            </a: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32.2.7. məhkəmə tərəfindən hökm yalnız cinayət prosesi tərəflərinin iştirakı bərabər əsaslarla təmin edilməklə tədqiq olunmuş sübutlarla əsaslandırılır;</a:t>
            </a:r>
            <a:endParaRPr kumimoji="0" lang="az-Latn-AZ" altLang="ru-RU"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32.2.8. dövlət ittihamçısı və xüsusi ittihamçı cinayət təqibini həyata keçirir və cinayət təqibindən imtina edir;</a:t>
            </a: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32.2.9. təqsirləndirilən şəxs sərbəst olaraq təqsirli olduğunu inkar edir və ya özünü təqsirli bilir;</a:t>
            </a: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32.2.10. mülki iddiaçı iddiadan imtina edir və ya mülki cavabdehlə barışıq sazişi bağlayır;</a:t>
            </a: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32.2.11. mülki cavabdeh iddianı qəbul edir və ya mülki iddiaçı ilə barışıq sazişi bağlayır.</a:t>
            </a: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4046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b="1" dirty="0" smtClean="0">
                <a:solidFill>
                  <a:srgbClr val="FF0000"/>
                </a:solidFill>
                <a:latin typeface="Times New Roman" panose="02020603050405020304" pitchFamily="18" charset="0"/>
                <a:cs typeface="Times New Roman" panose="02020603050405020304" pitchFamily="18" charset="0"/>
              </a:rPr>
              <a:t>Tərəflərin bərabərliyi Konvensiya kontekstində:</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az-Latn-AZ" b="1" dirty="0" smtClean="0">
                <a:latin typeface="Times New Roman" panose="02020603050405020304" pitchFamily="18" charset="0"/>
                <a:cs typeface="Times New Roman" panose="02020603050405020304" pitchFamily="18" charset="0"/>
              </a:rPr>
              <a:t>ərizəçiyə “qarşı tərəflə müqayisədə onu əlverişsiz vəziyyətdə qoymayan şərtlərlə öz müdafiəsini qura bilməsi üçün ağlabatan imkan verilməsidir” (</a:t>
            </a:r>
            <a:r>
              <a:rPr lang="az-Latn-AZ" b="1" i="1" dirty="0" smtClean="0">
                <a:latin typeface="Times New Roman" panose="02020603050405020304" pitchFamily="18" charset="0"/>
                <a:cs typeface="Times New Roman" panose="02020603050405020304" pitchFamily="18" charset="0"/>
              </a:rPr>
              <a:t>Öcalan Türkiyəyə qarşı iş, Bulut Avstriyaya qarşı iş, De Haes və Giysels Belçikaya qarşı iş</a:t>
            </a:r>
            <a:r>
              <a:rPr lang="az-Latn-AZ"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033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latin typeface="Times New Roman" panose="02020603050405020304" pitchFamily="18" charset="0"/>
                <a:cs typeface="Times New Roman" panose="02020603050405020304" pitchFamily="18" charset="0"/>
              </a:rPr>
              <a:t>Tərəflərin bərabərliyi prinsipi tələb edir ki:</a:t>
            </a:r>
            <a:endParaRPr lang="ru-R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az-Latn-AZ" b="1" i="1" dirty="0" smtClean="0">
                <a:latin typeface="Times New Roman" panose="02020603050405020304" pitchFamily="18" charset="0"/>
                <a:cs typeface="Times New Roman" panose="02020603050405020304" pitchFamily="18" charset="0"/>
              </a:rPr>
              <a:t>«</a:t>
            </a:r>
            <a:r>
              <a:rPr lang="az-Latn-AZ" b="1" i="1" dirty="0">
                <a:latin typeface="Times New Roman" panose="02020603050405020304" pitchFamily="18" charset="0"/>
                <a:cs typeface="Times New Roman" panose="02020603050405020304" pitchFamily="18" charset="0"/>
              </a:rPr>
              <a:t>hər bir tə­­rəf öz ar­­qu­­ment­­lə­­ri­­ni, o cüm­­lə­­dən sü­­but­­la­­rı­­nı təq­­dim et­­mək üçün ağ­­la­­ba­­tan im­­ka­­na ma­­lik ol­­ma­­lı və əks tə­­rə­­fin qar­­şı­­sın­­da əl­­ve­­riş­­siz və­­ziy­­yə­­tə sa­­lın­­ma­­ma­­lı­­dır»</a:t>
            </a:r>
            <a:endParaRPr lang="az-Latn-AZ" b="1" i="1" dirty="0" smtClean="0">
              <a:latin typeface="Times New Roman" panose="02020603050405020304" pitchFamily="18" charset="0"/>
              <a:cs typeface="Times New Roman" panose="02020603050405020304" pitchFamily="18" charset="0"/>
            </a:endParaRPr>
          </a:p>
          <a:p>
            <a:r>
              <a:rPr lang="az-Latn-AZ" b="1" i="1" dirty="0" smtClean="0">
                <a:latin typeface="Times New Roman" panose="02020603050405020304" pitchFamily="18" charset="0"/>
                <a:cs typeface="Times New Roman" panose="02020603050405020304" pitchFamily="18" charset="0"/>
              </a:rPr>
              <a:t>Dombo </a:t>
            </a:r>
            <a:r>
              <a:rPr lang="az-Latn-AZ" b="1" i="1" dirty="0">
                <a:latin typeface="Times New Roman" panose="02020603050405020304" pitchFamily="18" charset="0"/>
                <a:cs typeface="Times New Roman" panose="02020603050405020304" pitchFamily="18" charset="0"/>
              </a:rPr>
              <a:t>Behir Niderlanda qarşı </a:t>
            </a:r>
            <a:r>
              <a:rPr lang="az-Latn-AZ" b="1" dirty="0">
                <a:latin typeface="Times New Roman" panose="02020603050405020304" pitchFamily="18" charset="0"/>
                <a:cs typeface="Times New Roman" panose="02020603050405020304" pitchFamily="18" charset="0"/>
              </a:rPr>
              <a:t>iş</a:t>
            </a:r>
            <a:r>
              <a:rPr lang="az-Latn-AZ" b="1" i="1" dirty="0">
                <a:latin typeface="Times New Roman" panose="02020603050405020304" pitchFamily="18" charset="0"/>
                <a:cs typeface="Times New Roman" panose="02020603050405020304" pitchFamily="18" charset="0"/>
              </a:rPr>
              <a:t>, </a:t>
            </a:r>
            <a:r>
              <a:rPr lang="az-Latn-AZ" b="1" dirty="0">
                <a:latin typeface="Times New Roman" panose="02020603050405020304" pitchFamily="18" charset="0"/>
                <a:cs typeface="Times New Roman" panose="02020603050405020304" pitchFamily="18" charset="0"/>
              </a:rPr>
              <a:t>1993.</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0827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838200" y="795315"/>
            <a:ext cx="10515600" cy="5296392"/>
          </a:xfrm>
        </p:spPr>
        <p:txBody>
          <a:bodyPr>
            <a:noAutofit/>
          </a:bodyPr>
          <a:lstStyle/>
          <a:p>
            <a:pPr marL="0" indent="0" eaLnBrk="1" hangingPunct="1">
              <a:lnSpc>
                <a:spcPct val="80000"/>
              </a:lnSpc>
              <a:buNone/>
            </a:pPr>
            <a:r>
              <a:rPr lang="en-US" altLang="en-US" sz="2000" dirty="0" err="1">
                <a:latin typeface="Times New Roman" panose="02020603050405020304" pitchFamily="18" charset="0"/>
                <a:cs typeface="Times New Roman" panose="02020603050405020304" pitchFamily="18" charset="0"/>
              </a:rPr>
              <a:t>Tərəflərin</a:t>
            </a:r>
            <a:r>
              <a:rPr lang="en-US" altLang="en-US" sz="2000" dirty="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bərabərliyi</a:t>
            </a:r>
            <a:r>
              <a:rPr lang="az-Latn-AZ" altLang="en-US" sz="2000" dirty="0" smtClean="0">
                <a:latin typeface="Times New Roman" panose="02020603050405020304" pitchFamily="18" charset="0"/>
                <a:cs typeface="Times New Roman" panose="02020603050405020304" pitchFamily="18" charset="0"/>
              </a:rPr>
              <a:t> dedikdə:</a:t>
            </a:r>
          </a:p>
          <a:p>
            <a:pPr marL="0" indent="0" eaLnBrk="1" hangingPunct="1">
              <a:lnSpc>
                <a:spcPct val="80000"/>
              </a:lnSpc>
              <a:buNone/>
            </a:pPr>
            <a:endParaRPr lang="az-Latn-AZ" altLang="en-US" sz="2000" dirty="0" smtClean="0">
              <a:latin typeface="Times New Roman" panose="02020603050405020304" pitchFamily="18" charset="0"/>
              <a:cs typeface="Times New Roman" panose="02020603050405020304" pitchFamily="18" charset="0"/>
            </a:endParaRPr>
          </a:p>
          <a:p>
            <a:pPr marL="0" indent="0" eaLnBrk="1" hangingPunct="1">
              <a:lnSpc>
                <a:spcPct val="80000"/>
              </a:lnSpc>
              <a:buNone/>
            </a:pPr>
            <a:r>
              <a:rPr lang="en-US" altLang="en-US" sz="2000" dirty="0" err="1" smtClean="0">
                <a:latin typeface="Times New Roman" panose="02020603050405020304" pitchFamily="18" charset="0"/>
                <a:cs typeface="Times New Roman" panose="02020603050405020304" pitchFamily="18" charset="0"/>
              </a:rPr>
              <a:t>Mübahisənin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tərəfləri</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arasında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ədalətli</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balans</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olmalıdır</a:t>
            </a:r>
            <a:r>
              <a:rPr lang="en-US" altLang="en-US" sz="2000" dirty="0">
                <a:latin typeface="Times New Roman" panose="02020603050405020304" pitchFamily="18" charset="0"/>
                <a:cs typeface="Times New Roman" panose="02020603050405020304" pitchFamily="18" charset="0"/>
              </a:rPr>
              <a:t>.</a:t>
            </a:r>
          </a:p>
          <a:p>
            <a:pPr lvl="2" eaLnBrk="1" hangingPunct="1">
              <a:lnSpc>
                <a:spcPct val="80000"/>
              </a:lnSpc>
              <a:buClr>
                <a:srgbClr val="53548A"/>
              </a:buClr>
            </a:pPr>
            <a:r>
              <a:rPr lang="az-Latn-AZ" altLang="en-US" i="1" dirty="0" smtClean="0">
                <a:latin typeface="Times New Roman" panose="02020603050405020304" pitchFamily="18" charset="0"/>
                <a:cs typeface="Times New Roman" panose="02020603050405020304" pitchFamily="18" charset="0"/>
              </a:rPr>
              <a:t>İvon Fransaya qarşı, Böniş Avstriyaya qarşı iş</a:t>
            </a:r>
            <a:endParaRPr lang="en-US" altLang="en-US" i="1" dirty="0">
              <a:latin typeface="Times New Roman" panose="02020603050405020304" pitchFamily="18" charset="0"/>
              <a:cs typeface="Times New Roman" panose="02020603050405020304" pitchFamily="18" charset="0"/>
            </a:endParaRPr>
          </a:p>
          <a:p>
            <a:pPr marL="0" indent="0" eaLnBrk="1" hangingPunct="1">
              <a:lnSpc>
                <a:spcPct val="80000"/>
              </a:lnSpc>
              <a:buNone/>
            </a:pPr>
            <a:r>
              <a:rPr lang="az-Latn-AZ" altLang="en-US" sz="2000" dirty="0" smtClean="0">
                <a:latin typeface="Times New Roman" panose="02020603050405020304" pitchFamily="18" charset="0"/>
                <a:cs typeface="Times New Roman" panose="02020603050405020304" pitchFamily="18" charset="0"/>
              </a:rPr>
              <a:t>Çəkişmə prinsipi ilə üst –üstə düşür (İvon Fransaya qarşı iş)</a:t>
            </a:r>
          </a:p>
          <a:p>
            <a:pPr marL="0" indent="0" eaLnBrk="1" hangingPunct="1">
              <a:lnSpc>
                <a:spcPct val="80000"/>
              </a:lnSpc>
              <a:buNone/>
            </a:pPr>
            <a:endParaRPr lang="az-Latn-AZ" altLang="en-US" sz="2000" dirty="0">
              <a:latin typeface="Times New Roman" panose="02020603050405020304" pitchFamily="18" charset="0"/>
              <a:cs typeface="Times New Roman" panose="02020603050405020304" pitchFamily="18" charset="0"/>
            </a:endParaRPr>
          </a:p>
          <a:p>
            <a:pPr marL="0" indent="0" eaLnBrk="1" hangingPunct="1">
              <a:lnSpc>
                <a:spcPct val="80000"/>
              </a:lnSpc>
              <a:buNone/>
            </a:pPr>
            <a:r>
              <a:rPr lang="en-US" altLang="en-US" sz="2000" dirty="0" err="1" smtClean="0">
                <a:latin typeface="Times New Roman" panose="02020603050405020304" pitchFamily="18" charset="0"/>
                <a:cs typeface="Times New Roman" panose="02020603050405020304" pitchFamily="18" charset="0"/>
              </a:rPr>
              <a:t>Qarşı</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tərəfin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qarşısında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pis</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vəziyyətdə</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qalmamaqla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dəlillər</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daxil</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olmaqla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məhkəmə</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işi</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ilə</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bağlı</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əsaslı</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fürsət</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tələb</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olunur</a:t>
            </a:r>
            <a:r>
              <a:rPr lang="en-US" altLang="en-US" sz="2000" dirty="0">
                <a:latin typeface="Times New Roman" panose="02020603050405020304" pitchFamily="18" charset="0"/>
                <a:cs typeface="Times New Roman" panose="02020603050405020304" pitchFamily="18" charset="0"/>
              </a:rPr>
              <a:t>.</a:t>
            </a:r>
          </a:p>
          <a:p>
            <a:pPr lvl="2" eaLnBrk="1" hangingPunct="1">
              <a:lnSpc>
                <a:spcPct val="80000"/>
              </a:lnSpc>
              <a:buClr>
                <a:srgbClr val="53548A"/>
              </a:buClr>
            </a:pPr>
            <a:r>
              <a:rPr lang="en-US" altLang="en-US" i="1" dirty="0" err="1">
                <a:latin typeface="Times New Roman" panose="02020603050405020304" pitchFamily="18" charset="0"/>
                <a:cs typeface="Times New Roman" panose="02020603050405020304" pitchFamily="18" charset="0"/>
              </a:rPr>
              <a:t>Dombo</a:t>
            </a:r>
            <a:r>
              <a:rPr lang="en-US" altLang="en-US" i="1" dirty="0">
                <a:latin typeface="Times New Roman" panose="02020603050405020304" pitchFamily="18" charset="0"/>
                <a:cs typeface="Times New Roman" panose="02020603050405020304" pitchFamily="18" charset="0"/>
              </a:rPr>
              <a:t> </a:t>
            </a:r>
            <a:r>
              <a:rPr lang="en-US" altLang="en-US" i="1" dirty="0" err="1">
                <a:latin typeface="Times New Roman" panose="02020603050405020304" pitchFamily="18" charset="0"/>
                <a:cs typeface="Times New Roman" panose="02020603050405020304" pitchFamily="18" charset="0"/>
              </a:rPr>
              <a:t>Beheer</a:t>
            </a:r>
            <a:r>
              <a:rPr lang="en-US" altLang="en-US" i="1" dirty="0">
                <a:latin typeface="Times New Roman" panose="02020603050405020304" pitchFamily="18" charset="0"/>
                <a:cs typeface="Times New Roman" panose="02020603050405020304" pitchFamily="18" charset="0"/>
              </a:rPr>
              <a:t> BV </a:t>
            </a:r>
            <a:r>
              <a:rPr lang="en-US" altLang="en-US" i="1" dirty="0" err="1">
                <a:latin typeface="Times New Roman" panose="02020603050405020304" pitchFamily="18" charset="0"/>
                <a:cs typeface="Times New Roman" panose="02020603050405020304" pitchFamily="18" charset="0"/>
              </a:rPr>
              <a:t>Niderlanda</a:t>
            </a:r>
            <a:r>
              <a:rPr lang="en-US" altLang="en-US" i="1" dirty="0">
                <a:latin typeface="Times New Roman" panose="02020603050405020304" pitchFamily="18" charset="0"/>
                <a:cs typeface="Times New Roman" panose="02020603050405020304" pitchFamily="18" charset="0"/>
              </a:rPr>
              <a:t> </a:t>
            </a:r>
            <a:r>
              <a:rPr lang="en-US" altLang="en-US" i="1" dirty="0" err="1">
                <a:latin typeface="Times New Roman" panose="02020603050405020304" pitchFamily="18" charset="0"/>
                <a:cs typeface="Times New Roman" panose="02020603050405020304" pitchFamily="18" charset="0"/>
              </a:rPr>
              <a:t>qarşı</a:t>
            </a:r>
            <a:r>
              <a:rPr lang="en-US" altLang="en-US" i="1" dirty="0">
                <a:latin typeface="Times New Roman" panose="02020603050405020304" pitchFamily="18" charset="0"/>
                <a:cs typeface="Times New Roman" panose="02020603050405020304" pitchFamily="18" charset="0"/>
              </a:rPr>
              <a:t> (1993). </a:t>
            </a:r>
            <a:r>
              <a:rPr lang="en-US" altLang="en-US" dirty="0">
                <a:latin typeface="Times New Roman" panose="02020603050405020304" pitchFamily="18" charset="0"/>
                <a:cs typeface="Times New Roman" panose="02020603050405020304" pitchFamily="18" charset="0"/>
              </a:rPr>
              <a:t>Overdraft </a:t>
            </a:r>
            <a:r>
              <a:rPr lang="en-US" altLang="en-US" dirty="0" err="1">
                <a:latin typeface="Times New Roman" panose="02020603050405020304" pitchFamily="18" charset="0"/>
                <a:cs typeface="Times New Roman" panose="02020603050405020304" pitchFamily="18" charset="0"/>
              </a:rPr>
              <a:t>xidməti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ilə</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bağlı</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mülki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mübahisə</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hangingPunct="0">
              <a:buSzPct val="100000"/>
            </a:pPr>
            <a:fld id="{85F1EEA9-1FA4-4C1C-B8BF-24F8CE6A489F}" type="slidenum">
              <a:rPr lang="en-US" altLang="en-US" smtClean="0">
                <a:solidFill>
                  <a:srgbClr val="FFFFFF"/>
                </a:solidFill>
              </a:rPr>
              <a:pPr eaLnBrk="0" hangingPunct="0">
                <a:buSzPct val="100000"/>
              </a:pPr>
              <a:t>13</a:t>
            </a:fld>
            <a:endParaRPr lang="en-US" altLang="en-US" smtClean="0">
              <a:solidFill>
                <a:srgbClr val="FFFFFF"/>
              </a:solidFill>
            </a:endParaRPr>
          </a:p>
        </p:txBody>
      </p:sp>
    </p:spTree>
    <p:extLst>
      <p:ext uri="{BB962C8B-B14F-4D97-AF65-F5344CB8AC3E}">
        <p14:creationId xmlns:p14="http://schemas.microsoft.com/office/powerpoint/2010/main" val="3179525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latin typeface="Times New Roman" panose="02020603050405020304" pitchFamily="18" charset="0"/>
                <a:cs typeface="Times New Roman" panose="02020603050405020304" pitchFamily="18" charset="0"/>
              </a:rPr>
              <a:t>Maddə 6.3 ilə üst-üstə düşə bilər:</a:t>
            </a:r>
            <a:endParaRPr lang="ru-R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nSpc>
                <a:spcPct val="80000"/>
              </a:lnSpc>
              <a:buNone/>
            </a:pPr>
            <a:endParaRPr lang="az-Latn-AZ" altLang="en-US" b="1" i="1" dirty="0">
              <a:latin typeface="Times New Roman" panose="02020603050405020304" pitchFamily="18" charset="0"/>
              <a:cs typeface="Times New Roman" panose="02020603050405020304" pitchFamily="18" charset="0"/>
            </a:endParaRPr>
          </a:p>
          <a:p>
            <a:pPr marL="0" indent="0">
              <a:lnSpc>
                <a:spcPct val="80000"/>
              </a:lnSpc>
              <a:buNone/>
            </a:pPr>
            <a:r>
              <a:rPr lang="az-Latn-AZ" altLang="en-US" dirty="0">
                <a:latin typeface="Times New Roman" panose="02020603050405020304" pitchFamily="18" charset="0"/>
                <a:cs typeface="Times New Roman" panose="02020603050405020304" pitchFamily="18" charset="0"/>
              </a:rPr>
              <a:t>Prosessual təminatlar:</a:t>
            </a:r>
          </a:p>
          <a:p>
            <a:pPr>
              <a:lnSpc>
                <a:spcPct val="80000"/>
              </a:lnSpc>
              <a:buFontTx/>
              <a:buChar char="-"/>
            </a:pPr>
            <a:r>
              <a:rPr lang="az-Latn-AZ" altLang="en-US" dirty="0">
                <a:latin typeface="Times New Roman" panose="02020603050405020304" pitchFamily="18" charset="0"/>
                <a:cs typeface="Times New Roman" panose="02020603050405020304" pitchFamily="18" charset="0"/>
              </a:rPr>
              <a:t>Sübutlar təqdim etmək;</a:t>
            </a:r>
          </a:p>
          <a:p>
            <a:pPr>
              <a:lnSpc>
                <a:spcPct val="80000"/>
              </a:lnSpc>
              <a:buFontTx/>
              <a:buChar char="-"/>
            </a:pPr>
            <a:r>
              <a:rPr lang="az-Latn-AZ" altLang="en-US" dirty="0">
                <a:latin typeface="Times New Roman" panose="02020603050405020304" pitchFamily="18" charset="0"/>
                <a:cs typeface="Times New Roman" panose="02020603050405020304" pitchFamily="18" charset="0"/>
              </a:rPr>
              <a:t>Qarşı tərəfin sübutlarına etiraz etmək;</a:t>
            </a:r>
          </a:p>
          <a:p>
            <a:pPr>
              <a:lnSpc>
                <a:spcPct val="80000"/>
              </a:lnSpc>
              <a:buFontTx/>
              <a:buChar char="-"/>
            </a:pPr>
            <a:r>
              <a:rPr lang="az-Latn-AZ" altLang="en-US" dirty="0">
                <a:latin typeface="Times New Roman" panose="02020603050405020304" pitchFamily="18" charset="0"/>
                <a:cs typeface="Times New Roman" panose="02020603050405020304" pitchFamily="18" charset="0"/>
              </a:rPr>
              <a:t>Araşdırılan məsələyə dair arqumentlər irəli sürmək</a:t>
            </a:r>
            <a:r>
              <a:rPr lang="az-Latn-AZ" altLang="en-US" dirty="0" smtClean="0">
                <a:latin typeface="Times New Roman" panose="02020603050405020304" pitchFamily="18" charset="0"/>
                <a:cs typeface="Times New Roman" panose="02020603050405020304" pitchFamily="18" charset="0"/>
              </a:rPr>
              <a:t>.</a:t>
            </a:r>
          </a:p>
          <a:p>
            <a:pPr>
              <a:lnSpc>
                <a:spcPct val="80000"/>
              </a:lnSpc>
              <a:buFontTx/>
              <a:buChar char="-"/>
            </a:pPr>
            <a:endParaRPr lang="az-Latn-AZ" altLang="en-US"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24760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05162"/>
            <a:ext cx="12072730" cy="5523359"/>
          </a:xfrm>
        </p:spPr>
        <p:txBody>
          <a:bodyPr/>
          <a:lstStyle/>
          <a:p>
            <a:pPr marL="0" indent="0">
              <a:buNone/>
            </a:pPr>
            <a:r>
              <a:rPr lang="az-Latn-AZ" dirty="0" smtClean="0"/>
              <a:t>   </a:t>
            </a:r>
            <a:r>
              <a:rPr lang="az-Latn-AZ" b="1" dirty="0" smtClean="0">
                <a:solidFill>
                  <a:srgbClr val="FF0000"/>
                </a:solidFill>
                <a:latin typeface="Times New Roman" panose="02020603050405020304" pitchFamily="18" charset="0"/>
                <a:cs typeface="Times New Roman" panose="02020603050405020304" pitchFamily="18" charset="0"/>
              </a:rPr>
              <a:t>Pozulduğu hallar                                                            Pozulmadığı hallar</a:t>
            </a:r>
          </a:p>
          <a:p>
            <a:pPr marL="0" indent="0">
              <a:buNone/>
            </a:pPr>
            <a:r>
              <a:rPr lang="az-Latn-AZ" i="1" dirty="0" smtClean="0">
                <a:latin typeface="Times New Roman" panose="02020603050405020304" pitchFamily="18" charset="0"/>
                <a:cs typeface="Times New Roman" panose="02020603050405020304" pitchFamily="18" charset="0"/>
              </a:rPr>
              <a:t>Öcalan Türkiyəyə qarşı iş                                               Kremzov Avstriyaya qarşı iş   </a:t>
            </a:r>
          </a:p>
          <a:p>
            <a:pPr marL="0" indent="0">
              <a:buNone/>
            </a:pPr>
            <a:r>
              <a:rPr lang="az-Latn-AZ" i="1" dirty="0" smtClean="0">
                <a:latin typeface="Times New Roman" panose="02020603050405020304" pitchFamily="18" charset="0"/>
                <a:cs typeface="Times New Roman" panose="02020603050405020304" pitchFamily="18" charset="0"/>
              </a:rPr>
              <a:t>Dombo </a:t>
            </a:r>
            <a:r>
              <a:rPr lang="az-Latn-AZ" i="1" dirty="0">
                <a:latin typeface="Times New Roman" panose="02020603050405020304" pitchFamily="18" charset="0"/>
                <a:cs typeface="Times New Roman" panose="02020603050405020304" pitchFamily="18" charset="0"/>
              </a:rPr>
              <a:t>Behir Niderlanda qarşı iş</a:t>
            </a:r>
            <a:r>
              <a:rPr lang="az-Latn-AZ" i="1" dirty="0" smtClean="0">
                <a:latin typeface="Times New Roman" panose="02020603050405020304" pitchFamily="18" charset="0"/>
                <a:cs typeface="Times New Roman" panose="02020603050405020304" pitchFamily="18" charset="0"/>
              </a:rPr>
              <a:t>                              Kamazinski </a:t>
            </a:r>
            <a:r>
              <a:rPr lang="az-Latn-AZ" i="1" dirty="0">
                <a:latin typeface="Times New Roman" panose="02020603050405020304" pitchFamily="18" charset="0"/>
                <a:cs typeface="Times New Roman" panose="02020603050405020304" pitchFamily="18" charset="0"/>
              </a:rPr>
              <a:t>Avstriyaya qarşı iş</a:t>
            </a:r>
          </a:p>
          <a:p>
            <a:pPr marL="0" indent="0">
              <a:buNone/>
            </a:pPr>
            <a:r>
              <a:rPr lang="az-Latn-AZ" i="1" dirty="0" smtClean="0">
                <a:latin typeface="Times New Roman" panose="02020603050405020304" pitchFamily="18" charset="0"/>
                <a:cs typeface="Times New Roman" panose="02020603050405020304" pitchFamily="18" charset="0"/>
              </a:rPr>
              <a:t>T.P </a:t>
            </a:r>
            <a:r>
              <a:rPr lang="az-Latn-AZ" i="1" dirty="0">
                <a:latin typeface="Times New Roman" panose="02020603050405020304" pitchFamily="18" charset="0"/>
                <a:cs typeface="Times New Roman" panose="02020603050405020304" pitchFamily="18" charset="0"/>
              </a:rPr>
              <a:t>və K.M Birləşmiş Krallığa qarşı iş    </a:t>
            </a:r>
            <a:r>
              <a:rPr lang="az-Latn-AZ" i="1" dirty="0" smtClean="0">
                <a:latin typeface="Times New Roman" panose="02020603050405020304" pitchFamily="18" charset="0"/>
                <a:cs typeface="Times New Roman" panose="02020603050405020304" pitchFamily="18" charset="0"/>
              </a:rPr>
              <a:t>                            Ankerl İsveçrəyə qarşı </a:t>
            </a:r>
            <a:r>
              <a:rPr lang="az-Latn-AZ" i="1" dirty="0">
                <a:latin typeface="Times New Roman" panose="02020603050405020304" pitchFamily="18" charset="0"/>
                <a:cs typeface="Times New Roman" panose="02020603050405020304" pitchFamily="18" charset="0"/>
              </a:rPr>
              <a:t>iş </a:t>
            </a:r>
            <a:r>
              <a:rPr lang="az-Latn-AZ" i="1" dirty="0" smtClean="0">
                <a:latin typeface="Times New Roman" panose="02020603050405020304" pitchFamily="18" charset="0"/>
                <a:cs typeface="Times New Roman" panose="02020603050405020304" pitchFamily="18" charset="0"/>
              </a:rPr>
              <a:t> </a:t>
            </a:r>
          </a:p>
          <a:p>
            <a:pPr marL="0" indent="0">
              <a:buNone/>
            </a:pPr>
            <a:r>
              <a:rPr lang="az-Latn-AZ" i="1" dirty="0" smtClean="0">
                <a:latin typeface="Times New Roman" panose="02020603050405020304" pitchFamily="18" charset="0"/>
                <a:cs typeface="Times New Roman" panose="02020603050405020304" pitchFamily="18" charset="0"/>
              </a:rPr>
              <a:t>Reis Matoes İspaniyaya qarşı iş                               Brandstetter </a:t>
            </a:r>
            <a:r>
              <a:rPr lang="az-Latn-AZ" i="1" dirty="0">
                <a:latin typeface="Times New Roman" panose="02020603050405020304" pitchFamily="18" charset="0"/>
                <a:cs typeface="Times New Roman" panose="02020603050405020304" pitchFamily="18" charset="0"/>
              </a:rPr>
              <a:t>Avstriyaya qarşı </a:t>
            </a:r>
            <a:r>
              <a:rPr lang="az-Latn-AZ" i="1" dirty="0" smtClean="0">
                <a:latin typeface="Times New Roman" panose="02020603050405020304" pitchFamily="18" charset="0"/>
                <a:cs typeface="Times New Roman" panose="02020603050405020304" pitchFamily="18" charset="0"/>
              </a:rPr>
              <a:t>iş                                           </a:t>
            </a:r>
          </a:p>
          <a:p>
            <a:pPr marL="0" indent="0">
              <a:buNone/>
            </a:pPr>
            <a:r>
              <a:rPr lang="az-Latn-AZ"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7139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buSzPct val="100000"/>
              <a:defRPr/>
            </a:pPr>
            <a:r>
              <a:rPr lang="en-US" altLang="en-US" sz="3600" b="1" dirty="0" err="1" smtClean="0">
                <a:solidFill>
                  <a:srgbClr val="FF0000"/>
                </a:solidFill>
                <a:latin typeface="Times New Roman" panose="02020603050405020304" pitchFamily="18" charset="0"/>
                <a:cs typeface="Times New Roman" panose="02020603050405020304" pitchFamily="18" charset="0"/>
              </a:rPr>
              <a:t>Çəkişmə</a:t>
            </a:r>
            <a:r>
              <a:rPr lang="az-Latn-AZ" altLang="en-US" sz="3600" b="1" dirty="0" smtClean="0">
                <a:solidFill>
                  <a:srgbClr val="FF0000"/>
                </a:solidFill>
                <a:latin typeface="Times New Roman" panose="02020603050405020304" pitchFamily="18" charset="0"/>
                <a:cs typeface="Times New Roman" panose="02020603050405020304" pitchFamily="18" charset="0"/>
              </a:rPr>
              <a:t> prinsipi – Konvensiya kontekstində</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13315" name="Content Placeholder 2"/>
          <p:cNvSpPr>
            <a:spLocks noGrp="1"/>
          </p:cNvSpPr>
          <p:nvPr>
            <p:ph idx="1"/>
          </p:nvPr>
        </p:nvSpPr>
        <p:spPr>
          <a:xfrm>
            <a:off x="838200" y="1429555"/>
            <a:ext cx="10515600" cy="5074276"/>
          </a:xfrm>
        </p:spPr>
        <p:txBody>
          <a:bodyPr>
            <a:noAutofit/>
          </a:bodyPr>
          <a:lstStyle/>
          <a:p>
            <a:pPr marL="0" indent="0" eaLnBrk="1" hangingPunct="1">
              <a:lnSpc>
                <a:spcPct val="80000"/>
              </a:lnSpc>
              <a:buNone/>
            </a:pPr>
            <a:r>
              <a:rPr lang="az-Latn-AZ" altLang="en-US" sz="2000" b="1" dirty="0" smtClean="0">
                <a:solidFill>
                  <a:srgbClr val="000000"/>
                </a:solidFill>
                <a:latin typeface="Times New Roman" panose="02020603050405020304" pitchFamily="18" charset="0"/>
                <a:cs typeface="Times New Roman" panose="02020603050405020304" pitchFamily="18" charset="0"/>
              </a:rPr>
              <a:t>Bu hüquq mütləq hüquq deyil:</a:t>
            </a:r>
          </a:p>
          <a:p>
            <a:pPr marL="0" indent="0" eaLnBrk="1" hangingPunct="1">
              <a:lnSpc>
                <a:spcPct val="80000"/>
              </a:lnSpc>
              <a:buNone/>
            </a:pPr>
            <a:r>
              <a:rPr lang="az-Latn-AZ" altLang="en-US" sz="1800" dirty="0" smtClean="0">
                <a:solidFill>
                  <a:srgbClr val="000000"/>
                </a:solidFill>
                <a:latin typeface="Times New Roman" panose="02020603050405020304" pitchFamily="18" charset="0"/>
                <a:cs typeface="Times New Roman" panose="02020603050405020304" pitchFamily="18" charset="0"/>
              </a:rPr>
              <a:t>Məlumatların açıqlanması zəruri olan hallarda məhdudlaşdırıla bilər.</a:t>
            </a:r>
          </a:p>
          <a:p>
            <a:pPr marL="0" indent="0" eaLnBrk="1" hangingPunct="1">
              <a:lnSpc>
                <a:spcPct val="80000"/>
              </a:lnSpc>
              <a:buNone/>
            </a:pPr>
            <a:endParaRPr lang="az-Latn-AZ" altLang="en-US" sz="1800" dirty="0" smtClean="0">
              <a:solidFill>
                <a:srgbClr val="000000"/>
              </a:solidFill>
              <a:latin typeface="Times New Roman" panose="02020603050405020304" pitchFamily="18" charset="0"/>
              <a:cs typeface="Times New Roman" panose="02020603050405020304" pitchFamily="18" charset="0"/>
            </a:endParaRPr>
          </a:p>
          <a:p>
            <a:pPr marL="0" indent="0" eaLnBrk="1" hangingPunct="1">
              <a:lnSpc>
                <a:spcPct val="80000"/>
              </a:lnSpc>
              <a:buNone/>
            </a:pPr>
            <a:r>
              <a:rPr lang="az-Latn-AZ" altLang="en-US" sz="1800" dirty="0" smtClean="0">
                <a:solidFill>
                  <a:srgbClr val="000000"/>
                </a:solidFill>
                <a:latin typeface="Times New Roman" panose="02020603050405020304" pitchFamily="18" charset="0"/>
                <a:cs typeface="Times New Roman" panose="02020603050405020304" pitchFamily="18" charset="0"/>
              </a:rPr>
              <a:t>Zəruri olan hallar:</a:t>
            </a:r>
          </a:p>
          <a:p>
            <a:pPr eaLnBrk="1" hangingPunct="1">
              <a:lnSpc>
                <a:spcPct val="80000"/>
              </a:lnSpc>
            </a:pPr>
            <a:r>
              <a:rPr lang="az-Latn-AZ" altLang="en-US" sz="1800" dirty="0" smtClean="0">
                <a:solidFill>
                  <a:srgbClr val="000000"/>
                </a:solidFill>
                <a:latin typeface="Times New Roman" panose="02020603050405020304" pitchFamily="18" charset="0"/>
                <a:cs typeface="Times New Roman" panose="02020603050405020304" pitchFamily="18" charset="0"/>
              </a:rPr>
              <a:t>- milli təhlükəsizlik;</a:t>
            </a:r>
          </a:p>
          <a:p>
            <a:pPr eaLnBrk="1" hangingPunct="1">
              <a:lnSpc>
                <a:spcPct val="80000"/>
              </a:lnSpc>
            </a:pPr>
            <a:r>
              <a:rPr lang="az-Latn-AZ" altLang="en-US" sz="1800" dirty="0" smtClean="0">
                <a:solidFill>
                  <a:srgbClr val="000000"/>
                </a:solidFill>
                <a:latin typeface="Times New Roman" panose="02020603050405020304" pitchFamily="18" charset="0"/>
                <a:cs typeface="Times New Roman" panose="02020603050405020304" pitchFamily="18" charset="0"/>
              </a:rPr>
              <a:t>- şahidlərin qorunması;</a:t>
            </a:r>
          </a:p>
          <a:p>
            <a:pPr eaLnBrk="1" hangingPunct="1">
              <a:lnSpc>
                <a:spcPct val="80000"/>
              </a:lnSpc>
            </a:pPr>
            <a:r>
              <a:rPr lang="az-Latn-AZ" altLang="en-US" sz="1800" dirty="0" smtClean="0">
                <a:solidFill>
                  <a:srgbClr val="000000"/>
                </a:solidFill>
                <a:latin typeface="Times New Roman" panose="02020603050405020304" pitchFamily="18" charset="0"/>
                <a:cs typeface="Times New Roman" panose="02020603050405020304" pitchFamily="18" charset="0"/>
              </a:rPr>
              <a:t>- istintaqın gizli üsulları.</a:t>
            </a:r>
          </a:p>
          <a:p>
            <a:pPr eaLnBrk="1" hangingPunct="1">
              <a:lnSpc>
                <a:spcPct val="80000"/>
              </a:lnSpc>
            </a:pPr>
            <a:endParaRPr lang="az-Latn-AZ" altLang="en-US" sz="1800" dirty="0" smtClean="0">
              <a:solidFill>
                <a:srgbClr val="000000"/>
              </a:solidFill>
              <a:latin typeface="Times New Roman" panose="02020603050405020304" pitchFamily="18" charset="0"/>
              <a:cs typeface="Times New Roman" panose="02020603050405020304" pitchFamily="18" charset="0"/>
            </a:endParaRPr>
          </a:p>
          <a:p>
            <a:pPr marL="0" indent="0" eaLnBrk="1" hangingPunct="1">
              <a:lnSpc>
                <a:spcPct val="80000"/>
              </a:lnSpc>
              <a:buNone/>
            </a:pPr>
            <a:r>
              <a:rPr lang="en-US" altLang="en-US" sz="1800" dirty="0" err="1" smtClean="0">
                <a:solidFill>
                  <a:srgbClr val="000000"/>
                </a:solidFill>
                <a:latin typeface="Times New Roman" panose="02020603050405020304" pitchFamily="18" charset="0"/>
                <a:cs typeface="Times New Roman" panose="02020603050405020304" pitchFamily="18" charset="0"/>
              </a:rPr>
              <a:t>Tərəflər</a:t>
            </a:r>
            <a:r>
              <a:rPr lang="en-US" altLang="en-US" sz="1800" dirty="0" smtClean="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üçün</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ziddiyyətli</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məsələ</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ilə</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bağlı</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məlumat</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almaq</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və</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şərh</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bildirmək</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imkanına</a:t>
            </a:r>
            <a:r>
              <a:rPr lang="en-US" altLang="en-US" sz="1800" dirty="0">
                <a:solidFill>
                  <a:srgbClr val="000000"/>
                </a:solidFill>
                <a:latin typeface="Times New Roman" panose="02020603050405020304" pitchFamily="18" charset="0"/>
                <a:cs typeface="Times New Roman" panose="02020603050405020304" pitchFamily="18" charset="0"/>
              </a:rPr>
              <a:t> sahib </a:t>
            </a:r>
            <a:r>
              <a:rPr lang="en-US" altLang="en-US" sz="1800" dirty="0" err="1">
                <a:solidFill>
                  <a:srgbClr val="000000"/>
                </a:solidFill>
                <a:latin typeface="Times New Roman" panose="02020603050405020304" pitchFamily="18" charset="0"/>
                <a:cs typeface="Times New Roman" panose="02020603050405020304" pitchFamily="18" charset="0"/>
              </a:rPr>
              <a:t>olmanın</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tələb</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edilməsi</a:t>
            </a:r>
            <a:r>
              <a:rPr lang="en-US" altLang="en-US" sz="1800" dirty="0" smtClean="0">
                <a:solidFill>
                  <a:srgbClr val="000000"/>
                </a:solidFill>
                <a:latin typeface="Times New Roman" panose="02020603050405020304" pitchFamily="18" charset="0"/>
                <a:cs typeface="Times New Roman" panose="02020603050405020304" pitchFamily="18" charset="0"/>
              </a:rPr>
              <a:t>.</a:t>
            </a:r>
            <a:endParaRPr lang="az-Latn-AZ" altLang="en-US" sz="1800" dirty="0" smtClean="0">
              <a:solidFill>
                <a:srgbClr val="000000"/>
              </a:solidFill>
              <a:latin typeface="Times New Roman" panose="02020603050405020304" pitchFamily="18" charset="0"/>
              <a:cs typeface="Times New Roman" panose="02020603050405020304" pitchFamily="18" charset="0"/>
            </a:endParaRPr>
          </a:p>
          <a:p>
            <a:pPr marL="0" indent="0" eaLnBrk="1" hangingPunct="1">
              <a:lnSpc>
                <a:spcPct val="80000"/>
              </a:lnSpc>
              <a:buNone/>
            </a:pPr>
            <a:r>
              <a:rPr lang="az-Latn-AZ" altLang="en-US" sz="1800" dirty="0">
                <a:solidFill>
                  <a:srgbClr val="000000"/>
                </a:solidFill>
                <a:latin typeface="Times New Roman" panose="02020603050405020304" pitchFamily="18" charset="0"/>
                <a:cs typeface="Times New Roman" panose="02020603050405020304" pitchFamily="18" charset="0"/>
              </a:rPr>
              <a:t> </a:t>
            </a:r>
            <a:r>
              <a:rPr lang="az-Latn-AZ" altLang="en-US" sz="1800" dirty="0" smtClean="0">
                <a:solidFill>
                  <a:srgbClr val="000000"/>
                </a:solidFill>
                <a:latin typeface="Times New Roman" panose="02020603050405020304" pitchFamily="18" charset="0"/>
                <a:cs typeface="Times New Roman" panose="02020603050405020304" pitchFamily="18" charset="0"/>
              </a:rPr>
              <a:t>- Krçmar Çex Respublikasına qarşı iş (2000) – fərqi izah etdi</a:t>
            </a:r>
            <a:endParaRPr lang="en-US" altLang="en-US" sz="1800" dirty="0">
              <a:solidFill>
                <a:srgbClr val="438086"/>
              </a:solidFill>
              <a:latin typeface="Times New Roman" panose="02020603050405020304" pitchFamily="18" charset="0"/>
              <a:cs typeface="Times New Roman" panose="02020603050405020304" pitchFamily="18" charset="0"/>
            </a:endParaRPr>
          </a:p>
          <a:p>
            <a:pPr marL="0" indent="0" eaLnBrk="1" hangingPunct="1">
              <a:lnSpc>
                <a:spcPct val="80000"/>
              </a:lnSpc>
              <a:buNone/>
            </a:pPr>
            <a:r>
              <a:rPr lang="en-US" altLang="en-US" sz="1800" dirty="0" err="1">
                <a:solidFill>
                  <a:srgbClr val="000000"/>
                </a:solidFill>
                <a:latin typeface="Times New Roman" panose="02020603050405020304" pitchFamily="18" charset="0"/>
                <a:cs typeface="Times New Roman" panose="02020603050405020304" pitchFamily="18" charset="0"/>
              </a:rPr>
              <a:t>Müvafiq</a:t>
            </a:r>
            <a:r>
              <a:rPr lang="en-US" altLang="en-US" sz="1800" dirty="0">
                <a:solidFill>
                  <a:srgbClr val="000000"/>
                </a:solidFill>
                <a:latin typeface="Times New Roman" panose="02020603050405020304" pitchFamily="18" charset="0"/>
                <a:cs typeface="Times New Roman" panose="02020603050405020304" pitchFamily="18" charset="0"/>
              </a:rPr>
              <a:t> material </a:t>
            </a:r>
            <a:r>
              <a:rPr lang="en-US" altLang="en-US" sz="1800" dirty="0" err="1">
                <a:solidFill>
                  <a:srgbClr val="000000"/>
                </a:solidFill>
                <a:latin typeface="Times New Roman" panose="02020603050405020304" pitchFamily="18" charset="0"/>
                <a:cs typeface="Times New Roman" panose="02020603050405020304" pitchFamily="18" charset="0"/>
              </a:rPr>
              <a:t>hər</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iki</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tərəf</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üçün</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əlçatan</a:t>
            </a:r>
            <a:r>
              <a:rPr lang="en-US" altLang="en-US" sz="1800" dirty="0">
                <a:solidFill>
                  <a:srgbClr val="000000"/>
                </a:solidFill>
                <a:latin typeface="Times New Roman" panose="02020603050405020304" pitchFamily="18" charset="0"/>
                <a:cs typeface="Times New Roman" panose="02020603050405020304" pitchFamily="18" charset="0"/>
              </a:rPr>
              <a:t> </a:t>
            </a:r>
            <a:r>
              <a:rPr lang="en-US" altLang="en-US" sz="1800" dirty="0" err="1">
                <a:solidFill>
                  <a:srgbClr val="000000"/>
                </a:solidFill>
                <a:latin typeface="Times New Roman" panose="02020603050405020304" pitchFamily="18" charset="0"/>
                <a:cs typeface="Times New Roman" panose="02020603050405020304" pitchFamily="18" charset="0"/>
              </a:rPr>
              <a:t>olmalıdır</a:t>
            </a:r>
            <a:r>
              <a:rPr lang="en-US" altLang="en-US" sz="1800" dirty="0" smtClean="0">
                <a:solidFill>
                  <a:srgbClr val="000000"/>
                </a:solidFill>
                <a:latin typeface="Times New Roman" panose="02020603050405020304" pitchFamily="18" charset="0"/>
                <a:cs typeface="Times New Roman" panose="02020603050405020304" pitchFamily="18" charset="0"/>
              </a:rPr>
              <a:t>.</a:t>
            </a:r>
            <a:r>
              <a:rPr lang="az-Latn-AZ" altLang="en-US" sz="1800" dirty="0" smtClean="0">
                <a:solidFill>
                  <a:srgbClr val="000000"/>
                </a:solidFill>
                <a:latin typeface="Times New Roman" panose="02020603050405020304" pitchFamily="18" charset="0"/>
                <a:cs typeface="Times New Roman" panose="02020603050405020304" pitchFamily="18" charset="0"/>
              </a:rPr>
              <a:t> (Dağtekin və başqaları Türkiyəyə qarşı iş 2008)</a:t>
            </a:r>
            <a:endParaRPr lang="en-US" altLang="en-US" sz="1800" dirty="0">
              <a:solidFill>
                <a:srgbClr val="000000"/>
              </a:solidFill>
              <a:latin typeface="Times New Roman" panose="02020603050405020304" pitchFamily="18" charset="0"/>
              <a:cs typeface="Times New Roman" panose="02020603050405020304" pitchFamily="18" charset="0"/>
            </a:endParaRPr>
          </a:p>
          <a:p>
            <a:pPr lvl="1" eaLnBrk="1" hangingPunct="1">
              <a:lnSpc>
                <a:spcPct val="80000"/>
              </a:lnSpc>
              <a:buClr>
                <a:srgbClr val="438086"/>
              </a:buClr>
            </a:pPr>
            <a:r>
              <a:rPr lang="en-US" altLang="en-US" sz="1800" dirty="0" err="1">
                <a:solidFill>
                  <a:srgbClr val="438086"/>
                </a:solidFill>
                <a:latin typeface="Times New Roman" panose="02020603050405020304" pitchFamily="18" charset="0"/>
                <a:cs typeface="Times New Roman" panose="02020603050405020304" pitchFamily="18" charset="0"/>
              </a:rPr>
              <a:t>Prokukorluq</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tərəfindən</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ittiham</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edilən</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şəxsin</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lehinə</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və</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əleyhinə</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olan</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bütün</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maddi</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sübutların</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açıqlanması</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daxildir</a:t>
            </a:r>
            <a:r>
              <a:rPr lang="en-US" altLang="en-US" sz="1800" dirty="0">
                <a:solidFill>
                  <a:srgbClr val="438086"/>
                </a:solidFill>
                <a:latin typeface="Times New Roman" panose="02020603050405020304" pitchFamily="18" charset="0"/>
                <a:cs typeface="Times New Roman" panose="02020603050405020304" pitchFamily="18" charset="0"/>
              </a:rPr>
              <a:t>.</a:t>
            </a:r>
          </a:p>
          <a:p>
            <a:pPr lvl="1" eaLnBrk="1" hangingPunct="1">
              <a:lnSpc>
                <a:spcPct val="80000"/>
              </a:lnSpc>
              <a:buClr>
                <a:srgbClr val="438086"/>
              </a:buClr>
            </a:pPr>
            <a:r>
              <a:rPr lang="en-US" altLang="en-US" sz="1800" dirty="0" err="1">
                <a:solidFill>
                  <a:srgbClr val="438086"/>
                </a:solidFill>
                <a:latin typeface="Times New Roman" panose="02020603050405020304" pitchFamily="18" charset="0"/>
                <a:cs typeface="Times New Roman" panose="02020603050405020304" pitchFamily="18" charset="0"/>
              </a:rPr>
              <a:t>Təhlükəsizliklə</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bağlı</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mülahizələr</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nəzərə</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alına</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bilər</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lakin</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onlar</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ədalətə</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xələl</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gətirə</a:t>
            </a:r>
            <a:r>
              <a:rPr lang="en-US" altLang="en-US" sz="1800" dirty="0">
                <a:solidFill>
                  <a:srgbClr val="438086"/>
                </a:solidFill>
                <a:latin typeface="Times New Roman" panose="02020603050405020304" pitchFamily="18" charset="0"/>
                <a:cs typeface="Times New Roman" panose="02020603050405020304" pitchFamily="18" charset="0"/>
              </a:rPr>
              <a:t> </a:t>
            </a:r>
            <a:r>
              <a:rPr lang="en-US" altLang="en-US" sz="1800" dirty="0" err="1">
                <a:solidFill>
                  <a:srgbClr val="438086"/>
                </a:solidFill>
                <a:latin typeface="Times New Roman" panose="02020603050405020304" pitchFamily="18" charset="0"/>
                <a:cs typeface="Times New Roman" panose="02020603050405020304" pitchFamily="18" charset="0"/>
              </a:rPr>
              <a:t>bilməz</a:t>
            </a:r>
            <a:r>
              <a:rPr lang="en-US" altLang="en-US" sz="1800" dirty="0" smtClean="0">
                <a:solidFill>
                  <a:srgbClr val="438086"/>
                </a:solidFill>
                <a:latin typeface="Times New Roman" panose="02020603050405020304" pitchFamily="18" charset="0"/>
                <a:cs typeface="Times New Roman" panose="02020603050405020304" pitchFamily="18" charset="0"/>
              </a:rPr>
              <a:t>.</a:t>
            </a:r>
            <a:endParaRPr lang="en-US" altLang="en-US" sz="1800" i="1" dirty="0">
              <a:solidFill>
                <a:srgbClr val="53548A"/>
              </a:solidFill>
              <a:latin typeface="Times New Roman" panose="02020603050405020304" pitchFamily="18" charset="0"/>
              <a:cs typeface="Times New Roman" panose="02020603050405020304" pitchFamily="18" charset="0"/>
            </a:endParaRPr>
          </a:p>
          <a:p>
            <a:pPr lvl="2" eaLnBrk="1" hangingPunct="1">
              <a:lnSpc>
                <a:spcPct val="80000"/>
              </a:lnSpc>
              <a:buClr>
                <a:srgbClr val="53548A"/>
              </a:buClr>
            </a:pPr>
            <a:endParaRPr lang="en-US" altLang="en-US" sz="1800" dirty="0">
              <a:solidFill>
                <a:srgbClr val="53548A"/>
              </a:solidFill>
              <a:latin typeface="Times New Roman" panose="02020603050405020304" pitchFamily="18" charset="0"/>
              <a:cs typeface="Times New Roman" panose="02020603050405020304" pitchFamily="18" charset="0"/>
            </a:endParaRPr>
          </a:p>
          <a:p>
            <a:pPr eaLnBrk="1" hangingPunct="1">
              <a:lnSpc>
                <a:spcPct val="80000"/>
              </a:lnSpc>
            </a:pPr>
            <a:endParaRPr lang="en-US" altLang="en-US" sz="1800" dirty="0">
              <a:solidFill>
                <a:srgbClr val="53548A"/>
              </a:solidFill>
              <a:latin typeface="Times New Roman" panose="02020603050405020304" pitchFamily="18" charset="0"/>
              <a:cs typeface="Times New Roman" panose="02020603050405020304" pitchFamily="18" charset="0"/>
            </a:endParaRPr>
          </a:p>
          <a:p>
            <a:pPr eaLnBrk="1" hangingPunct="1">
              <a:lnSpc>
                <a:spcPct val="80000"/>
              </a:lnSpc>
            </a:pPr>
            <a:endParaRPr lang="en-US" altLang="en-US" sz="1800" dirty="0">
              <a:solidFill>
                <a:srgbClr val="53548A"/>
              </a:solidFill>
              <a:latin typeface="Times New Roman" panose="02020603050405020304" pitchFamily="18" charset="0"/>
              <a:cs typeface="Times New Roman" panose="02020603050405020304" pitchFamily="18" charset="0"/>
            </a:endParaRPr>
          </a:p>
          <a:p>
            <a:pPr lvl="1" eaLnBrk="1" hangingPunct="1">
              <a:lnSpc>
                <a:spcPct val="80000"/>
              </a:lnSpc>
              <a:buClr>
                <a:srgbClr val="438086"/>
              </a:buClr>
            </a:pPr>
            <a:endParaRPr lang="en-US" altLang="en-US" sz="1800" dirty="0">
              <a:solidFill>
                <a:srgbClr val="53548A"/>
              </a:solidFill>
              <a:latin typeface="Times New Roman" panose="02020603050405020304" pitchFamily="18" charset="0"/>
              <a:cs typeface="Times New Roman" panose="02020603050405020304" pitchFamily="18" charset="0"/>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hangingPunct="0">
              <a:buSzPct val="100000"/>
            </a:pPr>
            <a:fld id="{5FB5E424-B8DD-49B0-8F07-D27389ACDA95}" type="slidenum">
              <a:rPr lang="en-US" altLang="en-US" smtClean="0">
                <a:solidFill>
                  <a:srgbClr val="FFFFFF"/>
                </a:solidFill>
              </a:rPr>
              <a:pPr eaLnBrk="0" hangingPunct="0">
                <a:buSzPct val="100000"/>
              </a:pPr>
              <a:t>16</a:t>
            </a:fld>
            <a:endParaRPr lang="en-US" altLang="en-US" smtClean="0">
              <a:solidFill>
                <a:srgbClr val="FFFFFF"/>
              </a:solidFill>
            </a:endParaRPr>
          </a:p>
        </p:txBody>
      </p:sp>
    </p:spTree>
    <p:extLst>
      <p:ext uri="{BB962C8B-B14F-4D97-AF65-F5344CB8AC3E}">
        <p14:creationId xmlns:p14="http://schemas.microsoft.com/office/powerpoint/2010/main" val="4128396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8946"/>
            <a:ext cx="10515600" cy="5108017"/>
          </a:xfrm>
        </p:spPr>
        <p:txBody>
          <a:bodyPr>
            <a:normAutofit/>
          </a:bodyPr>
          <a:lstStyle/>
          <a:p>
            <a:pPr marL="0" indent="0">
              <a:lnSpc>
                <a:spcPct val="80000"/>
              </a:lnSpc>
              <a:buNone/>
            </a:pPr>
            <a:r>
              <a:rPr lang="en-US" altLang="en-US" sz="2400" dirty="0" err="1" smtClean="0">
                <a:solidFill>
                  <a:srgbClr val="000000"/>
                </a:solidFill>
                <a:latin typeface="Times New Roman" panose="02020603050405020304" pitchFamily="18" charset="0"/>
                <a:cs typeface="Times New Roman" panose="02020603050405020304" pitchFamily="18" charset="0"/>
              </a:rPr>
              <a:t>Strasburq</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Məhkəməsi</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məlumatların</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açıqlanmasının</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məhdudlaşdırılması</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ilə</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bağlı</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faktiki</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əsaslandırılmalara</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baxmayacaq</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əksinə</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təqsirləndirilən</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şəxslər</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üçün</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təkrar</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zəmanətlər</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daxil</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olmaqla</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qərar</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qəbuletmə</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proseduruna</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err="1" smtClean="0">
                <a:solidFill>
                  <a:srgbClr val="000000"/>
                </a:solidFill>
                <a:latin typeface="Times New Roman" panose="02020603050405020304" pitchFamily="18" charset="0"/>
                <a:cs typeface="Times New Roman" panose="02020603050405020304" pitchFamily="18" charset="0"/>
              </a:rPr>
              <a:t>baxacaq</a:t>
            </a:r>
            <a:r>
              <a:rPr lang="en-US" altLang="en-US" sz="2400" dirty="0" smtClean="0">
                <a:solidFill>
                  <a:srgbClr val="000000"/>
                </a:solidFill>
                <a:latin typeface="Times New Roman" panose="02020603050405020304" pitchFamily="18" charset="0"/>
                <a:cs typeface="Times New Roman" panose="02020603050405020304" pitchFamily="18" charset="0"/>
              </a:rPr>
              <a:t>.</a:t>
            </a:r>
          </a:p>
          <a:p>
            <a:pPr lvl="1">
              <a:lnSpc>
                <a:spcPct val="80000"/>
              </a:lnSpc>
              <a:buClr>
                <a:srgbClr val="438086"/>
              </a:buClr>
            </a:pPr>
            <a:endParaRPr lang="az-Latn-AZ" altLang="en-US" i="1" dirty="0" smtClean="0">
              <a:solidFill>
                <a:srgbClr val="438086"/>
              </a:solidFill>
              <a:latin typeface="Times New Roman" panose="02020603050405020304" pitchFamily="18" charset="0"/>
              <a:cs typeface="Times New Roman" panose="02020603050405020304" pitchFamily="18" charset="0"/>
            </a:endParaRPr>
          </a:p>
          <a:p>
            <a:pPr lvl="1">
              <a:lnSpc>
                <a:spcPct val="80000"/>
              </a:lnSpc>
              <a:buClr>
                <a:srgbClr val="438086"/>
              </a:buClr>
            </a:pPr>
            <a:r>
              <a:rPr lang="en-US" altLang="en-US" i="1" dirty="0" smtClean="0">
                <a:solidFill>
                  <a:srgbClr val="438086"/>
                </a:solidFill>
                <a:latin typeface="Times New Roman" panose="02020603050405020304" pitchFamily="18" charset="0"/>
                <a:cs typeface="Times New Roman" panose="02020603050405020304" pitchFamily="18" charset="0"/>
              </a:rPr>
              <a:t>Rowe </a:t>
            </a:r>
            <a:r>
              <a:rPr lang="en-US" altLang="en-US" i="1" dirty="0" err="1" smtClean="0">
                <a:solidFill>
                  <a:srgbClr val="438086"/>
                </a:solidFill>
                <a:latin typeface="Times New Roman" panose="02020603050405020304" pitchFamily="18" charset="0"/>
                <a:cs typeface="Times New Roman" panose="02020603050405020304" pitchFamily="18" charset="0"/>
              </a:rPr>
              <a:t>və</a:t>
            </a:r>
            <a:r>
              <a:rPr lang="en-US" altLang="en-US" i="1" dirty="0" smtClean="0">
                <a:solidFill>
                  <a:srgbClr val="438086"/>
                </a:solidFill>
                <a:latin typeface="Times New Roman" panose="02020603050405020304" pitchFamily="18" charset="0"/>
                <a:cs typeface="Times New Roman" panose="02020603050405020304" pitchFamily="18" charset="0"/>
              </a:rPr>
              <a:t> Davis </a:t>
            </a:r>
            <a:r>
              <a:rPr lang="en-US" altLang="en-US" i="1" dirty="0" err="1" smtClean="0">
                <a:solidFill>
                  <a:srgbClr val="438086"/>
                </a:solidFill>
                <a:latin typeface="Times New Roman" panose="02020603050405020304" pitchFamily="18" charset="0"/>
                <a:cs typeface="Times New Roman" panose="02020603050405020304" pitchFamily="18" charset="0"/>
              </a:rPr>
              <a:t>Birləşmiş</a:t>
            </a:r>
            <a:r>
              <a:rPr lang="en-US" altLang="en-US" i="1" dirty="0" smtClean="0">
                <a:solidFill>
                  <a:srgbClr val="438086"/>
                </a:solidFill>
                <a:latin typeface="Times New Roman" panose="02020603050405020304" pitchFamily="18" charset="0"/>
                <a:cs typeface="Times New Roman" panose="02020603050405020304" pitchFamily="18" charset="0"/>
              </a:rPr>
              <a:t> </a:t>
            </a:r>
            <a:r>
              <a:rPr lang="en-US" altLang="en-US" i="1" dirty="0" err="1" smtClean="0">
                <a:solidFill>
                  <a:srgbClr val="438086"/>
                </a:solidFill>
                <a:latin typeface="Times New Roman" panose="02020603050405020304" pitchFamily="18" charset="0"/>
                <a:cs typeface="Times New Roman" panose="02020603050405020304" pitchFamily="18" charset="0"/>
              </a:rPr>
              <a:t>Krallığa</a:t>
            </a:r>
            <a:r>
              <a:rPr lang="en-US" altLang="en-US" i="1" dirty="0" smtClean="0">
                <a:solidFill>
                  <a:srgbClr val="438086"/>
                </a:solidFill>
                <a:latin typeface="Times New Roman" panose="02020603050405020304" pitchFamily="18" charset="0"/>
                <a:cs typeface="Times New Roman" panose="02020603050405020304" pitchFamily="18" charset="0"/>
              </a:rPr>
              <a:t> </a:t>
            </a:r>
            <a:r>
              <a:rPr lang="en-US" altLang="en-US" i="1" dirty="0" err="1" smtClean="0">
                <a:solidFill>
                  <a:srgbClr val="438086"/>
                </a:solidFill>
                <a:latin typeface="Times New Roman" panose="02020603050405020304" pitchFamily="18" charset="0"/>
                <a:cs typeface="Times New Roman" panose="02020603050405020304" pitchFamily="18" charset="0"/>
              </a:rPr>
              <a:t>qarşı</a:t>
            </a:r>
            <a:r>
              <a:rPr lang="en-US" altLang="en-US" i="1" dirty="0" smtClean="0">
                <a:solidFill>
                  <a:srgbClr val="438086"/>
                </a:solidFill>
                <a:latin typeface="Times New Roman" panose="02020603050405020304" pitchFamily="18" charset="0"/>
                <a:cs typeface="Times New Roman" panose="02020603050405020304" pitchFamily="18" charset="0"/>
              </a:rPr>
              <a:t> (2000)</a:t>
            </a:r>
            <a:r>
              <a:rPr lang="az-Latn-AZ" altLang="en-US" i="1" dirty="0" smtClean="0">
                <a:solidFill>
                  <a:srgbClr val="438086"/>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Prokurorluq</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məhkəmədən</a:t>
            </a:r>
            <a:r>
              <a:rPr lang="en-US" altLang="en-US" dirty="0" smtClean="0">
                <a:solidFill>
                  <a:srgbClr val="53548A"/>
                </a:solidFill>
                <a:latin typeface="Times New Roman" panose="02020603050405020304" pitchFamily="18" charset="0"/>
                <a:cs typeface="Times New Roman" panose="02020603050405020304" pitchFamily="18" charset="0"/>
              </a:rPr>
              <a:t> (o </a:t>
            </a:r>
            <a:r>
              <a:rPr lang="en-US" altLang="en-US" dirty="0" err="1" smtClean="0">
                <a:solidFill>
                  <a:srgbClr val="53548A"/>
                </a:solidFill>
                <a:latin typeface="Times New Roman" panose="02020603050405020304" pitchFamily="18" charset="0"/>
                <a:cs typeface="Times New Roman" panose="02020603050405020304" pitchFamily="18" charset="0"/>
              </a:rPr>
              <a:t>cümlədən</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məhkəmə</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hakimi</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informatorun</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rolu</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və</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mükafatlandırılması</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ilə</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bağlı</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məlumatları</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gizlədir</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İlkin</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məhkəmə</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kontekstindən</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kənarlaşma</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olduğuna</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görə</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ikinci</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instansiya</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məhkəmə</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qiymətləndirməsi</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kifayət</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deyil</a:t>
            </a:r>
            <a:r>
              <a:rPr lang="en-US" altLang="en-US" dirty="0" smtClean="0">
                <a:solidFill>
                  <a:srgbClr val="53548A"/>
                </a:solidFill>
                <a:latin typeface="Times New Roman" panose="02020603050405020304" pitchFamily="18" charset="0"/>
                <a:cs typeface="Times New Roman" panose="02020603050405020304" pitchFamily="18" charset="0"/>
              </a:rPr>
              <a:t>.</a:t>
            </a:r>
          </a:p>
          <a:p>
            <a:pPr lvl="1">
              <a:lnSpc>
                <a:spcPct val="80000"/>
              </a:lnSpc>
              <a:buClr>
                <a:srgbClr val="438086"/>
              </a:buClr>
            </a:pPr>
            <a:endParaRPr lang="az-Latn-AZ" altLang="en-US" i="1" dirty="0" smtClean="0">
              <a:solidFill>
                <a:srgbClr val="438086"/>
              </a:solidFill>
              <a:latin typeface="Times New Roman" panose="02020603050405020304" pitchFamily="18" charset="0"/>
              <a:cs typeface="Times New Roman" panose="02020603050405020304" pitchFamily="18" charset="0"/>
            </a:endParaRPr>
          </a:p>
          <a:p>
            <a:pPr lvl="1">
              <a:lnSpc>
                <a:spcPct val="80000"/>
              </a:lnSpc>
              <a:buClr>
                <a:srgbClr val="438086"/>
              </a:buClr>
            </a:pPr>
            <a:r>
              <a:rPr lang="en-US" altLang="en-US" i="1" dirty="0" err="1" smtClean="0">
                <a:solidFill>
                  <a:srgbClr val="438086"/>
                </a:solidFill>
                <a:latin typeface="Times New Roman" panose="02020603050405020304" pitchFamily="18" charset="0"/>
                <a:cs typeface="Times New Roman" panose="02020603050405020304" pitchFamily="18" charset="0"/>
              </a:rPr>
              <a:t>Edvards</a:t>
            </a:r>
            <a:r>
              <a:rPr lang="en-US" altLang="en-US" i="1" dirty="0" smtClean="0">
                <a:solidFill>
                  <a:srgbClr val="438086"/>
                </a:solidFill>
                <a:latin typeface="Times New Roman" panose="02020603050405020304" pitchFamily="18" charset="0"/>
                <a:cs typeface="Times New Roman" panose="02020603050405020304" pitchFamily="18" charset="0"/>
              </a:rPr>
              <a:t> </a:t>
            </a:r>
            <a:r>
              <a:rPr lang="en-US" altLang="en-US" i="1" dirty="0" err="1" smtClean="0">
                <a:solidFill>
                  <a:srgbClr val="438086"/>
                </a:solidFill>
                <a:latin typeface="Times New Roman" panose="02020603050405020304" pitchFamily="18" charset="0"/>
                <a:cs typeface="Times New Roman" panose="02020603050405020304" pitchFamily="18" charset="0"/>
              </a:rPr>
              <a:t>və</a:t>
            </a:r>
            <a:r>
              <a:rPr lang="en-US" altLang="en-US" i="1" dirty="0" smtClean="0">
                <a:solidFill>
                  <a:srgbClr val="438086"/>
                </a:solidFill>
                <a:latin typeface="Times New Roman" panose="02020603050405020304" pitchFamily="18" charset="0"/>
                <a:cs typeface="Times New Roman" panose="02020603050405020304" pitchFamily="18" charset="0"/>
              </a:rPr>
              <a:t> Levis </a:t>
            </a:r>
            <a:r>
              <a:rPr lang="en-US" altLang="en-US" i="1" dirty="0" err="1" smtClean="0">
                <a:solidFill>
                  <a:srgbClr val="438086"/>
                </a:solidFill>
                <a:latin typeface="Times New Roman" panose="02020603050405020304" pitchFamily="18" charset="0"/>
                <a:cs typeface="Times New Roman" panose="02020603050405020304" pitchFamily="18" charset="0"/>
              </a:rPr>
              <a:t>Birləşmiş</a:t>
            </a:r>
            <a:r>
              <a:rPr lang="en-US" altLang="en-US" i="1" dirty="0" smtClean="0">
                <a:solidFill>
                  <a:srgbClr val="438086"/>
                </a:solidFill>
                <a:latin typeface="Times New Roman" panose="02020603050405020304" pitchFamily="18" charset="0"/>
                <a:cs typeface="Times New Roman" panose="02020603050405020304" pitchFamily="18" charset="0"/>
              </a:rPr>
              <a:t> </a:t>
            </a:r>
            <a:r>
              <a:rPr lang="en-US" altLang="en-US" i="1" dirty="0" err="1" smtClean="0">
                <a:solidFill>
                  <a:srgbClr val="438086"/>
                </a:solidFill>
                <a:latin typeface="Times New Roman" panose="02020603050405020304" pitchFamily="18" charset="0"/>
                <a:cs typeface="Times New Roman" panose="02020603050405020304" pitchFamily="18" charset="0"/>
              </a:rPr>
              <a:t>Krallığa</a:t>
            </a:r>
            <a:r>
              <a:rPr lang="en-US" altLang="en-US" i="1" dirty="0" smtClean="0">
                <a:solidFill>
                  <a:srgbClr val="438086"/>
                </a:solidFill>
                <a:latin typeface="Times New Roman" panose="02020603050405020304" pitchFamily="18" charset="0"/>
                <a:cs typeface="Times New Roman" panose="02020603050405020304" pitchFamily="18" charset="0"/>
              </a:rPr>
              <a:t> </a:t>
            </a:r>
            <a:r>
              <a:rPr lang="en-US" altLang="en-US" i="1" dirty="0" err="1" smtClean="0">
                <a:solidFill>
                  <a:srgbClr val="438086"/>
                </a:solidFill>
                <a:latin typeface="Times New Roman" panose="02020603050405020304" pitchFamily="18" charset="0"/>
                <a:cs typeface="Times New Roman" panose="02020603050405020304" pitchFamily="18" charset="0"/>
              </a:rPr>
              <a:t>qarşı</a:t>
            </a:r>
            <a:r>
              <a:rPr lang="en-US" altLang="en-US" i="1" dirty="0" smtClean="0">
                <a:solidFill>
                  <a:srgbClr val="438086"/>
                </a:solidFill>
                <a:latin typeface="Times New Roman" panose="02020603050405020304" pitchFamily="18" charset="0"/>
                <a:cs typeface="Times New Roman" panose="02020603050405020304" pitchFamily="18" charset="0"/>
              </a:rPr>
              <a:t> (2004)</a:t>
            </a:r>
            <a:r>
              <a:rPr lang="az-Latn-AZ" altLang="en-US" i="1" dirty="0" smtClean="0">
                <a:solidFill>
                  <a:srgbClr val="438086"/>
                </a:solidFill>
                <a:latin typeface="Times New Roman" panose="02020603050405020304" pitchFamily="18" charset="0"/>
                <a:cs typeface="Times New Roman" panose="02020603050405020304" pitchFamily="18" charset="0"/>
              </a:rPr>
              <a:t> </a:t>
            </a:r>
            <a:r>
              <a:rPr lang="en-US" altLang="en-US" dirty="0" smtClean="0">
                <a:solidFill>
                  <a:srgbClr val="53548A"/>
                </a:solidFill>
                <a:latin typeface="Times New Roman" panose="02020603050405020304" pitchFamily="18" charset="0"/>
                <a:cs typeface="Times New Roman" panose="02020603050405020304" pitchFamily="18" charset="0"/>
              </a:rPr>
              <a:t>Hakim </a:t>
            </a:r>
            <a:r>
              <a:rPr lang="en-US" altLang="en-US" dirty="0" err="1" smtClean="0">
                <a:solidFill>
                  <a:srgbClr val="53548A"/>
                </a:solidFill>
                <a:latin typeface="Times New Roman" panose="02020603050405020304" pitchFamily="18" charset="0"/>
                <a:cs typeface="Times New Roman" panose="02020603050405020304" pitchFamily="18" charset="0"/>
              </a:rPr>
              <a:t>müdafiəyə</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faydalı</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ola</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biləcəyi</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təqdirdə</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açıqlanacaq</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gizlədilmiş</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sübutu</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gözdən</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keçirmişdi</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Lakin</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qanun</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pozuntusuna</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yol</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verilmişdir</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müdafiə</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tərəfi</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də</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sübutun</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zərərli</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olub-olmamasını</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bilmək</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hüququna</a:t>
            </a:r>
            <a:r>
              <a:rPr lang="en-US" altLang="en-US" dirty="0" smtClean="0">
                <a:solidFill>
                  <a:srgbClr val="53548A"/>
                </a:solidFill>
                <a:latin typeface="Times New Roman" panose="02020603050405020304" pitchFamily="18" charset="0"/>
                <a:cs typeface="Times New Roman" panose="02020603050405020304" pitchFamily="18" charset="0"/>
              </a:rPr>
              <a:t> sahib </a:t>
            </a:r>
            <a:r>
              <a:rPr lang="en-US" altLang="en-US" dirty="0" err="1" smtClean="0">
                <a:solidFill>
                  <a:srgbClr val="53548A"/>
                </a:solidFill>
                <a:latin typeface="Times New Roman" panose="02020603050405020304" pitchFamily="18" charset="0"/>
                <a:cs typeface="Times New Roman" panose="02020603050405020304" pitchFamily="18" charset="0"/>
              </a:rPr>
              <a:t>olmalıdır</a:t>
            </a:r>
            <a:r>
              <a:rPr lang="en-US" altLang="en-US" dirty="0" smtClean="0">
                <a:solidFill>
                  <a:srgbClr val="53548A"/>
                </a:solidFill>
                <a:latin typeface="Times New Roman" panose="02020603050405020304" pitchFamily="18" charset="0"/>
                <a:cs typeface="Times New Roman" panose="02020603050405020304" pitchFamily="18" charset="0"/>
              </a:rPr>
              <a:t> - </a:t>
            </a:r>
            <a:r>
              <a:rPr lang="en-US" altLang="en-US" dirty="0" err="1" smtClean="0">
                <a:solidFill>
                  <a:srgbClr val="53548A"/>
                </a:solidFill>
                <a:latin typeface="Times New Roman" panose="02020603050405020304" pitchFamily="18" charset="0"/>
                <a:cs typeface="Times New Roman" panose="02020603050405020304" pitchFamily="18" charset="0"/>
              </a:rPr>
              <a:t>bu</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halda</a:t>
            </a:r>
            <a:r>
              <a:rPr lang="en-US" altLang="en-US" dirty="0" smtClean="0">
                <a:solidFill>
                  <a:srgbClr val="53548A"/>
                </a:solidFill>
                <a:latin typeface="Times New Roman" panose="02020603050405020304" pitchFamily="18" charset="0"/>
                <a:cs typeface="Times New Roman" panose="02020603050405020304" pitchFamily="18" charset="0"/>
              </a:rPr>
              <a:t> o </a:t>
            </a:r>
            <a:r>
              <a:rPr lang="en-US" altLang="en-US" dirty="0" err="1" smtClean="0">
                <a:solidFill>
                  <a:srgbClr val="53548A"/>
                </a:solidFill>
                <a:latin typeface="Times New Roman" panose="02020603050405020304" pitchFamily="18" charset="0"/>
                <a:cs typeface="Times New Roman" panose="02020603050405020304" pitchFamily="18" charset="0"/>
              </a:rPr>
              <a:t>təkzib</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oluna</a:t>
            </a:r>
            <a:r>
              <a:rPr lang="en-US" altLang="en-US" dirty="0" smtClean="0">
                <a:solidFill>
                  <a:srgbClr val="53548A"/>
                </a:solidFill>
                <a:latin typeface="Times New Roman" panose="02020603050405020304" pitchFamily="18" charset="0"/>
                <a:cs typeface="Times New Roman" panose="02020603050405020304" pitchFamily="18" charset="0"/>
              </a:rPr>
              <a:t> </a:t>
            </a:r>
            <a:r>
              <a:rPr lang="en-US" altLang="en-US" dirty="0" err="1" smtClean="0">
                <a:solidFill>
                  <a:srgbClr val="53548A"/>
                </a:solidFill>
                <a:latin typeface="Times New Roman" panose="02020603050405020304" pitchFamily="18" charset="0"/>
                <a:cs typeface="Times New Roman" panose="02020603050405020304" pitchFamily="18" charset="0"/>
              </a:rPr>
              <a:t>bilər</a:t>
            </a:r>
            <a:r>
              <a:rPr lang="en-US" altLang="en-US" dirty="0" smtClean="0">
                <a:solidFill>
                  <a:srgbClr val="53548A"/>
                </a:solidFill>
                <a:latin typeface="Times New Roman" panose="02020603050405020304" pitchFamily="18" charset="0"/>
                <a:cs typeface="Times New Roman" panose="02020603050405020304" pitchFamily="18" charset="0"/>
              </a:rPr>
              <a:t>.</a:t>
            </a:r>
          </a:p>
          <a:p>
            <a:pPr lvl="2">
              <a:lnSpc>
                <a:spcPct val="80000"/>
              </a:lnSpc>
              <a:buClr>
                <a:srgbClr val="53548A"/>
              </a:buClr>
            </a:pPr>
            <a:endParaRPr lang="en-US" altLang="en-US" sz="2400" dirty="0" smtClean="0">
              <a:solidFill>
                <a:srgbClr val="53548A"/>
              </a:solidFill>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220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latin typeface="Times New Roman" panose="02020603050405020304" pitchFamily="18" charset="0"/>
                <a:cs typeface="Times New Roman" panose="02020603050405020304" pitchFamily="18" charset="0"/>
              </a:rPr>
              <a:t>Cinayət prosesində:  maddə 6.3 ilə qismən üst-üstə düşür.</a:t>
            </a:r>
            <a:endParaRPr lang="ru-R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az-Latn-AZ" dirty="0" smtClean="0">
                <a:latin typeface="Times New Roman" panose="02020603050405020304" pitchFamily="18" charset="0"/>
                <a:cs typeface="Times New Roman" panose="02020603050405020304" pitchFamily="18" charset="0"/>
              </a:rPr>
              <a:t>Brikmont Belçikaya qarşı iş;</a:t>
            </a:r>
          </a:p>
          <a:p>
            <a:r>
              <a:rPr lang="az-Latn-AZ" dirty="0" smtClean="0">
                <a:latin typeface="Times New Roman" panose="02020603050405020304" pitchFamily="18" charset="0"/>
                <a:cs typeface="Times New Roman" panose="02020603050405020304" pitchFamily="18" charset="0"/>
              </a:rPr>
              <a:t>Edvards Birləşmiş Krallığa qarşı iş (şahidlərin aşkarlanmaması);</a:t>
            </a:r>
          </a:p>
          <a:p>
            <a:r>
              <a:rPr lang="az-Latn-AZ" dirty="0" smtClean="0">
                <a:latin typeface="Times New Roman" panose="02020603050405020304" pitchFamily="18" charset="0"/>
                <a:cs typeface="Times New Roman" panose="02020603050405020304" pitchFamily="18" charset="0"/>
              </a:rPr>
              <a:t>Rouv və Devis Birləşmiş Krallığa qarşı iş ( ciddi zərurət)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6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566670"/>
            <a:ext cx="11353800" cy="5610293"/>
          </a:xfrm>
        </p:spPr>
        <p:txBody>
          <a:bodyPr/>
          <a:lstStyle/>
          <a:p>
            <a:pPr marL="0" indent="0" algn="just">
              <a:buNone/>
            </a:pPr>
            <a:r>
              <a:rPr lang="az-Latn-AZ" dirty="0"/>
              <a:t> </a:t>
            </a:r>
            <a:r>
              <a:rPr lang="az-Latn-AZ" dirty="0" smtClean="0"/>
              <a:t>                                                                                      </a:t>
            </a:r>
            <a:r>
              <a:rPr lang="az-Latn-AZ" sz="4800" b="1" i="1" dirty="0" smtClean="0">
                <a:latin typeface="Times New Roman" panose="02020603050405020304" pitchFamily="18" charset="0"/>
                <a:cs typeface="Times New Roman" panose="02020603050405020304" pitchFamily="18" charset="0"/>
              </a:rPr>
              <a:t>Açıq</a:t>
            </a:r>
          </a:p>
          <a:p>
            <a:pPr marL="0" indent="0" algn="just">
              <a:buNone/>
            </a:pPr>
            <a:r>
              <a:rPr lang="az-Latn-AZ" sz="4800" b="1" i="1" dirty="0">
                <a:latin typeface="Times New Roman" panose="02020603050405020304" pitchFamily="18" charset="0"/>
                <a:cs typeface="Times New Roman" panose="02020603050405020304" pitchFamily="18" charset="0"/>
              </a:rPr>
              <a:t> </a:t>
            </a:r>
            <a:r>
              <a:rPr lang="az-Latn-AZ" sz="4800" b="1" i="1" dirty="0" smtClean="0">
                <a:latin typeface="Times New Roman" panose="02020603050405020304" pitchFamily="18" charset="0"/>
                <a:cs typeface="Times New Roman" panose="02020603050405020304" pitchFamily="18" charset="0"/>
              </a:rPr>
              <a:t>                                            </a:t>
            </a:r>
          </a:p>
          <a:p>
            <a:pPr marL="0" indent="0" algn="just">
              <a:buNone/>
            </a:pPr>
            <a:r>
              <a:rPr lang="az-Latn-AZ" sz="4800" b="1" i="1" dirty="0">
                <a:latin typeface="Times New Roman" panose="02020603050405020304" pitchFamily="18" charset="0"/>
                <a:cs typeface="Times New Roman" panose="02020603050405020304" pitchFamily="18" charset="0"/>
              </a:rPr>
              <a:t> </a:t>
            </a:r>
            <a:r>
              <a:rPr lang="az-Latn-AZ" sz="4800" b="1" i="1" dirty="0" smtClean="0">
                <a:latin typeface="Times New Roman" panose="02020603050405020304" pitchFamily="18" charset="0"/>
                <a:cs typeface="Times New Roman" panose="02020603050405020304" pitchFamily="18" charset="0"/>
              </a:rPr>
              <a:t>                                                  məhkəmə</a:t>
            </a:r>
          </a:p>
          <a:p>
            <a:pPr marL="0" indent="0" algn="just">
              <a:buNone/>
            </a:pPr>
            <a:r>
              <a:rPr lang="az-Latn-AZ" sz="4800" b="1" i="1" dirty="0">
                <a:latin typeface="Times New Roman" panose="02020603050405020304" pitchFamily="18" charset="0"/>
                <a:cs typeface="Times New Roman" panose="02020603050405020304" pitchFamily="18" charset="0"/>
              </a:rPr>
              <a:t> </a:t>
            </a:r>
            <a:r>
              <a:rPr lang="az-Latn-AZ" sz="4800" b="1" i="1" dirty="0" smtClean="0">
                <a:latin typeface="Times New Roman" panose="02020603050405020304" pitchFamily="18" charset="0"/>
                <a:cs typeface="Times New Roman" panose="02020603050405020304" pitchFamily="18" charset="0"/>
              </a:rPr>
              <a:t>                              </a:t>
            </a:r>
          </a:p>
          <a:p>
            <a:pPr marL="0" indent="0" algn="just">
              <a:buNone/>
            </a:pPr>
            <a:r>
              <a:rPr lang="az-Latn-AZ" sz="4800" b="1" i="1" dirty="0">
                <a:latin typeface="Times New Roman" panose="02020603050405020304" pitchFamily="18" charset="0"/>
                <a:cs typeface="Times New Roman" panose="02020603050405020304" pitchFamily="18" charset="0"/>
              </a:rPr>
              <a:t> </a:t>
            </a:r>
            <a:r>
              <a:rPr lang="az-Latn-AZ" sz="4800" b="1" i="1" dirty="0" smtClean="0">
                <a:latin typeface="Times New Roman" panose="02020603050405020304" pitchFamily="18" charset="0"/>
                <a:cs typeface="Times New Roman" panose="02020603050405020304" pitchFamily="18" charset="0"/>
              </a:rPr>
              <a:t>                                       araşdırması</a:t>
            </a:r>
          </a:p>
          <a:p>
            <a:pPr marL="0" indent="0" algn="just">
              <a:buNone/>
            </a:pPr>
            <a:endParaRPr lang="az-Latn-AZ" sz="4800" b="1" i="1" dirty="0">
              <a:latin typeface="Times New Roman" panose="02020603050405020304" pitchFamily="18" charset="0"/>
              <a:cs typeface="Times New Roman" panose="02020603050405020304" pitchFamily="18" charset="0"/>
            </a:endParaRPr>
          </a:p>
          <a:p>
            <a:pPr marL="0" indent="0" algn="just">
              <a:buNone/>
            </a:pPr>
            <a:r>
              <a:rPr lang="az-Latn-AZ" sz="4800" b="1" i="1" dirty="0" smtClean="0">
                <a:latin typeface="Times New Roman" panose="02020603050405020304" pitchFamily="18" charset="0"/>
                <a:cs typeface="Times New Roman" panose="02020603050405020304" pitchFamily="18" charset="0"/>
              </a:rPr>
              <a:t>                                                      hüququ </a:t>
            </a:r>
          </a:p>
        </p:txBody>
      </p:sp>
      <p:sp>
        <p:nvSpPr>
          <p:cNvPr id="6" name="Content Placeholder 2"/>
          <p:cNvSpPr txBox="1">
            <a:spLocks/>
          </p:cNvSpPr>
          <p:nvPr/>
        </p:nvSpPr>
        <p:spPr>
          <a:xfrm>
            <a:off x="683653" y="1171978"/>
            <a:ext cx="10515600" cy="32148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endParaRPr lang="ru-RU" sz="6600" i="1" dirty="0">
              <a:latin typeface="Times New Roman" panose="02020603050405020304" pitchFamily="18" charset="0"/>
              <a:cs typeface="Times New Roman" panose="02020603050405020304" pitchFamily="18" charset="0"/>
            </a:endParaRPr>
          </a:p>
        </p:txBody>
      </p:sp>
      <p:pic>
        <p:nvPicPr>
          <p:cNvPr id="7" name="Picture 2" descr="http://www.hra.am/i/up/Dataran_mur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960" y="1570618"/>
            <a:ext cx="5594595" cy="3761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917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z-Latn-AZ" dirty="0" smtClean="0">
                <a:solidFill>
                  <a:srgbClr val="FF0000"/>
                </a:solidFill>
                <a:latin typeface="Times New Roman" panose="02020603050405020304" pitchFamily="18" charset="0"/>
                <a:cs typeface="Times New Roman" panose="02020603050405020304" pitchFamily="18" charset="0"/>
              </a:rPr>
              <a:t>Maddənin Mətni</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lgn="just">
              <a:buNone/>
            </a:pPr>
            <a:endParaRPr lang="az-Latn-AZ" altLang="en-US" dirty="0" smtClean="0">
              <a:latin typeface="Times New Roman" panose="02020603050405020304" pitchFamily="18" charset="0"/>
              <a:cs typeface="Times New Roman" panose="02020603050405020304" pitchFamily="18" charset="0"/>
            </a:endParaRPr>
          </a:p>
          <a:p>
            <a:pPr marL="0" indent="0" algn="just">
              <a:buNone/>
            </a:pPr>
            <a:r>
              <a:rPr lang="az-Latn-AZ" dirty="0" smtClean="0">
                <a:latin typeface="Times New Roman" panose="02020603050405020304" pitchFamily="18" charset="0"/>
                <a:cs typeface="Times New Roman" panose="02020603050405020304" pitchFamily="18" charset="0"/>
              </a:rPr>
              <a:t>Maddə 6. Ədalətli məhkəmə araşdırması hüququ </a:t>
            </a:r>
          </a:p>
          <a:p>
            <a:pPr marL="0" indent="0" algn="just">
              <a:buNone/>
            </a:pPr>
            <a:endParaRPr lang="az-Latn-AZ" altLang="en-US" dirty="0">
              <a:latin typeface="Times New Roman" panose="02020603050405020304" pitchFamily="18" charset="0"/>
              <a:cs typeface="Times New Roman" panose="02020603050405020304" pitchFamily="18" charset="0"/>
            </a:endParaRPr>
          </a:p>
          <a:p>
            <a:pPr marL="0" indent="0" algn="just">
              <a:buNone/>
            </a:pPr>
            <a:r>
              <a:rPr lang="az-Latn-AZ" altLang="en-US" dirty="0" smtClean="0">
                <a:latin typeface="Times New Roman" panose="02020603050405020304" pitchFamily="18" charset="0"/>
                <a:cs typeface="Times New Roman" panose="02020603050405020304" pitchFamily="18" charset="0"/>
              </a:rPr>
              <a:t>1</a:t>
            </a:r>
            <a:r>
              <a:rPr lang="az-Latn-AZ" altLang="en-US" dirty="0">
                <a:latin typeface="Times New Roman" panose="02020603050405020304" pitchFamily="18" charset="0"/>
                <a:cs typeface="Times New Roman" panose="02020603050405020304" pitchFamily="18" charset="0"/>
              </a:rPr>
              <a:t>. </a:t>
            </a:r>
            <a:r>
              <a:rPr lang="ru-RU" altLang="en-US" dirty="0">
                <a:latin typeface="Times New Roman" panose="02020603050405020304" pitchFamily="18" charset="0"/>
                <a:cs typeface="Times New Roman" panose="02020603050405020304" pitchFamily="18" charset="0"/>
              </a:rPr>
              <a:t>Hər kəs, onun </a:t>
            </a:r>
            <a:r>
              <a:rPr lang="ru-RU" altLang="en-US" b="1" dirty="0">
                <a:latin typeface="Times New Roman" panose="02020603050405020304" pitchFamily="18" charset="0"/>
                <a:cs typeface="Times New Roman" panose="02020603050405020304" pitchFamily="18" charset="0"/>
              </a:rPr>
              <a:t>mülki hüquq və vəzifələri </a:t>
            </a:r>
            <a:r>
              <a:rPr lang="ru-RU" altLang="en-US" dirty="0">
                <a:latin typeface="Times New Roman" panose="02020603050405020304" pitchFamily="18" charset="0"/>
                <a:cs typeface="Times New Roman" panose="02020603050405020304" pitchFamily="18" charset="0"/>
              </a:rPr>
              <a:t>müəyyən edilərkən və ya ona qarşı hər hansı </a:t>
            </a:r>
            <a:r>
              <a:rPr lang="ru-RU" altLang="en-US" b="1" dirty="0">
                <a:latin typeface="Times New Roman" panose="02020603050405020304" pitchFamily="18" charset="0"/>
                <a:cs typeface="Times New Roman" panose="02020603050405020304" pitchFamily="18" charset="0"/>
              </a:rPr>
              <a:t>cinayət ittihamı </a:t>
            </a:r>
            <a:r>
              <a:rPr lang="ru-RU" altLang="en-US" dirty="0">
                <a:latin typeface="Times New Roman" panose="02020603050405020304" pitchFamily="18" charset="0"/>
                <a:cs typeface="Times New Roman" panose="02020603050405020304" pitchFamily="18" charset="0"/>
              </a:rPr>
              <a:t>irəli sürülərkən, </a:t>
            </a:r>
            <a:r>
              <a:rPr lang="ru-RU" altLang="en-US" b="1" dirty="0">
                <a:latin typeface="Times New Roman" panose="02020603050405020304" pitchFamily="18" charset="0"/>
                <a:cs typeface="Times New Roman" panose="02020603050405020304" pitchFamily="18" charset="0"/>
              </a:rPr>
              <a:t>qanun əsasında yaradılmış müstəqil </a:t>
            </a:r>
            <a:r>
              <a:rPr lang="ru-RU" altLang="en-US" dirty="0">
                <a:latin typeface="Times New Roman" panose="02020603050405020304" pitchFamily="18" charset="0"/>
                <a:cs typeface="Times New Roman" panose="02020603050405020304" pitchFamily="18" charset="0"/>
              </a:rPr>
              <a:t>və </a:t>
            </a:r>
            <a:r>
              <a:rPr lang="ru-RU" altLang="en-US" b="1" dirty="0">
                <a:latin typeface="Times New Roman" panose="02020603050405020304" pitchFamily="18" charset="0"/>
                <a:cs typeface="Times New Roman" panose="02020603050405020304" pitchFamily="18" charset="0"/>
              </a:rPr>
              <a:t>qərəzsiz </a:t>
            </a:r>
            <a:r>
              <a:rPr lang="ru-RU" altLang="en-US" dirty="0">
                <a:latin typeface="Times New Roman" panose="02020603050405020304" pitchFamily="18" charset="0"/>
                <a:cs typeface="Times New Roman" panose="02020603050405020304" pitchFamily="18" charset="0"/>
              </a:rPr>
              <a:t>məhkəmə vasitəsilə, </a:t>
            </a:r>
            <a:r>
              <a:rPr lang="ru-RU" altLang="en-US" b="1" dirty="0">
                <a:latin typeface="Times New Roman" panose="02020603050405020304" pitchFamily="18" charset="0"/>
                <a:cs typeface="Times New Roman" panose="02020603050405020304" pitchFamily="18" charset="0"/>
              </a:rPr>
              <a:t>ağlabatan müddətdə </a:t>
            </a:r>
            <a:r>
              <a:rPr lang="ru-RU" altLang="en-US" dirty="0">
                <a:latin typeface="Times New Roman" panose="02020603050405020304" pitchFamily="18" charset="0"/>
                <a:cs typeface="Times New Roman" panose="02020603050405020304" pitchFamily="18" charset="0"/>
              </a:rPr>
              <a:t>işinin </a:t>
            </a:r>
            <a:r>
              <a:rPr lang="ru-RU" altLang="en-US" b="1" dirty="0">
                <a:latin typeface="Times New Roman" panose="02020603050405020304" pitchFamily="18" charset="0"/>
                <a:cs typeface="Times New Roman" panose="02020603050405020304" pitchFamily="18" charset="0"/>
              </a:rPr>
              <a:t>ədalətli </a:t>
            </a:r>
            <a:r>
              <a:rPr lang="ru-RU" altLang="en-US" dirty="0">
                <a:latin typeface="Times New Roman" panose="02020603050405020304" pitchFamily="18" charset="0"/>
                <a:cs typeface="Times New Roman" panose="02020603050405020304" pitchFamily="18" charset="0"/>
              </a:rPr>
              <a:t>və </a:t>
            </a:r>
            <a:r>
              <a:rPr lang="ru-RU" altLang="en-US" b="1" dirty="0">
                <a:latin typeface="Times New Roman" panose="02020603050405020304" pitchFamily="18" charset="0"/>
                <a:cs typeface="Times New Roman" panose="02020603050405020304" pitchFamily="18" charset="0"/>
              </a:rPr>
              <a:t>açıq </a:t>
            </a:r>
            <a:r>
              <a:rPr lang="ru-RU" altLang="en-US" dirty="0">
                <a:latin typeface="Times New Roman" panose="02020603050405020304" pitchFamily="18" charset="0"/>
                <a:cs typeface="Times New Roman" panose="02020603050405020304" pitchFamily="18" charset="0"/>
              </a:rPr>
              <a:t>araşdırılması hüququna malikdir.</a:t>
            </a:r>
            <a:r>
              <a:rPr lang="az-Latn-AZ" altLang="en-U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223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b="1" dirty="0" smtClean="0">
                <a:solidFill>
                  <a:srgbClr val="FF0000"/>
                </a:solidFill>
                <a:latin typeface="Times New Roman" panose="02020603050405020304" pitchFamily="18" charset="0"/>
                <a:cs typeface="Times New Roman" panose="02020603050405020304" pitchFamily="18" charset="0"/>
              </a:rPr>
              <a:t>Açıq məhkəmə araşdırması</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az-Latn-AZ" dirty="0">
                <a:latin typeface="Times New Roman" panose="02020603050405020304" pitchFamily="18" charset="0"/>
                <a:cs typeface="Times New Roman" panose="02020603050405020304" pitchFamily="18" charset="0"/>
              </a:rPr>
              <a:t>Məh­­­­­­­kə­­­­­­­mə araş­­­­­­­dır­­­­­­­ma­­­­­­­la­­­­­­­rı­­­­­­­nın əda­­­­­­­lət­­­­­­­li­­­­­­­li­­­­­­­yi­­­­­­­nin (6-cı mad­­­­­­­də­­­­­­­nin məq­­­­­­­sə­­­­­­­di məhz əda­­­­­­­lət­­­­­­­li məh­­­­­­­kə­­­­­­­mə araş­­­­­­­dır­­­­­­­ma­­­­­­­sı­­­­­­­dır) tə­­­­­­­min edil­­­­­­­mə­­­­­­­si­­­­­­­nə əd­­­­­­­liy­­­­­­­yə si­s­­­­­­te­­­­­­­mi tə­­­­­­­rə­­­­­­­fin­­­­­­­dən şə­­­­­­­ra­­­­­­­it ya­­­­­­­ra­­­­­­­dıl­­­­­­­ma­­­­­­­sı, de­­­­­­­mok­­­­­­­ra­­­­­­­tik cə­­­­­­­miy­­­­­­­yət­­­­­­­də mü­­­­­­­hüm əhə­­­­­­­miy­­­­­­­yət da­­­­­­­şı­­­­­­­yır. Açıq din­­­­­­­lə­­­­­­­mə mət­­­­­­­bu­­­­­­­a­­­­­­­ta da im­­­­­­­kan ve­­­­­­­rir ki, özü­­­­­­­nün mü­­­­­­­hüm ro­­­­­­­lu­­­­­­­nu, yə­­­­­­­ni ic­­­­­­­ti­­­­­­­ma­­­­­­­i nə­­­­­­­za­­­­­­­rət­­­­­­­çi ro­­­­­­­lu­­­­­­­nu hə­­­­­­­ya­­­­­­­ta ke­­­­­­­çir­­­­­­­sin. </a:t>
            </a:r>
            <a:endParaRPr lang="az-Latn-AZ" dirty="0" smtClean="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a:p>
            <a:pPr algn="just"/>
            <a:r>
              <a:rPr lang="az-Latn-AZ" dirty="0">
                <a:latin typeface="Times New Roman" panose="02020603050405020304" pitchFamily="18" charset="0"/>
                <a:cs typeface="Times New Roman" panose="02020603050405020304" pitchFamily="18" charset="0"/>
              </a:rPr>
              <a:t> </a:t>
            </a:r>
            <a:r>
              <a:rPr lang="az-Latn-AZ" i="1" dirty="0" smtClean="0">
                <a:latin typeface="Times New Roman" panose="02020603050405020304" pitchFamily="18" charset="0"/>
                <a:cs typeface="Times New Roman" panose="02020603050405020304" pitchFamily="18" charset="0"/>
              </a:rPr>
              <a:t>Aksen Almaniyaya qarşı iş, </a:t>
            </a:r>
            <a:r>
              <a:rPr lang="az-Latn-AZ" dirty="0" smtClean="0">
                <a:latin typeface="Times New Roman" panose="02020603050405020304" pitchFamily="18" charset="0"/>
                <a:cs typeface="Times New Roman" panose="02020603050405020304" pitchFamily="18" charset="0"/>
              </a:rPr>
              <a:t>1983.</a:t>
            </a:r>
            <a:endParaRPr lang="ru-RU" dirty="0">
              <a:latin typeface="Times New Roman" panose="02020603050405020304" pitchFamily="18" charset="0"/>
              <a:cs typeface="Times New Roman" panose="02020603050405020304" pitchFamily="18" charset="0"/>
            </a:endParaRPr>
          </a:p>
          <a:p>
            <a:pPr algn="just"/>
            <a:r>
              <a:rPr lang="az-Latn-AZ" i="1" dirty="0" smtClean="0">
                <a:latin typeface="Times New Roman" panose="02020603050405020304" pitchFamily="18" charset="0"/>
                <a:cs typeface="Times New Roman" panose="02020603050405020304" pitchFamily="18" charset="0"/>
              </a:rPr>
              <a:t>Göç Türkiyəyə qarşı iş,  </a:t>
            </a:r>
            <a:r>
              <a:rPr lang="az-Latn-AZ" dirty="0" smtClean="0">
                <a:latin typeface="Times New Roman" panose="02020603050405020304" pitchFamily="18" charset="0"/>
                <a:cs typeface="Times New Roman" panose="02020603050405020304" pitchFamily="18" charset="0"/>
              </a:rPr>
              <a:t>2002 (ən azı bir instansiyada şəxsən iştirak)</a:t>
            </a:r>
            <a:endParaRPr lang="ru-RU" dirty="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7225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b="1" dirty="0" smtClean="0">
                <a:solidFill>
                  <a:srgbClr val="FF0000"/>
                </a:solidFill>
                <a:latin typeface="Times New Roman" panose="02020603050405020304" pitchFamily="18" charset="0"/>
                <a:cs typeface="Times New Roman" panose="02020603050405020304" pitchFamily="18" charset="0"/>
              </a:rPr>
              <a:t>«Açıq məhkəmə araşdırması hüququ» nun tələbi:</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Tx/>
              <a:buChar char="-"/>
            </a:pPr>
            <a:r>
              <a:rPr lang="az-Latn-AZ" dirty="0" smtClean="0">
                <a:latin typeface="Times New Roman" panose="02020603050405020304" pitchFamily="18" charset="0"/>
                <a:cs typeface="Times New Roman" panose="02020603050405020304" pitchFamily="18" charset="0"/>
              </a:rPr>
              <a:t>məhkəmə iclasında şəxsən iştirak hüququ </a:t>
            </a:r>
            <a:r>
              <a:rPr lang="az-Latn-AZ" b="1" i="1" dirty="0" smtClean="0">
                <a:latin typeface="Times New Roman" panose="02020603050405020304" pitchFamily="18" charset="0"/>
                <a:cs typeface="Times New Roman" panose="02020603050405020304" pitchFamily="18" charset="0"/>
              </a:rPr>
              <a:t>(Andreyeva Latviyaya qarşı iş,);</a:t>
            </a:r>
          </a:p>
          <a:p>
            <a:pPr>
              <a:buFontTx/>
              <a:buChar char="-"/>
            </a:pPr>
            <a:r>
              <a:rPr lang="az-Latn-AZ" dirty="0" smtClean="0">
                <a:latin typeface="Times New Roman" panose="02020603050405020304" pitchFamily="18" charset="0"/>
                <a:cs typeface="Times New Roman" panose="02020603050405020304" pitchFamily="18" charset="0"/>
              </a:rPr>
              <a:t>Məhkəmə iclasının açıq keçirilməsi </a:t>
            </a:r>
            <a:r>
              <a:rPr lang="az-Latn-AZ" b="1" i="1" dirty="0" smtClean="0">
                <a:latin typeface="Times New Roman" panose="02020603050405020304" pitchFamily="18" charset="0"/>
                <a:cs typeface="Times New Roman" panose="02020603050405020304" pitchFamily="18" charset="0"/>
              </a:rPr>
              <a:t>(Kempell və Fell Birləşmiş Krallığa qarşı iş, Riyepan Avstriyaya qarşı iş);</a:t>
            </a:r>
          </a:p>
          <a:p>
            <a:pPr>
              <a:buFontTx/>
              <a:buChar char="-"/>
            </a:pPr>
            <a:r>
              <a:rPr lang="az-Latn-AZ" dirty="0" smtClean="0">
                <a:latin typeface="Times New Roman" panose="02020603050405020304" pitchFamily="18" charset="0"/>
                <a:cs typeface="Times New Roman" panose="02020603050405020304" pitchFamily="18" charset="0"/>
              </a:rPr>
              <a:t>Məhkəmə qərarının açıq elan olunması hüququ </a:t>
            </a:r>
            <a:r>
              <a:rPr lang="az-Latn-AZ" b="1" i="1" dirty="0" smtClean="0">
                <a:latin typeface="Times New Roman" panose="02020603050405020304" pitchFamily="18" charset="0"/>
                <a:cs typeface="Times New Roman" panose="02020603050405020304" pitchFamily="18" charset="0"/>
              </a:rPr>
              <a:t>(Sutter İsveçrəyə qarşı iş, Kempell və Fell Birləşmiş Krallığa qarşı iş).</a:t>
            </a:r>
          </a:p>
          <a:p>
            <a:pPr>
              <a:buFontTx/>
              <a:buChar char="-"/>
            </a:pPr>
            <a:endParaRPr lang="az-Latn-AZ" dirty="0">
              <a:latin typeface="Times New Roman" panose="02020603050405020304" pitchFamily="18" charset="0"/>
              <a:cs typeface="Times New Roman" panose="02020603050405020304" pitchFamily="18" charset="0"/>
            </a:endParaRPr>
          </a:p>
          <a:p>
            <a:pPr marL="0" indent="0">
              <a:buNone/>
            </a:pPr>
            <a:r>
              <a:rPr lang="az-Latn-AZ" b="1" dirty="0" smtClean="0">
                <a:latin typeface="Times New Roman" panose="02020603050405020304" pitchFamily="18" charset="0"/>
                <a:cs typeface="Times New Roman" panose="02020603050405020304" pitchFamily="18" charset="0"/>
              </a:rPr>
              <a:t> Apellyasiyada şifahilik tələb olunurmu??? </a:t>
            </a:r>
          </a:p>
          <a:p>
            <a:pPr marL="0" indent="0">
              <a:buNone/>
            </a:pPr>
            <a:r>
              <a:rPr lang="az-Latn-AZ" b="1" i="1" dirty="0" smtClean="0">
                <a:latin typeface="Times New Roman" panose="02020603050405020304" pitchFamily="18" charset="0"/>
                <a:cs typeface="Times New Roman" panose="02020603050405020304" pitchFamily="18" charset="0"/>
              </a:rPr>
              <a:t>- (Aksen Almaniyaya qarşı iş)</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495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altLang="en-US" dirty="0" smtClean="0">
                <a:latin typeface="Times New Roman" panose="02020603050405020304" pitchFamily="18" charset="0"/>
                <a:cs typeface="Times New Roman" panose="02020603050405020304" pitchFamily="18" charset="0"/>
              </a:rPr>
              <a:t>Azərbaycanla bağlı qərarlar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az-Latn-AZ" dirty="0" smtClean="0">
              <a:latin typeface="Times New Roman" panose="02020603050405020304" pitchFamily="18" charset="0"/>
              <a:cs typeface="Times New Roman" panose="02020603050405020304" pitchFamily="18" charset="0"/>
            </a:endParaRPr>
          </a:p>
          <a:p>
            <a:r>
              <a:rPr lang="az-Latn-AZ" b="1" i="1" dirty="0" smtClean="0">
                <a:latin typeface="Times New Roman" panose="02020603050405020304" pitchFamily="18" charset="0"/>
                <a:cs typeface="Times New Roman" panose="02020603050405020304" pitchFamily="18" charset="0"/>
              </a:rPr>
              <a:t>Abbasov Azərbaycana qarşı iş, 2008</a:t>
            </a:r>
            <a:r>
              <a:rPr lang="en-US" dirty="0" smtClean="0">
                <a:latin typeface="Times New Roman" panose="02020603050405020304" pitchFamily="18" charset="0"/>
                <a:cs typeface="Times New Roman" panose="02020603050405020304" pitchFamily="18" charset="0"/>
              </a:rPr>
              <a:t> (t</a:t>
            </a:r>
            <a:r>
              <a:rPr lang="az-Latn-AZ" dirty="0" smtClean="0">
                <a:latin typeface="Times New Roman" panose="02020603050405020304" pitchFamily="18" charset="0"/>
                <a:cs typeface="Times New Roman" panose="02020603050405020304" pitchFamily="18" charset="0"/>
              </a:rPr>
              <a:t>ərəflərin bərabərliyi və çəkişmə prinsipi)</a:t>
            </a:r>
          </a:p>
          <a:p>
            <a:r>
              <a:rPr lang="az-Latn-AZ" b="1" i="1" dirty="0" smtClean="0">
                <a:latin typeface="Times New Roman" panose="02020603050405020304" pitchFamily="18" charset="0"/>
                <a:cs typeface="Times New Roman" panose="02020603050405020304" pitchFamily="18" charset="0"/>
              </a:rPr>
              <a:t>Pirəli Orucov Azərbaycana qarşı iş, 2010 </a:t>
            </a:r>
            <a:r>
              <a:rPr lang="en-US" dirty="0">
                <a:latin typeface="Times New Roman" panose="02020603050405020304" pitchFamily="18" charset="0"/>
                <a:cs typeface="Times New Roman" panose="02020603050405020304" pitchFamily="18" charset="0"/>
              </a:rPr>
              <a:t>(t</a:t>
            </a:r>
            <a:r>
              <a:rPr lang="az-Latn-AZ" dirty="0">
                <a:latin typeface="Times New Roman" panose="02020603050405020304" pitchFamily="18" charset="0"/>
                <a:cs typeface="Times New Roman" panose="02020603050405020304" pitchFamily="18" charset="0"/>
              </a:rPr>
              <a:t>ərəflərin bərabərliyi və çəkişmə prinsipi)</a:t>
            </a:r>
            <a:endParaRPr lang="az-Latn-AZ" dirty="0" smtClean="0">
              <a:latin typeface="Times New Roman" panose="02020603050405020304" pitchFamily="18" charset="0"/>
              <a:cs typeface="Times New Roman" panose="02020603050405020304" pitchFamily="18" charset="0"/>
            </a:endParaRPr>
          </a:p>
          <a:p>
            <a:r>
              <a:rPr lang="az-Latn-AZ" b="1" i="1" dirty="0" smtClean="0">
                <a:latin typeface="Times New Roman" panose="02020603050405020304" pitchFamily="18" charset="0"/>
                <a:cs typeface="Times New Roman" panose="02020603050405020304" pitchFamily="18" charset="0"/>
              </a:rPr>
              <a:t>Hümmətov Azərbaycana qarşı iş, 2007 </a:t>
            </a:r>
            <a:r>
              <a:rPr lang="az-Latn-AZ" dirty="0" smtClean="0">
                <a:latin typeface="Times New Roman" panose="02020603050405020304" pitchFamily="18" charset="0"/>
                <a:cs typeface="Times New Roman" panose="02020603050405020304" pitchFamily="18" charset="0"/>
              </a:rPr>
              <a:t>(açıq məhkəmə araşdırması hüququ)</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560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az-Latn-AZ" sz="7200" b="1" i="1" dirty="0" smtClean="0">
                <a:solidFill>
                  <a:srgbClr val="FF0000"/>
                </a:solidFill>
                <a:latin typeface="Times New Roman" panose="02020603050405020304" pitchFamily="18" charset="0"/>
                <a:cs typeface="Times New Roman" panose="02020603050405020304" pitchFamily="18" charset="0"/>
              </a:rPr>
              <a:t>DİQQƏTİNİZƏ GÖRƏ MİNNƏTDARAM</a:t>
            </a:r>
          </a:p>
          <a:p>
            <a:pPr marL="0" indent="0" algn="ctr">
              <a:buNone/>
            </a:pPr>
            <a:r>
              <a:rPr lang="az-Latn-AZ" sz="9600" b="1" dirty="0" smtClean="0">
                <a:solidFill>
                  <a:srgbClr val="FF0000"/>
                </a:solidFill>
                <a:latin typeface="Times New Roman" panose="02020603050405020304" pitchFamily="18" charset="0"/>
                <a:cs typeface="Times New Roman" panose="02020603050405020304" pitchFamily="18" charset="0"/>
              </a:rPr>
              <a:t>☺</a:t>
            </a:r>
            <a:endParaRPr lang="ru-RU" sz="9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615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altLang="en-US" dirty="0">
                <a:solidFill>
                  <a:srgbClr val="FF0000"/>
                </a:solidFill>
                <a:latin typeface="Times New Roman" panose="02020603050405020304" pitchFamily="18" charset="0"/>
                <a:cs typeface="Times New Roman" panose="02020603050405020304" pitchFamily="18" charset="0"/>
              </a:rPr>
              <a:t>6-cı maddədəki kateqoriyalar</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33599" y="1790162"/>
            <a:ext cx="6705601" cy="4915437"/>
          </a:xfrm>
        </p:spPr>
        <p:txBody>
          <a:bodyPr>
            <a:noAutofit/>
          </a:bodyPr>
          <a:lstStyle/>
          <a:p>
            <a:pPr>
              <a:lnSpc>
                <a:spcPct val="90000"/>
              </a:lnSpc>
              <a:buFont typeface="Wingdings" panose="05000000000000000000" pitchFamily="2" charset="2"/>
              <a:buNone/>
            </a:pPr>
            <a:r>
              <a:rPr lang="az-Latn-AZ" altLang="en-US" sz="2000" dirty="0">
                <a:latin typeface="Times New Roman" panose="02020603050405020304" pitchFamily="18" charset="0"/>
                <a:cs typeface="Times New Roman" panose="02020603050405020304" pitchFamily="18" charset="0"/>
              </a:rPr>
              <a:t>Konvensiyada sadalananlar və </a:t>
            </a:r>
            <a:r>
              <a:rPr lang="az-Latn-AZ" altLang="en-US" sz="2000" dirty="0" err="1">
                <a:latin typeface="Times New Roman" panose="02020603050405020304" pitchFamily="18" charset="0"/>
                <a:cs typeface="Times New Roman" panose="02020603050405020304" pitchFamily="18" charset="0"/>
              </a:rPr>
              <a:t>sadalanmayanlar</a:t>
            </a:r>
            <a:endParaRPr lang="az-Latn-AZ" altLang="en-US" sz="2000" dirty="0">
              <a:latin typeface="Times New Roman" panose="02020603050405020304" pitchFamily="18" charset="0"/>
              <a:cs typeface="Times New Roman" panose="02020603050405020304" pitchFamily="18" charset="0"/>
            </a:endParaRPr>
          </a:p>
          <a:p>
            <a:pPr>
              <a:lnSpc>
                <a:spcPct val="90000"/>
              </a:lnSpc>
            </a:pPr>
            <a:r>
              <a:rPr lang="az-Latn-AZ" altLang="en-US" sz="2000" dirty="0">
                <a:latin typeface="Times New Roman" panose="02020603050405020304" pitchFamily="18" charset="0"/>
                <a:cs typeface="Times New Roman" panose="02020603050405020304" pitchFamily="18" charset="0"/>
              </a:rPr>
              <a:t>mübahisə olmalı</a:t>
            </a:r>
          </a:p>
          <a:p>
            <a:pPr>
              <a:lnSpc>
                <a:spcPct val="90000"/>
              </a:lnSpc>
            </a:pPr>
            <a:r>
              <a:rPr lang="ru-RU" altLang="en-US" sz="2000" dirty="0">
                <a:latin typeface="Times New Roman" panose="02020603050405020304" pitchFamily="18" charset="0"/>
                <a:cs typeface="Times New Roman" panose="02020603050405020304" pitchFamily="18" charset="0"/>
              </a:rPr>
              <a:t>mülki hüquq və vəzifələr</a:t>
            </a:r>
            <a:r>
              <a:rPr lang="az-Latn-AZ" altLang="en-US" sz="2000" dirty="0">
                <a:latin typeface="Times New Roman" panose="02020603050405020304" pitchFamily="18" charset="0"/>
                <a:cs typeface="Times New Roman" panose="02020603050405020304" pitchFamily="18" charset="0"/>
              </a:rPr>
              <a:t>, </a:t>
            </a:r>
            <a:r>
              <a:rPr lang="ru-RU" altLang="en-US" sz="2000" dirty="0">
                <a:latin typeface="Times New Roman" panose="02020603050405020304" pitchFamily="18" charset="0"/>
                <a:cs typeface="Times New Roman" panose="02020603050405020304" pitchFamily="18" charset="0"/>
              </a:rPr>
              <a:t>cinayət ittihamı </a:t>
            </a:r>
            <a:endParaRPr lang="az-Latn-AZ" altLang="en-US" sz="2000" dirty="0">
              <a:latin typeface="Times New Roman" panose="02020603050405020304" pitchFamily="18" charset="0"/>
              <a:cs typeface="Times New Roman" panose="02020603050405020304" pitchFamily="18" charset="0"/>
            </a:endParaRPr>
          </a:p>
          <a:p>
            <a:pPr>
              <a:lnSpc>
                <a:spcPct val="90000"/>
              </a:lnSpc>
            </a:pPr>
            <a:r>
              <a:rPr lang="az-Latn-AZ" altLang="en-US" sz="2000" dirty="0">
                <a:latin typeface="Times New Roman" panose="02020603050405020304" pitchFamily="18" charset="0"/>
                <a:cs typeface="Times New Roman" panose="02020603050405020304" pitchFamily="18" charset="0"/>
              </a:rPr>
              <a:t>q</a:t>
            </a:r>
            <a:r>
              <a:rPr lang="ru-RU" altLang="en-US" sz="2000" dirty="0">
                <a:latin typeface="Times New Roman" panose="02020603050405020304" pitchFamily="18" charset="0"/>
                <a:cs typeface="Times New Roman" panose="02020603050405020304" pitchFamily="18" charset="0"/>
              </a:rPr>
              <a:t>anun əsasında yaradılmış məhkəmə </a:t>
            </a:r>
            <a:endParaRPr lang="az-Latn-AZ" altLang="en-US" sz="2000" dirty="0">
              <a:latin typeface="Times New Roman" panose="02020603050405020304" pitchFamily="18" charset="0"/>
              <a:cs typeface="Times New Roman" panose="02020603050405020304" pitchFamily="18" charset="0"/>
            </a:endParaRPr>
          </a:p>
          <a:p>
            <a:pPr>
              <a:lnSpc>
                <a:spcPct val="90000"/>
              </a:lnSpc>
            </a:pPr>
            <a:r>
              <a:rPr lang="ru-RU" altLang="en-US" sz="2000" dirty="0">
                <a:latin typeface="Times New Roman" panose="02020603050405020304" pitchFamily="18" charset="0"/>
                <a:cs typeface="Times New Roman" panose="02020603050405020304" pitchFamily="18" charset="0"/>
              </a:rPr>
              <a:t>müstəqil və qərəzsiz məhkəmə </a:t>
            </a:r>
            <a:endParaRPr lang="az-Latn-AZ" altLang="en-US" sz="2000" dirty="0">
              <a:latin typeface="Times New Roman" panose="02020603050405020304" pitchFamily="18" charset="0"/>
              <a:cs typeface="Times New Roman" panose="02020603050405020304" pitchFamily="18" charset="0"/>
            </a:endParaRPr>
          </a:p>
          <a:p>
            <a:pPr>
              <a:lnSpc>
                <a:spcPct val="90000"/>
              </a:lnSpc>
            </a:pPr>
            <a:r>
              <a:rPr lang="ru-RU" altLang="en-US" sz="2000" dirty="0">
                <a:latin typeface="Times New Roman" panose="02020603050405020304" pitchFamily="18" charset="0"/>
                <a:cs typeface="Times New Roman" panose="02020603050405020304" pitchFamily="18" charset="0"/>
              </a:rPr>
              <a:t>ağlabatan müddət</a:t>
            </a:r>
            <a:r>
              <a:rPr lang="az-Latn-AZ" altLang="en-US" sz="2000" dirty="0">
                <a:latin typeface="Times New Roman" panose="02020603050405020304" pitchFamily="18" charset="0"/>
                <a:cs typeface="Times New Roman" panose="02020603050405020304" pitchFamily="18" charset="0"/>
              </a:rPr>
              <a:t> </a:t>
            </a:r>
            <a:r>
              <a:rPr lang="ru-RU" altLang="en-US" sz="2000" dirty="0">
                <a:latin typeface="Times New Roman" panose="02020603050405020304" pitchFamily="18" charset="0"/>
                <a:cs typeface="Times New Roman" panose="02020603050405020304" pitchFamily="18" charset="0"/>
              </a:rPr>
              <a:t> </a:t>
            </a:r>
            <a:endParaRPr lang="az-Latn-AZ" altLang="en-US" sz="2000" dirty="0">
              <a:latin typeface="Times New Roman" panose="02020603050405020304" pitchFamily="18" charset="0"/>
              <a:cs typeface="Times New Roman" panose="02020603050405020304" pitchFamily="18" charset="0"/>
            </a:endParaRPr>
          </a:p>
          <a:p>
            <a:pPr>
              <a:lnSpc>
                <a:spcPct val="90000"/>
              </a:lnSpc>
            </a:pPr>
            <a:r>
              <a:rPr lang="ru-RU" altLang="en-US" sz="2000" dirty="0">
                <a:latin typeface="Times New Roman" panose="02020603050405020304" pitchFamily="18" charset="0"/>
                <a:cs typeface="Times New Roman" panose="02020603050405020304" pitchFamily="18" charset="0"/>
              </a:rPr>
              <a:t>işin ədalətli araşdırılması </a:t>
            </a:r>
            <a:endParaRPr lang="az-Latn-AZ" altLang="en-US" sz="2000" dirty="0">
              <a:latin typeface="Times New Roman" panose="02020603050405020304" pitchFamily="18" charset="0"/>
              <a:cs typeface="Times New Roman" panose="02020603050405020304" pitchFamily="18" charset="0"/>
            </a:endParaRPr>
          </a:p>
          <a:p>
            <a:pPr>
              <a:lnSpc>
                <a:spcPct val="90000"/>
              </a:lnSpc>
            </a:pPr>
            <a:r>
              <a:rPr lang="ru-RU" altLang="en-US" sz="2000" dirty="0">
                <a:latin typeface="Times New Roman" panose="02020603050405020304" pitchFamily="18" charset="0"/>
                <a:cs typeface="Times New Roman" panose="02020603050405020304" pitchFamily="18" charset="0"/>
              </a:rPr>
              <a:t>açıq </a:t>
            </a:r>
            <a:r>
              <a:rPr lang="az-Latn-AZ" altLang="en-US" sz="2000" dirty="0">
                <a:latin typeface="Times New Roman" panose="02020603050405020304" pitchFamily="18" charset="0"/>
                <a:cs typeface="Times New Roman" panose="02020603050405020304" pitchFamily="18" charset="0"/>
              </a:rPr>
              <a:t>məhkəmə </a:t>
            </a:r>
            <a:r>
              <a:rPr lang="ru-RU" altLang="en-US" sz="2000" dirty="0">
                <a:latin typeface="Times New Roman" panose="02020603050405020304" pitchFamily="18" charset="0"/>
                <a:cs typeface="Times New Roman" panose="02020603050405020304" pitchFamily="18" charset="0"/>
              </a:rPr>
              <a:t>araşdırması </a:t>
            </a:r>
            <a:endParaRPr lang="az-Latn-AZ" altLang="en-US" sz="2000" dirty="0">
              <a:latin typeface="Times New Roman" panose="02020603050405020304" pitchFamily="18" charset="0"/>
              <a:cs typeface="Times New Roman" panose="02020603050405020304" pitchFamily="18" charset="0"/>
            </a:endParaRPr>
          </a:p>
          <a:p>
            <a:pPr>
              <a:lnSpc>
                <a:spcPct val="90000"/>
              </a:lnSpc>
            </a:pPr>
            <a:r>
              <a:rPr lang="az-Latn-AZ" altLang="en-US" sz="2000" dirty="0">
                <a:latin typeface="Times New Roman" panose="02020603050405020304" pitchFamily="18" charset="0"/>
                <a:cs typeface="Times New Roman" panose="02020603050405020304" pitchFamily="18" charset="0"/>
              </a:rPr>
              <a:t>m</a:t>
            </a:r>
            <a:r>
              <a:rPr lang="ru-RU" altLang="en-US" sz="2000" dirty="0">
                <a:latin typeface="Times New Roman" panose="02020603050405020304" pitchFamily="18" charset="0"/>
                <a:cs typeface="Times New Roman" panose="02020603050405020304" pitchFamily="18" charset="0"/>
              </a:rPr>
              <a:t>əhkəmə qərarı</a:t>
            </a:r>
            <a:r>
              <a:rPr lang="az-Latn-AZ" altLang="en-US" sz="2000" dirty="0" err="1">
                <a:latin typeface="Times New Roman" panose="02020603050405020304" pitchFamily="18" charset="0"/>
                <a:cs typeface="Times New Roman" panose="02020603050405020304" pitchFamily="18" charset="0"/>
              </a:rPr>
              <a:t>nın</a:t>
            </a:r>
            <a:r>
              <a:rPr lang="ru-RU" altLang="en-US" sz="2000" dirty="0">
                <a:latin typeface="Times New Roman" panose="02020603050405020304" pitchFamily="18" charset="0"/>
                <a:cs typeface="Times New Roman" panose="02020603050405020304" pitchFamily="18" charset="0"/>
              </a:rPr>
              <a:t> açıq elan edil</a:t>
            </a:r>
            <a:r>
              <a:rPr lang="az-Latn-AZ" altLang="en-US" sz="2000" dirty="0">
                <a:latin typeface="Times New Roman" panose="02020603050405020304" pitchFamily="18" charset="0"/>
                <a:cs typeface="Times New Roman" panose="02020603050405020304" pitchFamily="18" charset="0"/>
              </a:rPr>
              <a:t>məsi</a:t>
            </a:r>
          </a:p>
          <a:p>
            <a:pPr>
              <a:lnSpc>
                <a:spcPct val="90000"/>
              </a:lnSpc>
            </a:pPr>
            <a:r>
              <a:rPr lang="az-Latn-AZ" altLang="en-US" sz="2000" dirty="0">
                <a:latin typeface="Times New Roman" panose="02020603050405020304" pitchFamily="18" charset="0"/>
                <a:cs typeface="Times New Roman" panose="02020603050405020304" pitchFamily="18" charset="0"/>
              </a:rPr>
              <a:t>hüquqi yardım </a:t>
            </a:r>
          </a:p>
          <a:p>
            <a:pPr>
              <a:lnSpc>
                <a:spcPct val="90000"/>
              </a:lnSpc>
            </a:pPr>
            <a:r>
              <a:rPr lang="az-Latn-AZ" altLang="en-US" sz="2000" dirty="0">
                <a:latin typeface="Times New Roman" panose="02020603050405020304" pitchFamily="18" charset="0"/>
                <a:cs typeface="Times New Roman" panose="02020603050405020304" pitchFamily="18" charset="0"/>
              </a:rPr>
              <a:t>məhkəməyə </a:t>
            </a:r>
            <a:r>
              <a:rPr lang="az-Latn-AZ" altLang="en-US" sz="2000" dirty="0" err="1">
                <a:latin typeface="Times New Roman" panose="02020603050405020304" pitchFamily="18" charset="0"/>
                <a:cs typeface="Times New Roman" panose="02020603050405020304" pitchFamily="18" charset="0"/>
              </a:rPr>
              <a:t>çatımlılıq</a:t>
            </a:r>
            <a:r>
              <a:rPr lang="az-Latn-AZ" altLang="en-US" sz="2000" dirty="0">
                <a:latin typeface="Times New Roman" panose="02020603050405020304" pitchFamily="18" charset="0"/>
                <a:cs typeface="Times New Roman" panose="02020603050405020304" pitchFamily="18" charset="0"/>
              </a:rPr>
              <a:t> </a:t>
            </a:r>
          </a:p>
          <a:p>
            <a:pPr>
              <a:lnSpc>
                <a:spcPct val="90000"/>
              </a:lnSpc>
            </a:pPr>
            <a:r>
              <a:rPr lang="az-Latn-AZ" altLang="en-US" sz="2000" dirty="0">
                <a:latin typeface="Times New Roman" panose="02020603050405020304" pitchFamily="18" charset="0"/>
                <a:cs typeface="Times New Roman" panose="02020603050405020304" pitchFamily="18" charset="0"/>
              </a:rPr>
              <a:t>təqsirsizlik </a:t>
            </a:r>
            <a:r>
              <a:rPr lang="az-Latn-AZ" altLang="en-US" sz="2000" dirty="0" err="1">
                <a:latin typeface="Times New Roman" panose="02020603050405020304" pitchFamily="18" charset="0"/>
                <a:cs typeface="Times New Roman" panose="02020603050405020304" pitchFamily="18" charset="0"/>
              </a:rPr>
              <a:t>prezumpsiyası</a:t>
            </a:r>
            <a:r>
              <a:rPr lang="az-Latn-AZ" alt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38562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b="1" dirty="0" smtClean="0">
                <a:solidFill>
                  <a:srgbClr val="FF0000"/>
                </a:solidFill>
                <a:latin typeface="Times New Roman" panose="02020603050405020304" pitchFamily="18" charset="0"/>
                <a:cs typeface="Times New Roman" panose="02020603050405020304" pitchFamily="18" charset="0"/>
              </a:rPr>
              <a:t>«Ədalətli məhkəmə</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ar</a:t>
            </a:r>
            <a:r>
              <a:rPr lang="az-Latn-AZ" b="1" dirty="0" smtClean="0">
                <a:solidFill>
                  <a:srgbClr val="FF0000"/>
                </a:solidFill>
                <a:latin typeface="Times New Roman" panose="02020603050405020304" pitchFamily="18" charset="0"/>
                <a:cs typeface="Times New Roman" panose="02020603050405020304" pitchFamily="18" charset="0"/>
              </a:rPr>
              <a:t>aşdırması» anlayışı</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az-Latn-AZ" b="1" dirty="0" smtClean="0">
                <a:latin typeface="Times New Roman" panose="02020603050405020304" pitchFamily="18" charset="0"/>
                <a:cs typeface="Times New Roman" panose="02020603050405020304" pitchFamily="18" charset="0"/>
              </a:rPr>
              <a:t>Çəkişmə prinsipi</a:t>
            </a:r>
            <a:endParaRPr lang="en-US" b="1" dirty="0">
              <a:latin typeface="Times New Roman" panose="02020603050405020304" pitchFamily="18" charset="0"/>
              <a:cs typeface="Times New Roman" panose="02020603050405020304" pitchFamily="18" charset="0"/>
            </a:endParaRPr>
          </a:p>
          <a:p>
            <a:r>
              <a:rPr lang="az-Latn-AZ" b="1" dirty="0" smtClean="0">
                <a:latin typeface="Times New Roman" panose="02020603050405020304" pitchFamily="18" charset="0"/>
                <a:cs typeface="Times New Roman" panose="02020603050405020304" pitchFamily="18" charset="0"/>
              </a:rPr>
              <a:t>Tərəflərin bərabərliyi</a:t>
            </a:r>
            <a:endParaRPr lang="en-US" b="1" dirty="0">
              <a:latin typeface="Times New Roman" panose="02020603050405020304" pitchFamily="18" charset="0"/>
              <a:cs typeface="Times New Roman" panose="02020603050405020304" pitchFamily="18" charset="0"/>
            </a:endParaRPr>
          </a:p>
          <a:p>
            <a:r>
              <a:rPr lang="az-Latn-AZ" b="1" dirty="0" smtClean="0">
                <a:latin typeface="Times New Roman" panose="02020603050405020304" pitchFamily="18" charset="0"/>
                <a:cs typeface="Times New Roman" panose="02020603050405020304" pitchFamily="18" charset="0"/>
              </a:rPr>
              <a:t>İştirak və açıq məhkəmə araşdırması</a:t>
            </a:r>
          </a:p>
          <a:p>
            <a:r>
              <a:rPr lang="az-Latn-AZ" dirty="0" smtClean="0">
                <a:latin typeface="Times New Roman" panose="02020603050405020304" pitchFamily="18" charset="0"/>
                <a:cs typeface="Times New Roman" panose="02020603050405020304" pitchFamily="18" charset="0"/>
              </a:rPr>
              <a:t>Əsaslandırılmış məhkəmə qərarı</a:t>
            </a:r>
            <a:endParaRPr lang="en-US" dirty="0">
              <a:latin typeface="Times New Roman" panose="02020603050405020304" pitchFamily="18" charset="0"/>
              <a:cs typeface="Times New Roman" panose="02020603050405020304" pitchFamily="18" charset="0"/>
            </a:endParaRPr>
          </a:p>
          <a:p>
            <a:pPr marL="0" indent="0">
              <a:buNone/>
            </a:pPr>
            <a:r>
              <a:rPr lang="az-Latn-AZ" dirty="0" smtClean="0">
                <a:latin typeface="Times New Roman" panose="02020603050405020304" pitchFamily="18" charset="0"/>
                <a:cs typeface="Times New Roman" panose="02020603050405020304" pitchFamily="18" charset="0"/>
              </a:rPr>
              <a:t>Cinayət işlərində həmçinin:</a:t>
            </a:r>
            <a:endParaRPr lang="en-US" dirty="0">
              <a:latin typeface="Times New Roman" panose="02020603050405020304" pitchFamily="18" charset="0"/>
              <a:cs typeface="Times New Roman" panose="02020603050405020304" pitchFamily="18" charset="0"/>
            </a:endParaRPr>
          </a:p>
          <a:p>
            <a:r>
              <a:rPr lang="az-Latn-AZ" dirty="0" smtClean="0">
                <a:latin typeface="Times New Roman" panose="02020603050405020304" pitchFamily="18" charset="0"/>
                <a:cs typeface="Times New Roman" panose="02020603050405020304" pitchFamily="18" charset="0"/>
              </a:rPr>
              <a:t>provakasiya</a:t>
            </a:r>
            <a:endParaRPr lang="en-US" dirty="0">
              <a:latin typeface="Times New Roman" panose="02020603050405020304" pitchFamily="18" charset="0"/>
              <a:cs typeface="Times New Roman" panose="02020603050405020304" pitchFamily="18" charset="0"/>
            </a:endParaRPr>
          </a:p>
          <a:p>
            <a:r>
              <a:rPr lang="fr-FR" dirty="0" err="1">
                <a:latin typeface="Times New Roman" panose="02020603050405020304" pitchFamily="18" charset="0"/>
                <a:cs typeface="Times New Roman" panose="02020603050405020304" pitchFamily="18" charset="0"/>
              </a:rPr>
              <a:t>susmaq</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hüququ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və</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öz</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əleyhinə</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ifadə</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verməmək</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hüququ</a:t>
            </a:r>
            <a:r>
              <a:rPr lang="fr-FR" dirty="0">
                <a:latin typeface="Times New Roman" panose="02020603050405020304" pitchFamily="18" charset="0"/>
                <a:cs typeface="Times New Roman" panose="02020603050405020304" pitchFamily="18" charset="0"/>
              </a:rPr>
              <a:t>, </a:t>
            </a:r>
            <a:endParaRPr lang="az-Latn-AZ" dirty="0" smtClean="0">
              <a:latin typeface="Times New Roman" panose="02020603050405020304" pitchFamily="18" charset="0"/>
              <a:cs typeface="Times New Roman" panose="02020603050405020304" pitchFamily="18" charset="0"/>
            </a:endParaRPr>
          </a:p>
          <a:p>
            <a:endParaRPr lang="az-Latn-AZ"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7640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latin typeface="Times New Roman" panose="02020603050405020304" pitchFamily="18" charset="0"/>
                <a:cs typeface="Times New Roman" panose="02020603050405020304" pitchFamily="18" charset="0"/>
              </a:rPr>
              <a:t>Tərəflərin bərabərliyi prinsipinin pozulduğu hallar: </a:t>
            </a:r>
            <a:endParaRPr lang="ru-R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az-Latn-AZ" dirty="0" smtClean="0">
                <a:latin typeface="Times New Roman" panose="02020603050405020304" pitchFamily="18" charset="0"/>
                <a:cs typeface="Times New Roman" panose="02020603050405020304" pitchFamily="18" charset="0"/>
              </a:rPr>
              <a:t>hakimin bir tərəfin sözünü kəsərək digər tərəfi dinləməsi;</a:t>
            </a:r>
          </a:p>
          <a:p>
            <a:r>
              <a:rPr lang="az-Latn-AZ" dirty="0">
                <a:latin typeface="Times New Roman" panose="02020603050405020304" pitchFamily="18" charset="0"/>
                <a:cs typeface="Times New Roman" panose="02020603050405020304" pitchFamily="18" charset="0"/>
              </a:rPr>
              <a:t>h</a:t>
            </a:r>
            <a:r>
              <a:rPr lang="az-Latn-AZ" dirty="0" smtClean="0">
                <a:latin typeface="Times New Roman" panose="02020603050405020304" pitchFamily="18" charset="0"/>
                <a:cs typeface="Times New Roman" panose="02020603050405020304" pitchFamily="18" charset="0"/>
              </a:rPr>
              <a:t>akimin nümayəndənin sözünü başa çatdırmasına imkan verməməsi;</a:t>
            </a:r>
          </a:p>
          <a:p>
            <a:r>
              <a:rPr lang="az-Latn-AZ" dirty="0" smtClean="0">
                <a:latin typeface="Times New Roman" panose="02020603050405020304" pitchFamily="18" charset="0"/>
                <a:cs typeface="Times New Roman" panose="02020603050405020304" pitchFamily="18" charset="0"/>
              </a:rPr>
              <a:t>Hakimin növbəti iclasın vaxtı ilə razılaşmayan tərəfə onun iştirakının əhəmiyyətsiz olduğunu vurğulamağı.</a:t>
            </a:r>
          </a:p>
          <a:p>
            <a:r>
              <a:rPr lang="az-Latn-AZ" dirty="0">
                <a:latin typeface="Times New Roman" panose="02020603050405020304" pitchFamily="18" charset="0"/>
                <a:cs typeface="Times New Roman" panose="02020603050405020304" pitchFamily="18" charset="0"/>
              </a:rPr>
              <a:t>Tərcümə xidmətinin keyfiyyətsiz olduğu hallar;</a:t>
            </a:r>
          </a:p>
          <a:p>
            <a:r>
              <a:rPr lang="az-Latn-AZ" dirty="0">
                <a:latin typeface="Times New Roman" panose="02020603050405020304" pitchFamily="18" charset="0"/>
                <a:cs typeface="Times New Roman" panose="02020603050405020304" pitchFamily="18" charset="0"/>
              </a:rPr>
              <a:t>Hakimin yönəldici suallar </a:t>
            </a:r>
            <a:r>
              <a:rPr lang="az-Latn-AZ" dirty="0" smtClean="0">
                <a:latin typeface="Times New Roman" panose="02020603050405020304" pitchFamily="18" charset="0"/>
                <a:cs typeface="Times New Roman" panose="02020603050405020304" pitchFamily="18" charset="0"/>
              </a:rPr>
              <a:t>verməsi.</a:t>
            </a:r>
            <a:endParaRPr lang="az-Latn-A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377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latin typeface="Times New Roman" panose="02020603050405020304" pitchFamily="18" charset="0"/>
                <a:cs typeface="Times New Roman" panose="02020603050405020304" pitchFamily="18" charset="0"/>
              </a:rPr>
              <a:t>Digər hallar:</a:t>
            </a:r>
            <a:endParaRPr lang="ru-R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az-Latn-AZ" dirty="0" smtClean="0">
                <a:latin typeface="Times New Roman" panose="02020603050405020304" pitchFamily="18" charset="0"/>
                <a:cs typeface="Times New Roman" panose="02020603050405020304" pitchFamily="18" charset="0"/>
              </a:rPr>
              <a:t>Texniki </a:t>
            </a:r>
            <a:r>
              <a:rPr lang="az-Latn-AZ" dirty="0">
                <a:latin typeface="Times New Roman" panose="02020603050405020304" pitchFamily="18" charset="0"/>
                <a:cs typeface="Times New Roman" panose="02020603050405020304" pitchFamily="18" charset="0"/>
              </a:rPr>
              <a:t>xarakterli probemlərdən:</a:t>
            </a:r>
          </a:p>
          <a:p>
            <a:pPr marL="0" indent="0">
              <a:buNone/>
            </a:pPr>
            <a:r>
              <a:rPr lang="az-Latn-AZ" dirty="0">
                <a:latin typeface="Times New Roman" panose="02020603050405020304" pitchFamily="18" charset="0"/>
                <a:cs typeface="Times New Roman" panose="02020603050405020304" pitchFamily="18" charset="0"/>
              </a:rPr>
              <a:t>-əlil arabasında olan tərəfin məhkəmə iclas zalında iştirakının yubadılması;</a:t>
            </a:r>
          </a:p>
          <a:p>
            <a:endParaRPr lang="az-Latn-AZ" dirty="0">
              <a:latin typeface="Times New Roman" panose="02020603050405020304" pitchFamily="18" charset="0"/>
              <a:cs typeface="Times New Roman" panose="02020603050405020304" pitchFamily="18" charset="0"/>
            </a:endParaRPr>
          </a:p>
          <a:p>
            <a:pPr marL="0" indent="0">
              <a:buNone/>
            </a:pPr>
            <a:r>
              <a:rPr lang="az-Latn-AZ" dirty="0">
                <a:latin typeface="Times New Roman" panose="02020603050405020304" pitchFamily="18" charset="0"/>
                <a:cs typeface="Times New Roman" panose="02020603050405020304" pitchFamily="18" charset="0"/>
              </a:rPr>
              <a:t>Şahid ifadələri ilə bağlı:</a:t>
            </a:r>
          </a:p>
          <a:p>
            <a:pPr>
              <a:buFontTx/>
              <a:buChar char="-"/>
            </a:pPr>
            <a:r>
              <a:rPr lang="az-Latn-AZ" dirty="0">
                <a:latin typeface="Times New Roman" panose="02020603050405020304" pitchFamily="18" charset="0"/>
                <a:cs typeface="Times New Roman" panose="02020603050405020304" pitchFamily="18" charset="0"/>
              </a:rPr>
              <a:t>vəsatətləri təmin etməməsi.</a:t>
            </a:r>
          </a:p>
          <a:p>
            <a:endParaRPr lang="ru-RU" dirty="0"/>
          </a:p>
        </p:txBody>
      </p:sp>
    </p:spTree>
    <p:extLst>
      <p:ext uri="{BB962C8B-B14F-4D97-AF65-F5344CB8AC3E}">
        <p14:creationId xmlns:p14="http://schemas.microsoft.com/office/powerpoint/2010/main" val="2514023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592"/>
            <a:ext cx="10515600" cy="1325563"/>
          </a:xfrm>
        </p:spPr>
        <p:txBody>
          <a:bodyPr/>
          <a:lstStyle/>
          <a:p>
            <a:r>
              <a:rPr lang="az-Latn-AZ" dirty="0" smtClean="0">
                <a:latin typeface="Times New Roman" panose="02020603050405020304" pitchFamily="18" charset="0"/>
                <a:cs typeface="Times New Roman" panose="02020603050405020304" pitchFamily="18" charset="0"/>
              </a:rPr>
              <a:t>Yerli qanunvericilik (MPM)</a:t>
            </a:r>
            <a:endParaRPr lang="ru-RU"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74814"/>
            <a:ext cx="10515600" cy="5383186"/>
          </a:xfrm>
        </p:spPr>
        <p:txBody>
          <a:bodyPr>
            <a:normAutofit fontScale="77500" lnSpcReduction="20000"/>
          </a:bodyPr>
          <a:lstStyle/>
          <a:p>
            <a:pPr marL="0" lvl="0" indent="0" algn="just" eaLnBrk="0" fontAlgn="base" hangingPunct="0">
              <a:lnSpc>
                <a:spcPct val="120000"/>
              </a:lnSpc>
              <a:spcBef>
                <a:spcPct val="0"/>
              </a:spcBef>
              <a:spcAft>
                <a:spcPct val="0"/>
              </a:spcAft>
              <a:buNone/>
            </a:pPr>
            <a:r>
              <a:rPr kumimoji="0" lang="az-Latn-AZ" altLang="ru-RU"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Maddə 9. Ədalət mühakiməsinin çəkişmə, tərəflərin bərabərliyi və faktlar əsasında həyata keçirilməsi</a:t>
            </a: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2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2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9.1. Ədalət mühakiməsi çəkişmə, tərəflərin bərabərliyi və faktlar əsasında həyata keçirilir.</a:t>
            </a:r>
          </a:p>
          <a:p>
            <a:pPr marL="0" lvl="0" indent="0" algn="just" eaLnBrk="0" fontAlgn="base" hangingPunct="0">
              <a:lnSpc>
                <a:spcPct val="120000"/>
              </a:lnSpc>
              <a:spcBef>
                <a:spcPct val="0"/>
              </a:spcBef>
              <a:spcAft>
                <a:spcPct val="0"/>
              </a:spcAft>
              <a:buNone/>
            </a:pP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2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9.2. Bu Məcəllə ilə başqa hal nəzərdə tutulmayıbsa, məhkəmədə mübahisəyə işdə iştirak edən şəxslər çağırılıb dindirilmədikdə baxıla bilməz. İşdə iştirak edən şəxslər öz tələblərini əsaslandırdıqları dəlillər, sübutlar və hüquqi nəticələr barədə bir-birlərinə məlumat verməyə borcludur ki, digər tərəf bunlara qarşı özünün müdafiəsini təşkil edə bilsin.</a:t>
            </a:r>
          </a:p>
          <a:p>
            <a:pPr marL="0" lvl="0" indent="0" algn="just" eaLnBrk="0" fontAlgn="base" hangingPunct="0">
              <a:lnSpc>
                <a:spcPct val="120000"/>
              </a:lnSpc>
              <a:spcBef>
                <a:spcPct val="0"/>
              </a:spcBef>
              <a:spcAft>
                <a:spcPct val="0"/>
              </a:spcAft>
              <a:buNone/>
            </a:pP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2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9.3. Hakim </a:t>
            </a:r>
            <a:r>
              <a:rPr kumimoji="0" lang="az-Latn-AZ" altLang="ru-RU"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bütün hallarda prosesin çəkişmə prinsipini təmin etməlidir</a:t>
            </a:r>
            <a:r>
              <a:rPr kumimoji="0" lang="az-Latn-AZ" altLang="ru-RU"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O, öz qərarını yalnız tərəflərin çəkişmə prinsipinə əsasən müzakirə etdiyi dəlillərlə, onların verdiyi izahatlarla, sənədlərlə əsaslandırmalıdır. Məhkəmə, qərarını tərəfləri dəvət etmədən özünün qulluq mövqeyinə görə irəli sürdüyü hüquqi dəlillərlə əsaslandıra bilməz.</a:t>
            </a:r>
            <a:endParaRPr kumimoji="0" lang="az-Latn-AZ"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a:lnSpc>
                <a:spcPct val="120000"/>
              </a:lnSpc>
            </a:pPr>
            <a:endParaRPr lang="az-Latn-AZ" i="1" dirty="0" smtClean="0">
              <a:latin typeface="Times New Roman" panose="02020603050405020304" pitchFamily="18" charset="0"/>
              <a:cs typeface="Times New Roman" panose="02020603050405020304" pitchFamily="18" charset="0"/>
            </a:endParaRPr>
          </a:p>
        </p:txBody>
      </p:sp>
      <p:sp>
        <p:nvSpPr>
          <p:cNvPr id="4" name="Rectangle 1"/>
          <p:cNvSpPr>
            <a:spLocks noChangeArrowheads="1"/>
          </p:cNvSpPr>
          <p:nvPr/>
        </p:nvSpPr>
        <p:spPr bwMode="auto">
          <a:xfrm>
            <a:off x="5974812" y="43934"/>
            <a:ext cx="2423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1800" b="0" i="0" u="none" strike="noStrike" cap="none" normalizeH="0" baseline="0" dirty="0" smtClean="0">
                <a:ln>
                  <a:noFill/>
                </a:ln>
                <a:solidFill>
                  <a:srgbClr val="000000"/>
                </a:solidFill>
                <a:effectLst/>
                <a:latin typeface="Palatino Linotype" panose="02040502050505030304" pitchFamily="18" charset="0"/>
                <a:cs typeface="Times New Roman" panose="02020603050405020304" pitchFamily="18" charset="0"/>
              </a:rPr>
              <a:t> </a:t>
            </a:r>
            <a:endParaRPr kumimoji="0" lang="az-Latn-AZ" altLang="ru-RU" sz="1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997000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774" y="473342"/>
            <a:ext cx="10515600" cy="5953215"/>
          </a:xfrm>
        </p:spPr>
        <p:txBody>
          <a:bodyPr>
            <a:normAutofit/>
          </a:bodyPr>
          <a:lstStyle/>
          <a:p>
            <a:pPr algn="just"/>
            <a:r>
              <a:rPr lang="az-Latn-AZ" sz="2400" i="1" dirty="0">
                <a:latin typeface="Times New Roman" panose="02020603050405020304" pitchFamily="18" charset="0"/>
                <a:cs typeface="Times New Roman" panose="02020603050405020304" pitchFamily="18" charset="0"/>
              </a:rPr>
              <a:t>MPM-in 47.2-ci maddəsinə</a:t>
            </a:r>
            <a:r>
              <a:rPr lang="az-Latn-AZ" sz="2400" dirty="0">
                <a:latin typeface="Times New Roman" panose="02020603050405020304" pitchFamily="18" charset="0"/>
                <a:cs typeface="Times New Roman" panose="02020603050405020304" pitchFamily="18" charset="0"/>
              </a:rPr>
              <a:t> görə, </a:t>
            </a:r>
            <a:r>
              <a:rPr lang="en-US" sz="2400" dirty="0" err="1">
                <a:latin typeface="Times New Roman" panose="02020603050405020304" pitchFamily="18" charset="0"/>
                <a:cs typeface="Times New Roman" panose="02020603050405020304" pitchFamily="18" charset="0"/>
              </a:rPr>
              <a:t>İşdə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iştirak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edən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şəxslər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işin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materialları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tanış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olmaq</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onlardan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çıxarışlar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surət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çıxarmaq</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etirazlar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sübutlar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təqdim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onların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tədqiqində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iştirak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işdə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iştirak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edən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digər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şəxslərə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şahidlərə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ekspertlərə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mütəxəssislərə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suallar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vəsatətlər</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cümlədən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əlavə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sübutların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tələb</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edilməsi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barədə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vəsatətlər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məhkəməyə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şifahi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yazılı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izahatlar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məhkəmə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prosesinin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gedişi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vaxtı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ortaya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çıxan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bütün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məsələlər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barədə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dəlillər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gətirmək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işdə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iştirak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edən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digər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şəxslərin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vəsatət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dəlillərinə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etiraz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məhkəmə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qərarlarından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şikayət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mülki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məhkəmə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icraatı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barədə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qanunvericilikdə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verilən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digər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prosessual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hüquqlardan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istifadə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etmək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hüququna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malikdirlər</a:t>
            </a:r>
            <a:r>
              <a:rPr lang="en-US" sz="2400" dirty="0" smtClean="0">
                <a:latin typeface="Times New Roman" panose="02020603050405020304" pitchFamily="18" charset="0"/>
                <a:cs typeface="Times New Roman" panose="02020603050405020304" pitchFamily="18" charset="0"/>
              </a:rPr>
              <a:t>.</a:t>
            </a:r>
            <a:endParaRPr lang="az-Latn-AZ" sz="2400" dirty="0" smtClean="0">
              <a:latin typeface="Times New Roman" panose="02020603050405020304" pitchFamily="18" charset="0"/>
              <a:cs typeface="Times New Roman" panose="02020603050405020304" pitchFamily="18" charset="0"/>
            </a:endParaRPr>
          </a:p>
          <a:p>
            <a:pPr algn="just"/>
            <a:endParaRPr lang="az-Latn-AZ" sz="2400" dirty="0" smtClean="0">
              <a:latin typeface="Times New Roman" panose="02020603050405020304" pitchFamily="18" charset="0"/>
              <a:cs typeface="Times New Roman" panose="02020603050405020304" pitchFamily="18" charset="0"/>
            </a:endParaRPr>
          </a:p>
          <a:p>
            <a:pPr algn="just"/>
            <a:r>
              <a:rPr lang="az-Latn-AZ" sz="2400" i="1" dirty="0" smtClean="0">
                <a:latin typeface="Times New Roman" panose="02020603050405020304" pitchFamily="18" charset="0"/>
                <a:cs typeface="Times New Roman" panose="02020603050405020304" pitchFamily="18" charset="0"/>
              </a:rPr>
              <a:t>MPM-in </a:t>
            </a:r>
            <a:r>
              <a:rPr lang="az-Latn-AZ" sz="2400" i="1" dirty="0">
                <a:latin typeface="Times New Roman" panose="02020603050405020304" pitchFamily="18" charset="0"/>
                <a:cs typeface="Times New Roman" panose="02020603050405020304" pitchFamily="18" charset="0"/>
              </a:rPr>
              <a:t>184.3-cü maddəsinə</a:t>
            </a:r>
            <a:r>
              <a:rPr lang="az-Latn-AZ" sz="2400" dirty="0">
                <a:latin typeface="Times New Roman" panose="02020603050405020304" pitchFamily="18" charset="0"/>
                <a:cs typeface="Times New Roman" panose="02020603050405020304" pitchFamily="18" charset="0"/>
              </a:rPr>
              <a:t> görə, </a:t>
            </a:r>
            <a:r>
              <a:rPr lang="az-Latn-AZ" sz="2400" dirty="0" smtClean="0">
                <a:latin typeface="Times New Roman" panose="02020603050405020304" pitchFamily="18" charset="0"/>
                <a:cs typeface="Times New Roman" panose="02020603050405020304" pitchFamily="18" charset="0"/>
              </a:rPr>
              <a:t>h</a:t>
            </a:r>
            <a:r>
              <a:rPr lang="en-US" sz="2400" dirty="0" err="1" smtClean="0">
                <a:latin typeface="Times New Roman" panose="02020603050405020304" pitchFamily="18" charset="0"/>
                <a:cs typeface="Times New Roman" panose="02020603050405020304" pitchFamily="18" charset="0"/>
              </a:rPr>
              <a:t>akim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sübut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təqdim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edilməsi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üçün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işin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təxirə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salınması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haqqında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verilmiş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vəsatəti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əgər</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işin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baxılmasını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yubadırsa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tərəflər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işə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baxılana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qədər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həmin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sübutları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kobud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səhlənkarlıqları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üzündən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təqdim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etməyiblərsə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onu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gecikmiş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kimi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rədd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edə</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bilər</a:t>
            </a:r>
            <a:r>
              <a:rPr lang="az-Latn-AZ"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0"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6821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87" y="265939"/>
            <a:ext cx="10515600" cy="922762"/>
          </a:xfrm>
        </p:spPr>
        <p:txBody>
          <a:bodyPr/>
          <a:lstStyle/>
          <a:p>
            <a:r>
              <a:rPr lang="az-Latn-AZ" dirty="0" smtClean="0">
                <a:latin typeface="Times New Roman" panose="02020603050405020304" pitchFamily="18" charset="0"/>
                <a:cs typeface="Times New Roman" panose="02020603050405020304" pitchFamily="18" charset="0"/>
              </a:rPr>
              <a:t>Yerli qanunvericilik (CPM)</a:t>
            </a:r>
            <a:endParaRPr lang="ru-RU" dirty="0">
              <a:latin typeface="Times New Roman" panose="02020603050405020304" pitchFamily="18" charset="0"/>
              <a:cs typeface="Times New Roman" panose="02020603050405020304" pitchFamily="18" charset="0"/>
            </a:endParaRPr>
          </a:p>
        </p:txBody>
      </p:sp>
      <p:sp>
        <p:nvSpPr>
          <p:cNvPr id="4" name="Rectangle 1"/>
          <p:cNvSpPr>
            <a:spLocks noGrp="1" noChangeArrowheads="1"/>
          </p:cNvSpPr>
          <p:nvPr>
            <p:ph idx="1"/>
          </p:nvPr>
        </p:nvSpPr>
        <p:spPr bwMode="auto">
          <a:xfrm>
            <a:off x="387626" y="1188701"/>
            <a:ext cx="9206948"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Maddə 32. Cinayət prosesində tərəflərin çəkişməsi</a:t>
            </a:r>
            <a:endParaRPr kumimoji="0" lang="az-Latn-A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az-Latn-A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32.1. Azərbaycan Respublikasında cinayət mühakimə icraatı ittiham və müdafiə tərəfinin çəkişməsi əsasında həyata keçirilir.</a:t>
            </a:r>
            <a:endParaRPr kumimoji="0" lang="az-Latn-A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 Bu Məcəllədə nəzərdə tutulmuş qaydada cinayət prosesində tərəflərin çəkişməsini təmin etmək məqsədi ilə:</a:t>
            </a:r>
            <a:endParaRPr kumimoji="0" lang="az-Latn-A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32.2.1. hər bir tərəf məhkəmədə təmsil olunur;</a:t>
            </a:r>
            <a:endParaRPr kumimoji="0" lang="az-Latn-A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32.2.2. hər bir tərəf məhkəmədə öz mövqeyini müdafiə etmək üçün bərabər hüquqlara və imkanlara malikdir;</a:t>
            </a:r>
            <a:endParaRPr kumimoji="0" lang="az-Latn-A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32.2.3. ittiham tərəfi cinayət hadisəsinin baş verməsini, cinayət qanunu ilə nəzərdə tutulmuş əməlin əlamətlərinin mövcudluğunu, bu əməlin törədilməsinə təqsirləndirilən şəxsin aidiyyətini, cinayəti törətmiş şəxsin cinayət məsuliyyətinə cəlb olunmasının mümkünlüyünü sübut edir, təqsirləndirilən şəxsin əməlinin hüquqi tövsifinə və məhkəmənin yekun qərarına dair öz təkliflərini verir;</a:t>
            </a:r>
            <a:endParaRPr kumimoji="0" lang="az-Latn-A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32.2.4. müdafiə tərəfi cinayət təqibi ilə bağlı irəli sürümüş ittihamı təkzib edir və ya cinayət prosesini həyata keçirən orqanın diqqətini təqsirləndirilən şəxsin cinayət məsuliyyətindən azad edilməsinə və ya cinayət məsuliyyətini yüngülləşdirən halların mövcudluğuna cəlb edir və təqsirləndirilən şəxsin əməlinin hüquqi tövsifinə və məhkəmənin yekun qərarına dair öz təkliflərini verir;</a:t>
            </a:r>
            <a:endParaRPr kumimoji="0" lang="az-Latn-A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83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1422</Words>
  <Application>Microsoft Office PowerPoint</Application>
  <PresentationFormat>Custom</PresentationFormat>
  <Paragraphs>153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Maddənin Mətni</vt:lpstr>
      <vt:lpstr>6-cı maddədəki kateqoriyalar</vt:lpstr>
      <vt:lpstr>«Ədalətli məhkəmə araşdırması» anlayışı</vt:lpstr>
      <vt:lpstr>Tərəflərin bərabərliyi prinsipinin pozulduğu hallar: </vt:lpstr>
      <vt:lpstr>Digər hallar:</vt:lpstr>
      <vt:lpstr>Yerli qanunvericilik (MPM)</vt:lpstr>
      <vt:lpstr>PowerPoint Presentation</vt:lpstr>
      <vt:lpstr>Yerli qanunvericilik (CPM)</vt:lpstr>
      <vt:lpstr>PowerPoint Presentation</vt:lpstr>
      <vt:lpstr>Tərəflərin bərabərliyi Konvensiya kontekstində:</vt:lpstr>
      <vt:lpstr>Tərəflərin bərabərliyi prinsipi tələb edir ki:</vt:lpstr>
      <vt:lpstr>PowerPoint Presentation</vt:lpstr>
      <vt:lpstr>Maddə 6.3 ilə üst-üstə düşə bilər:</vt:lpstr>
      <vt:lpstr>PowerPoint Presentation</vt:lpstr>
      <vt:lpstr>Çəkişmə prinsipi – Konvensiya kontekstində</vt:lpstr>
      <vt:lpstr>PowerPoint Presentation</vt:lpstr>
      <vt:lpstr>Cinayət prosesində:  maddə 6.3 ilə qismən üst-üstə düşür.</vt:lpstr>
      <vt:lpstr>PowerPoint Presentation</vt:lpstr>
      <vt:lpstr>Açıq məhkəmə araşdırması</vt:lpstr>
      <vt:lpstr>«Açıq məhkəmə araşdırması hüququ» nun tələbi:</vt:lpstr>
      <vt:lpstr>Azərbaycanla bağlı qərarlar</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Ədalətli məhkəmə araşdırması hüququ</dc:title>
  <dc:creator>DELL</dc:creator>
  <cp:lastModifiedBy>ROVSHANOVA Vafa</cp:lastModifiedBy>
  <cp:revision>37</cp:revision>
  <dcterms:created xsi:type="dcterms:W3CDTF">2016-05-08T12:20:15Z</dcterms:created>
  <dcterms:modified xsi:type="dcterms:W3CDTF">2016-07-04T07:29:00Z</dcterms:modified>
</cp:coreProperties>
</file>