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0" r:id="rId3"/>
    <p:sldId id="260" r:id="rId4"/>
    <p:sldId id="261" r:id="rId5"/>
    <p:sldId id="262" r:id="rId6"/>
    <p:sldId id="263" r:id="rId7"/>
    <p:sldId id="274" r:id="rId8"/>
    <p:sldId id="27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7" d="100"/>
          <a:sy n="87" d="100"/>
        </p:scale>
        <p:origin x="-147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524000"/>
          </a:xfrm>
        </p:spPr>
        <p:txBody>
          <a:bodyPr>
            <a:normAutofit fontScale="90000"/>
          </a:bodyPr>
          <a:lstStyle/>
          <a:p>
            <a:r>
              <a:rPr lang="az-Latn-AZ" b="1" dirty="0" smtClean="0"/>
              <a:t>Təqsirsizlik </a:t>
            </a:r>
            <a:r>
              <a:rPr lang="az-Latn-AZ" b="1" dirty="0" smtClean="0"/>
              <a:t>prezumpsiyası</a:t>
            </a:r>
            <a:r>
              <a:rPr lang="en-US" b="1" dirty="0" smtClean="0"/>
              <a:t/>
            </a:r>
            <a:br>
              <a:rPr lang="en-US" b="1" dirty="0" smtClean="0"/>
            </a:br>
            <a:r>
              <a:rPr lang="az-Latn-AZ" dirty="0"/>
              <a:t>Maddə 6.2. </a:t>
            </a:r>
            <a:r>
              <a:rPr lang="en-US" dirty="0"/>
              <a:t/>
            </a:r>
            <a:br>
              <a:rPr lang="en-US" dirty="0"/>
            </a:br>
            <a:endParaRPr lang="ru-RU" dirty="0"/>
          </a:p>
        </p:txBody>
      </p:sp>
      <p:sp>
        <p:nvSpPr>
          <p:cNvPr id="3" name="Content Placeholder 2"/>
          <p:cNvSpPr>
            <a:spLocks noGrp="1"/>
          </p:cNvSpPr>
          <p:nvPr>
            <p:ph idx="1"/>
          </p:nvPr>
        </p:nvSpPr>
        <p:spPr>
          <a:xfrm>
            <a:off x="457200" y="2667000"/>
            <a:ext cx="8229600" cy="3459163"/>
          </a:xfrm>
        </p:spPr>
        <p:txBody>
          <a:bodyPr>
            <a:normAutofit fontScale="92500" lnSpcReduction="20000"/>
          </a:bodyPr>
          <a:lstStyle/>
          <a:p>
            <a:pPr algn="r">
              <a:buNone/>
            </a:pPr>
            <a:endParaRPr lang="az-Latn-AZ" dirty="0" smtClean="0"/>
          </a:p>
          <a:p>
            <a:pPr algn="r">
              <a:buNone/>
            </a:pPr>
            <a:endParaRPr lang="az-Latn-AZ" dirty="0"/>
          </a:p>
          <a:p>
            <a:pPr algn="r">
              <a:buNone/>
            </a:pPr>
            <a:endParaRPr lang="az-Latn-AZ" dirty="0" smtClean="0"/>
          </a:p>
          <a:p>
            <a:pPr algn="r">
              <a:buNone/>
            </a:pPr>
            <a:endParaRPr lang="az-Latn-AZ" dirty="0"/>
          </a:p>
          <a:p>
            <a:pPr algn="r">
              <a:buNone/>
            </a:pPr>
            <a:endParaRPr lang="az-Latn-AZ" dirty="0" smtClean="0"/>
          </a:p>
          <a:p>
            <a:pPr algn="r">
              <a:buNone/>
            </a:pPr>
            <a:r>
              <a:rPr lang="en-US" dirty="0" smtClean="0"/>
              <a:t>Elyar H</a:t>
            </a:r>
            <a:r>
              <a:rPr lang="az-Latn-AZ" dirty="0" smtClean="0"/>
              <a:t>əsənov </a:t>
            </a:r>
          </a:p>
          <a:p>
            <a:pPr algn="r">
              <a:buNone/>
            </a:pPr>
            <a:r>
              <a:rPr lang="az-Latn-AZ" dirty="0" smtClean="0"/>
              <a:t>2016</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b="1" dirty="0" smtClean="0"/>
              <a:t>Təqsirsizlik prezumpsiyası</a:t>
            </a:r>
            <a:endParaRPr lang="ru-RU" dirty="0"/>
          </a:p>
        </p:txBody>
      </p:sp>
      <p:sp>
        <p:nvSpPr>
          <p:cNvPr id="3" name="Content Placeholder 2"/>
          <p:cNvSpPr>
            <a:spLocks noGrp="1"/>
          </p:cNvSpPr>
          <p:nvPr>
            <p:ph idx="1"/>
          </p:nvPr>
        </p:nvSpPr>
        <p:spPr/>
        <p:txBody>
          <a:bodyPr>
            <a:normAutofit/>
          </a:bodyPr>
          <a:lstStyle/>
          <a:p>
            <a:pPr>
              <a:buNone/>
            </a:pPr>
            <a:endParaRPr lang="en-US" dirty="0" smtClean="0"/>
          </a:p>
          <a:p>
            <a:pPr algn="ctr">
              <a:buNone/>
            </a:pPr>
            <a:r>
              <a:rPr lang="az-Latn-AZ" dirty="0" smtClean="0"/>
              <a:t>Maddə 6.2. </a:t>
            </a:r>
            <a:endParaRPr lang="en-US" dirty="0" smtClean="0"/>
          </a:p>
          <a:p>
            <a:pPr>
              <a:buNone/>
            </a:pPr>
            <a:r>
              <a:rPr lang="en-US" dirty="0" smtClean="0"/>
              <a:t>    </a:t>
            </a:r>
            <a:r>
              <a:rPr lang="az-Latn-AZ" dirty="0" smtClean="0"/>
              <a:t>Cinayət törətməkdə ittiham olunan hər kəs onun təqsiri qanun əsasında sübut edilənədək təqsirsiz hesab edilir.</a:t>
            </a:r>
            <a:endParaRPr lang="ru-RU" dirty="0"/>
          </a:p>
        </p:txBody>
      </p:sp>
    </p:spTree>
    <p:extLst>
      <p:ext uri="{BB962C8B-B14F-4D97-AF65-F5344CB8AC3E}">
        <p14:creationId xmlns:p14="http://schemas.microsoft.com/office/powerpoint/2010/main" val="4118627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i="1" dirty="0" smtClean="0"/>
              <a:t/>
            </a:r>
            <a:br>
              <a:rPr lang="en-US" sz="3600" b="1" i="1" dirty="0" smtClean="0"/>
            </a:br>
            <a:r>
              <a:rPr lang="az-Latn-AZ" sz="3600" b="1" i="1" dirty="0" smtClean="0"/>
              <a:t>Barbera, Messege və Habardo İspaniyaya qarşı, 1988. </a:t>
            </a:r>
            <a:r>
              <a:rPr lang="ru-RU" dirty="0" smtClean="0"/>
              <a:t/>
            </a:r>
            <a:br>
              <a:rPr lang="ru-RU" dirty="0" smtClean="0"/>
            </a:br>
            <a:r>
              <a:rPr lang="az-Latn-AZ" dirty="0" smtClean="0"/>
              <a:t>	</a:t>
            </a:r>
            <a:endParaRPr lang="ru-RU" dirty="0"/>
          </a:p>
        </p:txBody>
      </p:sp>
      <p:sp>
        <p:nvSpPr>
          <p:cNvPr id="3" name="Content Placeholder 2"/>
          <p:cNvSpPr>
            <a:spLocks noGrp="1"/>
          </p:cNvSpPr>
          <p:nvPr>
            <p:ph idx="1"/>
          </p:nvPr>
        </p:nvSpPr>
        <p:spPr/>
        <p:txBody>
          <a:bodyPr>
            <a:normAutofit/>
          </a:bodyPr>
          <a:lstStyle/>
          <a:p>
            <a:pPr>
              <a:buNone/>
            </a:pPr>
            <a:r>
              <a:rPr lang="az-Latn-AZ" dirty="0" smtClean="0"/>
              <a:t> -  </a:t>
            </a:r>
            <a:r>
              <a:rPr lang="en-US" dirty="0" smtClean="0"/>
              <a:t>T</a:t>
            </a:r>
            <a:r>
              <a:rPr lang="az-Latn-AZ" dirty="0" smtClean="0"/>
              <a:t>əqsiri sübutetmə yükü ittiham orqanının üzərindədir</a:t>
            </a:r>
          </a:p>
          <a:p>
            <a:pPr>
              <a:buNone/>
            </a:pPr>
            <a:r>
              <a:rPr lang="az-Latn-AZ" dirty="0" smtClean="0"/>
              <a:t> - birinci instansiya məhkəməsi işə baxmağa belə bir əqidə ilə başlamamalıdır ki, təqsirləndirilən şəxs həqiqətən ittiham olunduğu cinayət əməlini törədib</a:t>
            </a:r>
          </a:p>
          <a:p>
            <a:pPr>
              <a:buNone/>
            </a:pPr>
            <a:r>
              <a:rPr lang="az-Latn-AZ" dirty="0" smtClean="0"/>
              <a:t> - istənilən şübhə təqsirləndirilən şəxsin xeyrinə həll olunmalıdır.</a:t>
            </a:r>
            <a:endParaRPr lang="ru-RU" dirty="0" smtClean="0"/>
          </a:p>
          <a:p>
            <a:pPr>
              <a:buNone/>
            </a:pPr>
            <a:endParaRPr lang="ru-RU" dirty="0" smtClean="0"/>
          </a:p>
          <a:p>
            <a:pPr>
              <a:buNone/>
            </a:pPr>
            <a:endParaRPr lang="az-Latn-AZ"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az-Latn-AZ" sz="3600" b="1" dirty="0" smtClean="0"/>
              <a:t>Daimi “müşahidə” və genişləndirici təfsir</a:t>
            </a:r>
            <a:endParaRPr lang="ru-RU" sz="3600" b="1" dirty="0"/>
          </a:p>
        </p:txBody>
      </p:sp>
      <p:sp>
        <p:nvSpPr>
          <p:cNvPr id="3" name="Content Placeholder 2"/>
          <p:cNvSpPr>
            <a:spLocks noGrp="1"/>
          </p:cNvSpPr>
          <p:nvPr>
            <p:ph idx="1"/>
          </p:nvPr>
        </p:nvSpPr>
        <p:spPr/>
        <p:txBody>
          <a:bodyPr>
            <a:normAutofit/>
          </a:bodyPr>
          <a:lstStyle/>
          <a:p>
            <a:r>
              <a:rPr lang="az-Latn-AZ" dirty="0" smtClean="0"/>
              <a:t>Bəraətlə nəticələnən </a:t>
            </a:r>
            <a:r>
              <a:rPr lang="az-Latn-AZ" b="1" dirty="0" smtClean="0"/>
              <a:t>(Sekanina Avstriyaya qarşı, 1993) </a:t>
            </a:r>
            <a:r>
              <a:rPr lang="az-Latn-AZ" dirty="0" smtClean="0"/>
              <a:t>və ya müddətin keçməsinə görə xitam verilən (</a:t>
            </a:r>
            <a:r>
              <a:rPr lang="az-Latn-AZ" b="1" i="1" dirty="0" smtClean="0"/>
              <a:t>Rinqvold Norveçə qarşı</a:t>
            </a:r>
            <a:r>
              <a:rPr lang="az-Latn-AZ" b="1" i="1" smtClean="0"/>
              <a:t>, </a:t>
            </a:r>
            <a:r>
              <a:rPr lang="az-Latn-AZ" b="1" smtClean="0"/>
              <a:t>2003</a:t>
            </a:r>
            <a:r>
              <a:rPr lang="az-Latn-AZ" smtClean="0"/>
              <a:t>)  </a:t>
            </a:r>
            <a:r>
              <a:rPr lang="az-Latn-AZ" dirty="0" smtClean="0"/>
              <a:t>işlərdə məsrəflərin əvəzinin ödənilməsi və kompensasiya məsələlərində də təqsirsizlik prezumpsiyası tətbiq edilməlidir.</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z-Latn-AZ" b="1" dirty="0" smtClean="0"/>
              <a:t/>
            </a:r>
            <a:br>
              <a:rPr lang="az-Latn-AZ" b="1" dirty="0" smtClean="0"/>
            </a:br>
            <a:r>
              <a:rPr lang="az-Latn-AZ" b="1" dirty="0" smtClean="0"/>
              <a:t/>
            </a:r>
            <a:br>
              <a:rPr lang="az-Latn-AZ" b="1" dirty="0" smtClean="0"/>
            </a:br>
            <a:r>
              <a:rPr lang="az-Latn-AZ" b="1" dirty="0" smtClean="0"/>
              <a:t>İfadələrin xarakteri.</a:t>
            </a:r>
            <a:r>
              <a:rPr lang="az-Latn-AZ" dirty="0" smtClean="0"/>
              <a:t> </a:t>
            </a:r>
            <a:r>
              <a:rPr lang="ru-RU" dirty="0" smtClean="0"/>
              <a:t/>
            </a:r>
            <a:br>
              <a:rPr lang="ru-RU" dirty="0" smtClean="0"/>
            </a:br>
            <a:r>
              <a:rPr lang="az-Latn-AZ" dirty="0" smtClean="0"/>
              <a:t/>
            </a:r>
            <a:br>
              <a:rPr lang="az-Latn-AZ" dirty="0" smtClean="0"/>
            </a:br>
            <a:endParaRPr lang="ru-RU" dirty="0"/>
          </a:p>
        </p:txBody>
      </p:sp>
      <p:sp>
        <p:nvSpPr>
          <p:cNvPr id="3" name="Content Placeholder 2"/>
          <p:cNvSpPr>
            <a:spLocks noGrp="1"/>
          </p:cNvSpPr>
          <p:nvPr>
            <p:ph idx="1"/>
          </p:nvPr>
        </p:nvSpPr>
        <p:spPr/>
        <p:txBody>
          <a:bodyPr>
            <a:normAutofit/>
          </a:bodyPr>
          <a:lstStyle/>
          <a:p>
            <a:r>
              <a:rPr lang="az-Latn-AZ" dirty="0" smtClean="0"/>
              <a:t> </a:t>
            </a:r>
            <a:r>
              <a:rPr lang="az-Latn-AZ" sz="2800" dirty="0" smtClean="0"/>
              <a:t>Müvafiq orqanlar təqsirə yönəlik ifadələrdən istifadə etməməlidir (ittihamla nəticələnməyən işlərdə də).</a:t>
            </a:r>
            <a:endParaRPr lang="ru-RU" sz="2800" dirty="0" smtClean="0"/>
          </a:p>
          <a:p>
            <a:pPr lvl="0"/>
            <a:r>
              <a:rPr lang="az-Latn-AZ" sz="2800" i="1" dirty="0" smtClean="0"/>
              <a:t>Məhkəmə orqanları tərəfindən pozuntu - Minelli İsvecrəyə qarşı, 1983.</a:t>
            </a:r>
            <a:r>
              <a:rPr lang="az-Latn-AZ" sz="2800" dirty="0" smtClean="0"/>
              <a:t> </a:t>
            </a:r>
            <a:endParaRPr lang="ru-RU" sz="2800" dirty="0" smtClean="0"/>
          </a:p>
          <a:p>
            <a:pPr lvl="0"/>
            <a:r>
              <a:rPr lang="az-Latn-AZ" sz="2800" i="1" dirty="0" smtClean="0"/>
              <a:t>İttiham orqanları tərəfindən pozuntu - Allen de Ribemont Fransaya qarşı, 1995.</a:t>
            </a:r>
            <a:r>
              <a:rPr lang="az-Latn-AZ" sz="2800" dirty="0" smtClean="0"/>
              <a:t> </a:t>
            </a:r>
            <a:endParaRPr lang="ru-RU" sz="2800" dirty="0" smtClean="0"/>
          </a:p>
          <a:p>
            <a:pPr algn="just">
              <a:buNone/>
            </a:pPr>
            <a:r>
              <a:rPr lang="az-Latn-AZ" dirty="0" smtClean="0"/>
              <a:t> </a:t>
            </a:r>
            <a:endParaRPr lang="ru-RU"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az-Latn-AZ" sz="2800" b="1" dirty="0" smtClean="0"/>
              <a:t>Təqsirsizlik prezumpsiyasının cinayət təqibinin əsaslılığı və ya ittihamın nəticəsilə əlaqəsi. </a:t>
            </a:r>
            <a:endParaRPr lang="ru-RU" sz="2800" b="1" dirty="0"/>
          </a:p>
        </p:txBody>
      </p:sp>
      <p:sp>
        <p:nvSpPr>
          <p:cNvPr id="3" name="Content Placeholder 2"/>
          <p:cNvSpPr>
            <a:spLocks noGrp="1"/>
          </p:cNvSpPr>
          <p:nvPr>
            <p:ph idx="1"/>
          </p:nvPr>
        </p:nvSpPr>
        <p:spPr/>
        <p:txBody>
          <a:bodyPr>
            <a:normAutofit fontScale="77500" lnSpcReduction="20000"/>
          </a:bodyPr>
          <a:lstStyle/>
          <a:p>
            <a:pPr lvl="0"/>
            <a:r>
              <a:rPr lang="az-Latn-AZ" b="1" i="1" dirty="0" smtClean="0"/>
              <a:t>O Norveçə qarşı, 2003. </a:t>
            </a:r>
            <a:r>
              <a:rPr lang="az-Latn-AZ" dirty="0" smtClean="0"/>
              <a:t>Təqsirsizlik prezumpsiyasına xələl gətirməməklə cinayət təqibinə əsassız məruz qalmaqla sonda bəraət almış şəxsin, əsassız cinayət təqibinə məruz qalmasına görə kompensasiya tələb etməsilə bağlı münasibətlər Konvensiyanın 6.2-ci bəndinin təsir dairəsinə düşmür. Başqa sözlə, məhkəmə əsassız cinayət təqibinə məruz qalmağa görə kompensasiya tələb edilməsini, təqsirsizlik prezumpsiyasının tələblərinin pozulmasına görə kompensasiya tələb etməkdən ayırdı.</a:t>
            </a:r>
            <a:endParaRPr lang="ru-RU" dirty="0" smtClean="0"/>
          </a:p>
          <a:p>
            <a:pPr lvl="0"/>
            <a:r>
              <a:rPr lang="az-Latn-AZ" b="1" i="1" dirty="0" smtClean="0"/>
              <a:t>Rinqvold Norveçə qarşı, 2003</a:t>
            </a:r>
            <a:r>
              <a:rPr lang="az-Latn-AZ" i="1" dirty="0" smtClean="0"/>
              <a:t>.</a:t>
            </a:r>
            <a:r>
              <a:rPr lang="az-Latn-AZ" dirty="0" smtClean="0"/>
              <a:t> Bəraət almış şəxsin kompensasiya tələbi zamanı cinayət təqibinin əsaslılığına istinad Konvensiyanın 6.2-ci maddəsinin pozuntusu deyildir və ayrıca mülki hüquqi məsələdir. </a:t>
            </a:r>
            <a:r>
              <a:rPr lang="az-Latn-AZ" b="1" dirty="0" smtClean="0"/>
              <a:t>Əks halda işlər biri digərinin obyektivliyinə xələl gətirə bilər. </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az-Latn-AZ" dirty="0" smtClean="0"/>
              <a:t>Dövlət orqanı səlahiyyətləri çərçivəsində seçim etmək imkanına malik olduğu hallarda belə </a:t>
            </a:r>
            <a:r>
              <a:rPr lang="az-Latn-AZ" b="1" dirty="0" smtClean="0"/>
              <a:t>təqsirsizlik prezumpsiyasına xələl gətirən</a:t>
            </a:r>
            <a:r>
              <a:rPr lang="az-Latn-AZ" dirty="0" smtClean="0"/>
              <a:t> motivlələ qərar qəbul edə bilməz.</a:t>
            </a:r>
          </a:p>
          <a:p>
            <a:r>
              <a:rPr lang="az-Latn-AZ" b="1" i="1" dirty="0" smtClean="0"/>
              <a:t>Bohmer Almaniyaya qarşı, 2002. </a:t>
            </a:r>
            <a:endParaRPr lang="ru-RU" dirty="0" smtClean="0"/>
          </a:p>
          <a:p>
            <a:pPr lvl="0"/>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z-Latn-AZ" dirty="0" smtClean="0"/>
              <a:t/>
            </a:r>
            <a:br>
              <a:rPr lang="az-Latn-AZ" dirty="0" smtClean="0"/>
            </a:br>
            <a:r>
              <a:rPr lang="az-Latn-AZ" b="1" dirty="0" smtClean="0"/>
              <a:t>Təqsirsizlik prezumpsiyasının “hədləri”. </a:t>
            </a:r>
            <a:r>
              <a:rPr lang="ru-RU" dirty="0" smtClean="0"/>
              <a:t/>
            </a:r>
            <a:br>
              <a:rPr lang="ru-RU" dirty="0" smtClean="0"/>
            </a:br>
            <a:r>
              <a:rPr lang="az-Latn-AZ" dirty="0" smtClean="0"/>
              <a:t>	</a:t>
            </a:r>
            <a:endParaRPr lang="ru-RU" dirty="0"/>
          </a:p>
        </p:txBody>
      </p:sp>
      <p:sp>
        <p:nvSpPr>
          <p:cNvPr id="3" name="Content Placeholder 2"/>
          <p:cNvSpPr>
            <a:spLocks noGrp="1"/>
          </p:cNvSpPr>
          <p:nvPr>
            <p:ph idx="1"/>
          </p:nvPr>
        </p:nvSpPr>
        <p:spPr/>
        <p:txBody>
          <a:bodyPr>
            <a:normAutofit fontScale="92500" lnSpcReduction="20000"/>
          </a:bodyPr>
          <a:lstStyle/>
          <a:p>
            <a:pPr lvl="0"/>
            <a:r>
              <a:rPr lang="az-Latn-AZ" b="1" i="1" dirty="0" smtClean="0"/>
              <a:t>Hoanq Fransaya qarşı, 1992. </a:t>
            </a:r>
            <a:r>
              <a:rPr lang="az-Latn-AZ" dirty="0" smtClean="0"/>
              <a:t>Təqsirsizlik prezumpsiyası</a:t>
            </a:r>
            <a:r>
              <a:rPr lang="az-Latn-AZ" b="1" dirty="0" smtClean="0"/>
              <a:t> </a:t>
            </a:r>
            <a:r>
              <a:rPr lang="az-Latn-AZ" dirty="0" smtClean="0"/>
              <a:t>Yerli orqanların faktlara dair ehtimallar (fərziyyələr) irəli sürmək hüququnu istisna etmir, lakin bu ehtimallar avtomatik deyil, subutlara uyğun real olmalıdır və müdafiə tərəfinin hüquqlarına (o cümlədən təqsirsizlik prezumpsiyasına) təsirinə həssas yanaşılmalıdır.</a:t>
            </a:r>
            <a:endParaRPr lang="ru-RU" dirty="0" smtClean="0"/>
          </a:p>
          <a:p>
            <a:pPr lvl="0"/>
            <a:r>
              <a:rPr lang="az-Latn-AZ" b="1" i="1" dirty="0" smtClean="0"/>
              <a:t>Salabiaki Fransaya qarşı, 1988. </a:t>
            </a:r>
            <a:r>
              <a:rPr lang="az-Latn-AZ" dirty="0" smtClean="0"/>
              <a:t>Şəxsin təqsirini istisna edəcək imkanlardan açıq aşkar </a:t>
            </a:r>
            <a:r>
              <a:rPr lang="az-Latn-AZ" smtClean="0"/>
              <a:t>istifadə etməməsinin </a:t>
            </a:r>
            <a:r>
              <a:rPr lang="az-Latn-AZ" dirty="0" smtClean="0"/>
              <a:t>məsuliyyətdən qaçmaq kimi qiymətləndirilməsi. </a:t>
            </a:r>
            <a:endParaRPr lang="ru-R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TotalTime>
  <Words>354</Words>
  <Application>Microsoft Office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Təqsirsizlik prezumpsiyası Maddə 6.2.  </vt:lpstr>
      <vt:lpstr>Təqsirsizlik prezumpsiyası</vt:lpstr>
      <vt:lpstr> Barbera, Messege və Habardo İspaniyaya qarşı, 1988.   </vt:lpstr>
      <vt:lpstr>Daimi “müşahidə” və genişləndirici təfsir</vt:lpstr>
      <vt:lpstr>  İfadələrin xarakteri.   </vt:lpstr>
      <vt:lpstr>Təqsirsizlik prezumpsiyasının cinayət təqibinin əsaslılığı və ya ittihamın nəticəsilə əlaqəsi. </vt:lpstr>
      <vt:lpstr>PowerPoint Presentation</vt:lpstr>
      <vt:lpstr> Təqsirsizlik prezumpsiyasının “hədləri”.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Nəyi öyrəndik </dc:title>
  <dc:creator>Gunel</dc:creator>
  <cp:lastModifiedBy>ROVSHANOVA Vafa</cp:lastModifiedBy>
  <cp:revision>73</cp:revision>
  <dcterms:created xsi:type="dcterms:W3CDTF">2006-08-16T00:00:00Z</dcterms:created>
  <dcterms:modified xsi:type="dcterms:W3CDTF">2016-07-02T11:22:44Z</dcterms:modified>
</cp:coreProperties>
</file>