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72" r:id="rId9"/>
    <p:sldId id="262" r:id="rId10"/>
    <p:sldId id="263" r:id="rId11"/>
    <p:sldId id="264" r:id="rId12"/>
    <p:sldId id="266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05" autoAdjust="0"/>
    <p:restoredTop sz="94660"/>
  </p:normalViewPr>
  <p:slideViewPr>
    <p:cSldViewPr>
      <p:cViewPr varScale="1">
        <p:scale>
          <a:sx n="100" d="100"/>
          <a:sy n="100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3D157-FCA3-44ED-B793-3902BFB2436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F396F-DCC2-4E43-8958-55291F2A039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61082-D385-4181-87E3-185599484A9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B88F3-79D8-4071-BFD8-6788A99A204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71CA7-DC99-475C-AA4C-7B624336596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4989B-EC28-4F95-8401-5B00E57182D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56124-02DD-4EC2-B958-2D493F8F088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0C4F6-DAAB-41C6-BA25-CC7C667DEBD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40754-57F7-4397-A63A-382523F67D6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32445-88D2-4090-AB36-49951B2A998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DCFBA-51D3-4E4C-857F-544057F8E26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1E0B61D-DCD0-4B8F-AB47-15D1223337F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az-Latn-AZ" altLang="en-US" sz="3500" smtClean="0"/>
              <a:t>Avropa İnsan Hüquqları Konvensiyası</a:t>
            </a:r>
            <a:br>
              <a:rPr lang="az-Latn-AZ" altLang="en-US" sz="3500" smtClean="0"/>
            </a:br>
            <a:r>
              <a:rPr lang="az-Latn-AZ" altLang="en-US" sz="3500" smtClean="0"/>
              <a:t>8-ci maddə</a:t>
            </a:r>
            <a:endParaRPr lang="ru-RU" altLang="en-US" sz="35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az-Latn-AZ" altLang="en-US" smtClean="0"/>
              <a:t>Günel Quliyeva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2011</a:t>
            </a:r>
            <a:endParaRPr lang="ru-RU" alt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z-Cyrl-AZ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az-Latn-AZ" altLang="en-US" smtClean="0"/>
              <a:t>Immiqrasiya məsələləri</a:t>
            </a:r>
          </a:p>
          <a:p>
            <a:pPr eaLnBrk="1" hangingPunct="1">
              <a:buFontTx/>
              <a:buChar char="-"/>
            </a:pPr>
            <a:r>
              <a:rPr lang="az-Latn-AZ" altLang="en-US" sz="2400" smtClean="0"/>
              <a:t>Icazənin verilməməsi / ölkədən çıxarılma və ailə hüququ (Abdulaziz v UK, Moustaquim v Belçika, Beldjoudi v Fransa)</a:t>
            </a:r>
          </a:p>
          <a:p>
            <a:pPr eaLnBrk="1" hangingPunct="1">
              <a:buFontTx/>
              <a:buNone/>
            </a:pPr>
            <a:endParaRPr lang="az-Latn-AZ" altLang="en-US" sz="2400" smtClean="0"/>
          </a:p>
          <a:p>
            <a:pPr eaLnBrk="1" hangingPunct="1">
              <a:buFontTx/>
              <a:buChar char="-"/>
            </a:pPr>
            <a:r>
              <a:rPr lang="az-Latn-AZ" altLang="en-US" sz="2400" smtClean="0"/>
              <a:t>“ailə həyatı” mövcuddurmu?</a:t>
            </a:r>
          </a:p>
          <a:p>
            <a:pPr eaLnBrk="1" hangingPunct="1">
              <a:buFontTx/>
              <a:buChar char="-"/>
            </a:pPr>
            <a:r>
              <a:rPr lang="az-Latn-AZ" altLang="en-US" sz="2400" smtClean="0"/>
              <a:t>- uşaqlar</a:t>
            </a:r>
            <a:endParaRPr lang="ru-RU" altLang="en-US" sz="24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z-Cyrl-AZ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az-Latn-AZ" altLang="en-US" smtClean="0"/>
              <a:t>Şəxsi toxunulmazlıq</a:t>
            </a:r>
          </a:p>
          <a:p>
            <a:pPr eaLnBrk="1" hangingPunct="1">
              <a:buFontTx/>
              <a:buNone/>
            </a:pPr>
            <a:r>
              <a:rPr lang="az-Latn-AZ" altLang="en-US" smtClean="0"/>
              <a:t>- </a:t>
            </a:r>
            <a:r>
              <a:rPr lang="az-Latn-AZ" altLang="en-US" sz="2400" smtClean="0"/>
              <a:t>Fiziki toxunulmazlıq, “physical integrity” (Tysiac v Polşa)</a:t>
            </a:r>
          </a:p>
          <a:p>
            <a:pPr eaLnBrk="1" hangingPunct="1">
              <a:buFontTx/>
              <a:buChar char="-"/>
            </a:pPr>
            <a:r>
              <a:rPr lang="az-Latn-AZ" altLang="en-US" sz="2400" smtClean="0"/>
              <a:t>Fiziki cəzalandırma</a:t>
            </a:r>
          </a:p>
          <a:p>
            <a:pPr eaLnBrk="1" hangingPunct="1">
              <a:buFontTx/>
              <a:buChar char="-"/>
            </a:pPr>
            <a:r>
              <a:rPr lang="az-Latn-AZ" altLang="en-US" sz="2400" smtClean="0"/>
              <a:t>Tibbi müalicə</a:t>
            </a:r>
            <a:endParaRPr lang="ru-RU" altLang="en-US" sz="24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z-Cyrl-AZ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az-Latn-AZ" altLang="en-US" smtClean="0"/>
              <a:t>Homoseksuallar (Laskey v UK, ADT v UK)</a:t>
            </a:r>
          </a:p>
          <a:p>
            <a:pPr eaLnBrk="1" hangingPunct="1"/>
            <a:r>
              <a:rPr lang="az-Latn-AZ" altLang="en-US" smtClean="0"/>
              <a:t>Transsexuallar (Qudvin v UK)</a:t>
            </a:r>
            <a:endParaRPr lang="ru-RU" alt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z-Cyrl-AZ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az-Latn-AZ" altLang="en-US" smtClean="0"/>
              <a:t>Mənzil</a:t>
            </a:r>
          </a:p>
          <a:p>
            <a:pPr eaLnBrk="1" hangingPunct="1">
              <a:buFontTx/>
              <a:buNone/>
            </a:pPr>
            <a:r>
              <a:rPr lang="az-Latn-AZ" altLang="en-US" smtClean="0"/>
              <a:t>(Nimets case) </a:t>
            </a:r>
            <a:endParaRPr lang="ru-RU" alt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z-Cyrl-AZ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az-Latn-AZ" altLang="en-US" smtClean="0"/>
              <a:t>Ətraf mühit məsələləri</a:t>
            </a:r>
            <a:endParaRPr lang="az-Latn-AZ" altLang="en-US" sz="2400" smtClean="0"/>
          </a:p>
          <a:p>
            <a:pPr eaLnBrk="1" hangingPunct="1">
              <a:buFontTx/>
              <a:buChar char="-"/>
            </a:pPr>
            <a:r>
              <a:rPr lang="az-Latn-AZ" altLang="en-US" sz="2400" smtClean="0"/>
              <a:t>Hansı şəxslər şikayət edə bilər? </a:t>
            </a:r>
          </a:p>
          <a:p>
            <a:pPr eaLnBrk="1" hangingPunct="1">
              <a:buFontTx/>
              <a:buChar char="-"/>
            </a:pPr>
            <a:r>
              <a:rPr lang="az-Latn-AZ" altLang="en-US" sz="2400" smtClean="0"/>
              <a:t>İctimai maraqla toqquşma (Lopez Ostra v İspaniya, Hutton and others v UK)</a:t>
            </a:r>
          </a:p>
          <a:p>
            <a:pPr eaLnBrk="1" hangingPunct="1">
              <a:buFontTx/>
              <a:buChar char="-"/>
            </a:pPr>
            <a:r>
              <a:rPr lang="az-Latn-AZ" altLang="en-US" sz="2400" smtClean="0"/>
              <a:t>Dövlətin mülahizə sərbəstliyi</a:t>
            </a:r>
          </a:p>
          <a:p>
            <a:pPr eaLnBrk="1" hangingPunct="1">
              <a:buFontTx/>
              <a:buChar char="-"/>
            </a:pPr>
            <a:r>
              <a:rPr lang="az-Latn-AZ" altLang="en-US" sz="2400" smtClean="0"/>
              <a:t>Pozitiv öhdəlik. Daxili standartların pozulması (Lopez Ostra v İspaniya, Fadeyeva v Rusiya)</a:t>
            </a:r>
          </a:p>
          <a:p>
            <a:pPr eaLnBrk="1" hangingPunct="1">
              <a:buFontTx/>
              <a:buChar char="-"/>
            </a:pPr>
            <a:r>
              <a:rPr lang="az-Latn-AZ" altLang="en-US" sz="2400" smtClean="0"/>
              <a:t>Səhhətə faktiki zərərin vurulması zəruri elementdirmi? </a:t>
            </a:r>
          </a:p>
          <a:p>
            <a:pPr eaLnBrk="1" hangingPunct="1">
              <a:buFontTx/>
              <a:buChar char="-"/>
            </a:pPr>
            <a:r>
              <a:rPr lang="az-Latn-AZ" altLang="en-US" sz="2400" smtClean="0"/>
              <a:t>Məlumatlanma (Guerra and others v İtaliya)</a:t>
            </a:r>
            <a:endParaRPr lang="ru-RU" altLang="en-US" sz="2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z-Cyrl-AZ" alt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az-Latn-AZ" altLang="en-US" smtClean="0"/>
              <a:t>İzləmə, müayinə</a:t>
            </a:r>
          </a:p>
          <a:p>
            <a:pPr eaLnBrk="1" hangingPunct="1"/>
            <a:r>
              <a:rPr lang="az-Latn-AZ" altLang="en-US" smtClean="0"/>
              <a:t>Şəxsi məlumatlar, tibbi xarakterli məlumat </a:t>
            </a:r>
          </a:p>
          <a:p>
            <a:pPr eaLnBrk="1" hangingPunct="1">
              <a:buFontTx/>
              <a:buNone/>
            </a:pPr>
            <a:r>
              <a:rPr lang="az-Latn-AZ" altLang="en-US" smtClean="0"/>
              <a:t>- </a:t>
            </a:r>
            <a:r>
              <a:rPr lang="az-Latn-AZ" altLang="en-US" sz="2400" smtClean="0"/>
              <a:t>Şəxsin HİV/GİÇS-dən əziyyət çəkməsi barədə məlumatın əldə edilməsi/yayılması pozuntudurmu? (Z v Finlandiya, TV v Finlandiya) </a:t>
            </a:r>
          </a:p>
          <a:p>
            <a:pPr eaLnBrk="1" hangingPunct="1"/>
            <a:r>
              <a:rPr lang="az-Latn-AZ" altLang="en-US" smtClean="0"/>
              <a:t>Şəxsi həyatın məxfiliyi </a:t>
            </a:r>
          </a:p>
          <a:p>
            <a:pPr eaLnBrk="1" hangingPunct="1">
              <a:buFontTx/>
              <a:buNone/>
            </a:pPr>
            <a:r>
              <a:rPr lang="az-Latn-AZ" altLang="en-US" smtClean="0"/>
              <a:t>- </a:t>
            </a:r>
            <a:r>
              <a:rPr lang="az-Latn-AZ" altLang="en-US" sz="2400" smtClean="0"/>
              <a:t>media tətəfindən müdaxilə: </a:t>
            </a:r>
            <a:r>
              <a:rPr lang="en-GB" altLang="en-US" sz="2400" smtClean="0"/>
              <a:t>Von Hannover v. Germany</a:t>
            </a:r>
            <a:endParaRPr lang="ru-RU" altLang="en-US" sz="2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 sz="4000" smtClean="0"/>
              <a:t>Maddə 8. Şəxsi və ailə həyatına hörmət hüququ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endParaRPr lang="ru-RU" altLang="en-US" sz="2400" smtClean="0"/>
          </a:p>
          <a:p>
            <a:pPr marL="457200" indent="-457200" algn="just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en-US" sz="2400" smtClean="0"/>
              <a:t>Hər kəs öz şəxsi və ailə həyatına, mənzilinə və yazışma sirrinə hörmət hüququna malikdir.</a:t>
            </a:r>
            <a:endParaRPr lang="az-Latn-AZ" altLang="en-US" sz="2400" smtClean="0"/>
          </a:p>
          <a:p>
            <a:pPr marL="457200" indent="-457200" algn="just" eaLnBrk="1" hangingPunct="1">
              <a:lnSpc>
                <a:spcPct val="80000"/>
              </a:lnSpc>
              <a:buFontTx/>
              <a:buAutoNum type="arabicPeriod"/>
            </a:pPr>
            <a:endParaRPr lang="az-Latn-AZ" altLang="en-US" sz="2400" smtClean="0"/>
          </a:p>
          <a:p>
            <a:pPr marL="457200" indent="-457200" algn="just" eaLnBrk="1" hangingPunct="1">
              <a:lnSpc>
                <a:spcPct val="80000"/>
              </a:lnSpc>
              <a:buFontTx/>
              <a:buAutoNum type="arabicPeriod"/>
            </a:pPr>
            <a:r>
              <a:rPr lang="ru-RU" altLang="en-US" sz="2400" smtClean="0"/>
              <a:t>Milli təhlükəsizlik və ictimai asayiş, ölkənin iqtisadi rifah maraqları naminə, iğtişaşın və ya</a:t>
            </a:r>
            <a:r>
              <a:rPr lang="az-Latn-AZ" altLang="en-US" sz="2400" smtClean="0"/>
              <a:t> </a:t>
            </a:r>
            <a:r>
              <a:rPr lang="ru-RU" altLang="en-US" sz="2400" smtClean="0"/>
              <a:t>cinayətin qarşısını almaq üçün sağlamlığı, yaxud mənəviyyatı mühafizə etmək üçün və ya digər</a:t>
            </a:r>
            <a:r>
              <a:rPr lang="az-Latn-AZ" altLang="en-US" sz="2400" smtClean="0"/>
              <a:t> </a:t>
            </a:r>
            <a:r>
              <a:rPr lang="ru-RU" altLang="en-US" sz="2400" smtClean="0"/>
              <a:t>şəxslərin hüquq və azadlıqlarını müdafiə etmək üçün qanunla nəzərdə tutulmuş və demokratik</a:t>
            </a:r>
            <a:r>
              <a:rPr lang="az-Latn-AZ" altLang="en-US" sz="2400" smtClean="0"/>
              <a:t> </a:t>
            </a:r>
            <a:r>
              <a:rPr lang="ru-RU" altLang="en-US" sz="2400" smtClean="0"/>
              <a:t>cəmiyyətdə zəruri olan hallar istisna olmaqla, dövlət hakimiyyəti orqanları tərəfindən bu</a:t>
            </a:r>
            <a:r>
              <a:rPr lang="az-Latn-AZ" altLang="en-US" sz="2400" smtClean="0"/>
              <a:t> </a:t>
            </a:r>
            <a:r>
              <a:rPr lang="ru-RU" altLang="en-US" sz="2400" smtClean="0"/>
              <a:t>hüququn həyata keçirilməsinə mane olmağa yol verilmir</a:t>
            </a:r>
            <a:r>
              <a:rPr lang="az-Latn-AZ" altLang="en-US" sz="2400" smtClean="0"/>
              <a:t>.</a:t>
            </a:r>
            <a:endParaRPr lang="ru-RU" altLang="en-US" sz="2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mtClean="0"/>
              <a:t>Müdaxilə</a:t>
            </a:r>
            <a:endParaRPr lang="ru-RU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az-Latn-AZ" altLang="en-US" smtClean="0"/>
          </a:p>
          <a:p>
            <a:pPr eaLnBrk="1" hangingPunct="1"/>
            <a:r>
              <a:rPr lang="az-Latn-AZ" altLang="en-US" smtClean="0"/>
              <a:t>Qanunla nəzərdə tutulmuş</a:t>
            </a:r>
          </a:p>
          <a:p>
            <a:pPr eaLnBrk="1" hangingPunct="1"/>
            <a:r>
              <a:rPr lang="az-Latn-AZ" altLang="en-US" smtClean="0"/>
              <a:t>Legitim məqsəd</a:t>
            </a:r>
          </a:p>
          <a:p>
            <a:pPr eaLnBrk="1" hangingPunct="1"/>
            <a:r>
              <a:rPr lang="az-Latn-AZ" altLang="en-US" smtClean="0"/>
              <a:t>“Demokratik cəmiyyətdə zərurilik”</a:t>
            </a:r>
            <a:endParaRPr lang="ru-RU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mtClean="0"/>
              <a:t>Dövlətin öhdəlikləri</a:t>
            </a:r>
            <a:endParaRPr lang="ru-RU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az-Latn-AZ" altLang="en-US" smtClean="0"/>
              <a:t>Neqativ</a:t>
            </a:r>
          </a:p>
          <a:p>
            <a:pPr eaLnBrk="1" hangingPunct="1"/>
            <a:r>
              <a:rPr lang="az-Latn-AZ" altLang="en-US" smtClean="0"/>
              <a:t>Pozitiv </a:t>
            </a:r>
            <a:endParaRPr lang="ru-RU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mtClean="0"/>
              <a:t>Anlayışlar </a:t>
            </a:r>
            <a:endParaRPr lang="ru-RU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az-Latn-AZ" altLang="en-US" smtClean="0"/>
              <a:t>Şəxsi həyat</a:t>
            </a:r>
          </a:p>
          <a:p>
            <a:pPr eaLnBrk="1" hangingPunct="1"/>
            <a:r>
              <a:rPr lang="az-Latn-AZ" altLang="en-US" smtClean="0"/>
              <a:t>Ailə həyatı</a:t>
            </a:r>
          </a:p>
          <a:p>
            <a:pPr eaLnBrk="1" hangingPunct="1"/>
            <a:r>
              <a:rPr lang="az-Latn-AZ" altLang="en-US" smtClean="0"/>
              <a:t>Mənzil </a:t>
            </a:r>
          </a:p>
          <a:p>
            <a:pPr eaLnBrk="1" hangingPunct="1"/>
            <a:r>
              <a:rPr lang="az-Latn-AZ" altLang="en-US" smtClean="0"/>
              <a:t>Yazışma </a:t>
            </a:r>
          </a:p>
          <a:p>
            <a:pPr eaLnBrk="1" hangingPunct="1"/>
            <a:endParaRPr lang="az-Latn-AZ" altLang="en-US" smtClean="0"/>
          </a:p>
          <a:p>
            <a:pPr eaLnBrk="1" hangingPunct="1"/>
            <a:r>
              <a:rPr lang="az-Latn-AZ" altLang="en-US" b="1" smtClean="0"/>
              <a:t>Müqayisə:</a:t>
            </a:r>
            <a:r>
              <a:rPr lang="az-Latn-AZ" altLang="en-US" smtClean="0"/>
              <a:t> 12-ci maddə, 7-ci Protokolun 5-ci maddəsi, 1-ci Protokolun 1-ci maddəsi, 10-cu maddə</a:t>
            </a:r>
          </a:p>
          <a:p>
            <a:pPr eaLnBrk="1" hangingPunct="1"/>
            <a:endParaRPr lang="ru-RU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z-Cyrl-AZ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az-Latn-AZ" altLang="en-US" smtClean="0"/>
              <a:t>Şəxsi və ailə həyatı</a:t>
            </a:r>
          </a:p>
          <a:p>
            <a:pPr eaLnBrk="1" hangingPunct="1">
              <a:buFontTx/>
              <a:buChar char="-"/>
            </a:pPr>
            <a:r>
              <a:rPr lang="az-Latn-AZ" altLang="en-US" sz="2400" smtClean="0"/>
              <a:t>ailə qurmaq hüququ?</a:t>
            </a:r>
            <a:r>
              <a:rPr lang="en-US" altLang="en-US" sz="2400" smtClean="0"/>
              <a:t> </a:t>
            </a:r>
            <a:endParaRPr lang="az-Latn-AZ" altLang="en-US" sz="2400" smtClean="0"/>
          </a:p>
          <a:p>
            <a:pPr eaLnBrk="1" hangingPunct="1">
              <a:buFontTx/>
              <a:buChar char="-"/>
            </a:pPr>
            <a:r>
              <a:rPr lang="az-Latn-AZ" altLang="en-US" sz="2400" smtClean="0"/>
              <a:t>Kimlər ailə üzvləri sayılır?</a:t>
            </a:r>
            <a:endParaRPr lang="en-US" altLang="en-US" sz="2400" smtClean="0"/>
          </a:p>
          <a:p>
            <a:pPr eaLnBrk="1" hangingPunct="1">
              <a:buFontTx/>
              <a:buChar char="-"/>
            </a:pPr>
            <a:r>
              <a:rPr lang="az-Latn-AZ" altLang="en-US" sz="2400" smtClean="0"/>
              <a:t>Boşanma hüququ? (Johnston)</a:t>
            </a:r>
            <a:endParaRPr lang="en-US" altLang="en-US" sz="2400" smtClean="0"/>
          </a:p>
          <a:p>
            <a:pPr eaLnBrk="1" hangingPunct="1"/>
            <a:r>
              <a:rPr lang="az-Latn-AZ" altLang="en-US" smtClean="0"/>
              <a:t>Abort </a:t>
            </a:r>
          </a:p>
          <a:p>
            <a:pPr eaLnBrk="1" hangingPunct="1">
              <a:buFontTx/>
              <a:buNone/>
            </a:pPr>
            <a:r>
              <a:rPr lang="az-Latn-AZ" altLang="en-US" smtClean="0"/>
              <a:t>- </a:t>
            </a:r>
            <a:r>
              <a:rPr lang="az-Latn-AZ" altLang="en-US" sz="2400" smtClean="0"/>
              <a:t>Geniş mülahizə sərbəstliyi (H v Norveç, Tysiac v Polşa)</a:t>
            </a:r>
          </a:p>
          <a:p>
            <a:pPr eaLnBrk="1" hangingPunct="1">
              <a:buFontTx/>
              <a:buChar char="-"/>
            </a:pPr>
            <a:r>
              <a:rPr lang="az-Latn-AZ" altLang="en-US" sz="2400" smtClean="0"/>
              <a:t>atanın etiraz hüququ varmı? (Boso v Italy)</a:t>
            </a:r>
          </a:p>
          <a:p>
            <a:pPr eaLnBrk="1" hangingPunct="1">
              <a:buFontTx/>
              <a:buChar char="-"/>
            </a:pPr>
            <a:r>
              <a:rPr lang="az-Latn-AZ" altLang="en-US" sz="2400" smtClean="0"/>
              <a:t>Icazə verilmədikdə prosedur öhdəliyi (Tysiac v Polşa) </a:t>
            </a:r>
            <a:endParaRPr lang="ru-RU" altLang="en-US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z-Cyrl-AZ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az-Latn-AZ" altLang="en-US" sz="2800" smtClean="0"/>
              <a:t>Uşağın valideynlərdən alınması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az-Latn-AZ" altLang="en-US" sz="2000" smtClean="0"/>
              <a:t>ədalətli prosedur aspekti (Hunt v Ukrayna)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az-Latn-AZ" altLang="en-US" sz="2000" smtClean="0"/>
              <a:t>kifayət qədər əsaslı qərar (Vallova və Valla v Çexiya)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az-Latn-AZ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az-Latn-AZ" altLang="en-US" sz="2800" smtClean="0"/>
              <a:t>Uşağın kimdə qalması məsələsi, Ünsiyyət hüququ, Himayə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az-Latn-AZ" altLang="en-US" sz="2000" smtClean="0"/>
              <a:t>bioloji atanın hüququ? (Keegan v İrlandiya, Nylund v Finlandiya, Haas v Niderland)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az-Latn-AZ" altLang="en-US" sz="2000" smtClean="0"/>
              <a:t>Uşağın maraqları ilə toqquşma (Yousef v Niderland)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az-Latn-AZ" altLang="en-US" sz="2000" smtClean="0"/>
              <a:t>Din yaxud cinsi oriyentasiya faktoru nəzərə alına bilərmi? (Hoffman v Avstriya, Salguiero da Silva Mouta v Portuqaliya)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az-Latn-AZ" altLang="en-US" sz="2000" smtClean="0"/>
              <a:t>Qərar icra olunmursa? (Hokkanen v Finlandiya)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az-Latn-AZ" alt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az-Latn-AZ" altLang="en-US" sz="2000" smtClean="0"/>
              <a:t>- Uşaq özü şikayət edə bilərmi?</a:t>
            </a:r>
            <a:endParaRPr lang="ru-RU" altLang="en-US" sz="20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z-Cyrl-AZ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az-Latn-AZ" altLang="en-US" smtClean="0"/>
              <a:t>Övladlığa götürmə</a:t>
            </a:r>
          </a:p>
          <a:p>
            <a:pPr eaLnBrk="1" hangingPunct="1">
              <a:buFontTx/>
              <a:buChar char="-"/>
            </a:pPr>
            <a:r>
              <a:rPr lang="az-Latn-AZ" altLang="en-US" sz="2400" smtClean="0"/>
              <a:t>Prosedur aspekti (Keegan v İrlandiya, Boyle v UK)</a:t>
            </a:r>
          </a:p>
          <a:p>
            <a:pPr eaLnBrk="1" hangingPunct="1">
              <a:buFontTx/>
              <a:buChar char="-"/>
            </a:pPr>
            <a:r>
              <a:rPr lang="az-Latn-AZ" altLang="en-US" sz="2400" smtClean="0"/>
              <a:t>Uşağın maraqları (Pini v Ruminiya)</a:t>
            </a:r>
          </a:p>
          <a:p>
            <a:pPr eaLnBrk="1" hangingPunct="1">
              <a:buFontTx/>
              <a:buNone/>
            </a:pPr>
            <a:endParaRPr lang="az-Latn-AZ" altLang="en-US" sz="2400" smtClean="0"/>
          </a:p>
          <a:p>
            <a:pPr eaLnBrk="1" hangingPunct="1"/>
            <a:r>
              <a:rPr lang="az-Latn-AZ" altLang="en-US" smtClean="0"/>
              <a:t>Atalığın müəyyən olunması, Atalıq/analıq hüquqlarının tanınması</a:t>
            </a:r>
          </a:p>
          <a:p>
            <a:pPr eaLnBrk="1" hangingPunct="1">
              <a:buFontTx/>
              <a:buChar char="-"/>
            </a:pPr>
            <a:r>
              <a:rPr lang="az-Latn-AZ" altLang="en-US" sz="2400" smtClean="0"/>
              <a:t>Digər kişi evli qadının uşağının atası olduğunu iddia edə bilərmi? (Kroon v Niderland, Yousef v Niderland) </a:t>
            </a:r>
          </a:p>
          <a:p>
            <a:pPr eaLnBrk="1" hangingPunct="1">
              <a:buFontTx/>
              <a:buChar char="-"/>
            </a:pPr>
            <a:r>
              <a:rPr lang="az-Latn-AZ" altLang="en-US" sz="2400" smtClean="0"/>
              <a:t> homosexuallar? Transsexuallar?</a:t>
            </a:r>
            <a:endParaRPr lang="ru-RU" altLang="en-US" sz="2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z-Cyrl-AZ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az-Latn-AZ" altLang="en-US" smtClean="0"/>
              <a:t>Vərəsəlik hüququ</a:t>
            </a:r>
          </a:p>
          <a:p>
            <a:pPr eaLnBrk="1" hangingPunct="1">
              <a:buFontTx/>
              <a:buNone/>
            </a:pPr>
            <a:r>
              <a:rPr lang="az-Latn-AZ" altLang="en-US" smtClean="0"/>
              <a:t>- Vəsiyyət</a:t>
            </a:r>
            <a:endParaRPr lang="ru-RU" alt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</TotalTime>
  <Words>505</Words>
  <Application>Microsoft PowerPoint</Application>
  <PresentationFormat>Экран (4:3)</PresentationFormat>
  <Paragraphs>76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Оформление по умолчанию</vt:lpstr>
      <vt:lpstr>Avropa İnsan Hüquqları Konvensiyası 8-ci maddə</vt:lpstr>
      <vt:lpstr>Maddə 8. Şəxsi və ailə həyatına hörmət hüququ</vt:lpstr>
      <vt:lpstr>Müdaxilə</vt:lpstr>
      <vt:lpstr>Dövlətin öhdəlikləri</vt:lpstr>
      <vt:lpstr>Anlayışlar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Eldar</dc:creator>
  <cp:lastModifiedBy>Eldar</cp:lastModifiedBy>
  <cp:revision>63</cp:revision>
  <cp:lastPrinted>1601-01-01T00:00:00Z</cp:lastPrinted>
  <dcterms:created xsi:type="dcterms:W3CDTF">1601-01-01T00:00:00Z</dcterms:created>
  <dcterms:modified xsi:type="dcterms:W3CDTF">2016-12-10T12:53:00Z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