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78" r:id="rId4"/>
    <p:sldId id="280" r:id="rId5"/>
    <p:sldId id="279" r:id="rId6"/>
    <p:sldId id="262" r:id="rId7"/>
    <p:sldId id="264" r:id="rId8"/>
    <p:sldId id="268" r:id="rId9"/>
    <p:sldId id="282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3F44F9-B8A2-4FFC-B4EF-9B0658BF369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7128792" cy="29523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NSAN HÜQUQLARI HAQQINDA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VROPA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ONVENSİYASININ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-Cİ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MADDƏSİ</a:t>
            </a:r>
            <a:b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ŞƏXSİ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İLƏ HƏYATINA HÖRMƏT HÜQUQU</a:t>
            </a:r>
            <a:r>
              <a:rPr lang="az-Latn-AZ" sz="3200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az-Latn-AZ" sz="3200" dirty="0" smtClean="0">
                <a:latin typeface="Calibri" pitchFamily="34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4293096"/>
            <a:ext cx="4139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z-Latn-AZ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Təlimçi:</a:t>
            </a:r>
          </a:p>
          <a:p>
            <a:pPr algn="just"/>
            <a:endParaRPr lang="en-US" sz="20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Azər Nağıyev</a:t>
            </a:r>
            <a:endParaRPr lang="ru-RU" sz="2000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zer2\Downloads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522271" cy="4643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492896"/>
            <a:ext cx="7715200" cy="3456385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şəxsi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ailə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həyatına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mən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ilinə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yazışma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sirrinə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hörmət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hüququna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malikdir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Milli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təhlükəsizlik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ictimai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asayiş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ölkənin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iqtisadi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rifah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maraqları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naminə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iğtişaşın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cina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ətin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qarşısını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almaq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sağlamlığı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yaxud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mənəviyyatı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qorumaq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şəxslərin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azadlıqlarını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müdafiə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qanunla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nəzərdə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tutulmuş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demokratik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cəmiyyətdə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zəruri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istisna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olmaqla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hüququn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keçirilməsi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hakimiyyəti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orqanla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ı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müdaxiləyə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verilmir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560840" cy="1368152"/>
          </a:xfrm>
        </p:spPr>
        <p:txBody>
          <a:bodyPr>
            <a:normAutofit fontScale="90000"/>
          </a:bodyPr>
          <a:lstStyle/>
          <a:p>
            <a:r>
              <a:rPr lang="az-Latn-AZ" sz="1800" b="1" cap="all" dirty="0" smtClean="0"/>
              <a:t/>
            </a:r>
            <a:br>
              <a:rPr lang="az-Latn-AZ" sz="1800" b="1" cap="all" dirty="0" smtClean="0"/>
            </a:br>
            <a:r>
              <a:rPr lang="az-Latn-AZ" sz="1800" b="1" cap="all" dirty="0" smtClean="0"/>
              <a:t/>
            </a:r>
            <a:br>
              <a:rPr lang="az-Latn-AZ" sz="1800" b="1" cap="all" dirty="0" smtClean="0"/>
            </a:br>
            <a:r>
              <a:rPr lang="az-Latn-AZ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700" b="1" cap="all" dirty="0" smtClean="0">
                <a:latin typeface="Times New Roman" pitchFamily="18" charset="0"/>
                <a:cs typeface="Times New Roman" pitchFamily="18" charset="0"/>
              </a:rPr>
              <a:t>8-cİ </a:t>
            </a:r>
            <a:r>
              <a:rPr lang="az-Latn-AZ" sz="2700" b="1" cap="all" dirty="0" smtClean="0">
                <a:latin typeface="Times New Roman" pitchFamily="18" charset="0"/>
                <a:cs typeface="Times New Roman" pitchFamily="18" charset="0"/>
              </a:rPr>
              <a:t>maddənİn </a:t>
            </a:r>
            <a:r>
              <a:rPr lang="az-Latn-AZ" sz="2700" b="1" cap="al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Şəxsi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ailə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həyatına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hörmət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az-Latn-AZ" sz="2700" b="1" cap="all" dirty="0" smtClean="0">
                <a:latin typeface="Times New Roman" pitchFamily="18" charset="0"/>
                <a:cs typeface="Times New Roman" pitchFamily="18" charset="0"/>
              </a:rPr>
              <a:t>) MƏZMUNU </a:t>
            </a:r>
            <a:r>
              <a:rPr lang="ru-RU" sz="1800" b="1" cap="all" dirty="0" smtClean="0"/>
              <a:t/>
            </a:r>
            <a:br>
              <a:rPr lang="ru-RU" sz="1800" b="1" cap="all" dirty="0" smtClean="0"/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5122912" cy="43533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z-Latn-AZ" sz="1800" u="sng" dirty="0" smtClean="0">
                <a:latin typeface="Times New Roman" pitchFamily="18" charset="0"/>
                <a:cs typeface="Times New Roman" pitchFamily="18" charset="0"/>
              </a:rPr>
              <a:t>Azərbaycan Respublikası Konstitsuiyası </a:t>
            </a:r>
            <a:r>
              <a:rPr lang="az-Latn-AZ" sz="18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az-Latn-AZ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Maddə 32. Şəxsi toxunulmazlıq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hüququ</a:t>
            </a:r>
          </a:p>
          <a:p>
            <a:pPr>
              <a:lnSpc>
                <a:spcPct val="150000"/>
              </a:lnSpc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Maddə 33. Mənzil toxunulmazlığı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hüququ</a:t>
            </a:r>
          </a:p>
          <a:p>
            <a:pPr>
              <a:lnSpc>
                <a:spcPct val="150000"/>
              </a:lnSpc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Maddə 34. Nikah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hüququ</a:t>
            </a:r>
          </a:p>
          <a:p>
            <a:pPr>
              <a:lnSpc>
                <a:spcPct val="150000"/>
              </a:lnSpc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Maddə 39. Sağlam ətraf mühitdə yaşamaq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hüququ</a:t>
            </a:r>
          </a:p>
          <a:p>
            <a:pPr>
              <a:lnSpc>
                <a:spcPct val="150000"/>
              </a:lnSpc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Maddə 43. Mənzil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hüququ</a:t>
            </a:r>
          </a:p>
          <a:p>
            <a:pPr>
              <a:lnSpc>
                <a:spcPct val="150000"/>
              </a:lnSpc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Maddə 69. Əcnəbilərin və vətəndaşlığı olmayan şəxslərin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hüquqları</a:t>
            </a:r>
          </a:p>
          <a:p>
            <a:pPr>
              <a:lnSpc>
                <a:spcPct val="150000"/>
              </a:lnSpc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Maddə 70. Siyasi sığınacaq hüququ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/>
          </a:p>
          <a:p>
            <a:endParaRPr lang="az-Latn-AZ" sz="1400" b="1" dirty="0" smtClean="0"/>
          </a:p>
          <a:p>
            <a:endParaRPr lang="ru-RU" sz="1400" b="1" dirty="0" smtClean="0"/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20880" cy="1152128"/>
          </a:xfrm>
        </p:spPr>
        <p:txBody>
          <a:bodyPr>
            <a:noAutofit/>
          </a:bodyPr>
          <a:lstStyle/>
          <a:p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KONVENSİYANIN 8-Cİ MADDƏSİNİN QORUDUĞU HÜQUQLAR  BİZİM KONSTİTUSİYAMIZIN HASNI MADDƏLƏRİNDƏ  ƏKS OLUNUB: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zer2\Downloads\TOT, 5-ci MADDE VE S\25 oktyabr 2016Telim\constitution_0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060848"/>
            <a:ext cx="2952328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6851104" cy="4572000"/>
          </a:xfrm>
        </p:spPr>
        <p:txBody>
          <a:bodyPr>
            <a:normAutofit/>
          </a:bodyPr>
          <a:lstStyle/>
          <a:p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Birinci mərhələ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Maddə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8 §1)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Şikayət Konvensiyanın səkkizinci maddəsinin əhatə dairəsinə düşürmü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az-Latn-AZ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«şəxsi həyat», </a:t>
            </a:r>
          </a:p>
          <a:p>
            <a:pPr>
              <a:buFontTx/>
              <a:buChar char="-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ailə həyatı», </a:t>
            </a:r>
            <a:endParaRPr lang="az-Latn-AZ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mənzil»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yazışma sirrinin» toxunulmazlığı hüququ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İkinci mərhələ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Maddə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8 §2) – </a:t>
            </a:r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Maddədə </a:t>
            </a:r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göstərilən</a:t>
            </a:r>
          </a:p>
          <a:p>
            <a:pPr>
              <a:buNone/>
            </a:pPr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hüquqlara müdaxilə olmuşdurmu? </a:t>
            </a:r>
            <a:endParaRPr lang="az-Latn-AZ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1800" dirty="0" smtClean="0"/>
              <a:t>- </a:t>
            </a:r>
            <a:r>
              <a:rPr lang="ru-RU" sz="1800" dirty="0" err="1" smtClean="0"/>
              <a:t>Müdaxilə </a:t>
            </a:r>
            <a:r>
              <a:rPr lang="ru-RU" sz="1800" dirty="0" err="1" smtClean="0"/>
              <a:t>qanunla</a:t>
            </a:r>
            <a:r>
              <a:rPr lang="ru-RU" sz="1800" dirty="0" smtClean="0"/>
              <a:t> </a:t>
            </a:r>
            <a:r>
              <a:rPr lang="ru-RU" sz="1800" dirty="0" err="1" smtClean="0"/>
              <a:t>nəzərdə tutulubmu</a:t>
            </a:r>
            <a:r>
              <a:rPr lang="ru-RU" sz="1800" dirty="0" smtClean="0"/>
              <a:t>? </a:t>
            </a:r>
          </a:p>
          <a:p>
            <a:pPr>
              <a:buNone/>
            </a:pPr>
            <a:r>
              <a:rPr lang="az-Latn-AZ" sz="1800" dirty="0" smtClean="0"/>
              <a:t>- </a:t>
            </a:r>
            <a:r>
              <a:rPr lang="ru-RU" sz="1800" dirty="0" err="1" smtClean="0"/>
              <a:t>Müdaxilə </a:t>
            </a:r>
            <a:r>
              <a:rPr lang="ru-RU" sz="1800" dirty="0" err="1" smtClean="0"/>
              <a:t>qanuni</a:t>
            </a:r>
            <a:r>
              <a:rPr lang="ru-RU" sz="1800" dirty="0" smtClean="0"/>
              <a:t> </a:t>
            </a:r>
            <a:r>
              <a:rPr lang="ru-RU" sz="1800" dirty="0" err="1" smtClean="0"/>
              <a:t>məqsəd daşıyırdımı?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az-Latn-AZ" sz="1800" dirty="0" smtClean="0"/>
              <a:t>- </a:t>
            </a:r>
            <a:r>
              <a:rPr lang="ru-RU" sz="1800" dirty="0" err="1" smtClean="0"/>
              <a:t>Müdaxilə </a:t>
            </a:r>
            <a:r>
              <a:rPr lang="ru-RU" sz="1800" dirty="0" err="1" smtClean="0"/>
              <a:t>demokratik</a:t>
            </a:r>
            <a:r>
              <a:rPr lang="ru-RU" sz="1800" dirty="0" smtClean="0"/>
              <a:t> </a:t>
            </a:r>
            <a:r>
              <a:rPr lang="ru-RU" sz="1800" dirty="0" err="1" smtClean="0"/>
              <a:t>cəmiyyətdə zəruri idimi</a:t>
            </a:r>
            <a:r>
              <a:rPr lang="ru-RU" sz="1800" dirty="0" smtClean="0"/>
              <a:t>? 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MADDƏNİN TƏTBİQİNDƏ İKİ MƏRHƏLƏLİ TEST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zer2\Downloads\TOT, 5-ci MADDE VE S\25 oktyabr 2016Telim\33499524-Set-business-office-house-communication-icons-vector-Stock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16832"/>
            <a:ext cx="3034903" cy="319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5112568" cy="48245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Avropa Məhkəməsinin dəyərləndirdiyi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sahələr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34340" indent="-342900">
              <a:buFont typeface="Wingdings" panose="05000000000000000000" pitchFamily="2" charset="2"/>
              <a:buChar char="Ø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Valideyn olmaq hüququ (Dikson Birləşmiş Krallığa qarşı)</a:t>
            </a:r>
          </a:p>
          <a:p>
            <a:pPr marL="434340" indent="-342900">
              <a:buFont typeface="Wingdings" panose="05000000000000000000" pitchFamily="2" charset="2"/>
              <a:buChar char="Ø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Ana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və onun övladı arasında təbii bağlar (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Marks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Belçikaya qarşı; </a:t>
            </a:r>
          </a:p>
          <a:p>
            <a:pPr marL="434340" indent="-342900">
              <a:buFont typeface="Wingdings" panose="05000000000000000000" pitchFamily="2" charset="2"/>
              <a:buChar char="Ø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Evlilik birliyi;</a:t>
            </a:r>
          </a:p>
          <a:p>
            <a:pPr marL="434340" indent="-342900">
              <a:buFont typeface="Wingdings" panose="05000000000000000000" pitchFamily="2" charset="2"/>
              <a:buChar char="Ø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Övladlığa götürülmüş uşaqlar və onların övladlığa götürən valideynlər arası əlaqələr;</a:t>
            </a:r>
          </a:p>
          <a:p>
            <a:pPr marL="434340" indent="-342900">
              <a:buFont typeface="Wingdings" panose="05000000000000000000" pitchFamily="2" charset="2"/>
              <a:buChar char="Ø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Uşaq və yaxın qohumlar arasındakı əlaqələr; (Price Birləşmiş Krallığa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qarşı)</a:t>
            </a:r>
          </a:p>
          <a:p>
            <a:pPr marL="434340" indent="-342900">
              <a:buFont typeface="Wingdings" panose="05000000000000000000" pitchFamily="2" charset="2"/>
              <a:buChar char="Ø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İmmiqrasiya (Slivenko Latviyaya qarşı)</a:t>
            </a:r>
          </a:p>
          <a:p>
            <a:pPr marL="434340" indent="-342900">
              <a:buFont typeface="Wingdings" panose="05000000000000000000" pitchFamily="2" charset="2"/>
              <a:buChar char="Ø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Rəsmi nigahdan kənar cütlüklər;</a:t>
            </a:r>
          </a:p>
          <a:p>
            <a:pPr marL="434340" indent="-342900">
              <a:buFont typeface="Wingdings" panose="05000000000000000000" pitchFamily="2" charset="2"/>
              <a:buChar char="Ø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Ailə həyatı, həmçinin bacı-qardaş əlaqələri;</a:t>
            </a:r>
          </a:p>
          <a:p>
            <a:pPr marL="434340" indent="-342900">
              <a:buFont typeface="Wingdings" panose="05000000000000000000" pitchFamily="2" charset="2"/>
              <a:buChar char="Ø"/>
              <a:defRPr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Maddi maraqlar (vərəsəlik məsələləri) (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Marks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Belçikaya qarşı, Haas Niderlanda qarşı)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03232" cy="562074"/>
          </a:xfrm>
        </p:spPr>
        <p:txBody>
          <a:bodyPr>
            <a:normAutofit/>
          </a:bodyPr>
          <a:lstStyle/>
          <a:p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“AİLƏ   HƏYATI” KONSEPSİYASINA  NƏLƏR  DAXİLDİR</a:t>
            </a:r>
            <a:endParaRPr lang="ru-RU" sz="2400" dirty="0"/>
          </a:p>
        </p:txBody>
      </p:sp>
      <p:pic>
        <p:nvPicPr>
          <p:cNvPr id="2051" name="Picture 3" descr="C:\Users\Azer2\Downloads\TOT, 5-ci MADDE VE S\25 oktyabr 2016Telim\familiy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88840"/>
            <a:ext cx="3267811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432048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az-Latn-AZ" alt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Müstəqil konsepsiyadır;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az-Latn-AZ" alt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Milli qanunvericiliklərdə müyyən olunan formal təsnifatlardan daha geniş şərh oluna bilir;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az-Latn-AZ" alt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Yalnız qanuni tikililərə şamil olunmur;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az-Latn-AZ" alt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Ənənəvi yaşayış yerləri ilə kifayətlənmir;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az-Latn-AZ" alt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Şəxsin ofisini və biznes məqsədi ilə işlədilən obyektlərə də aid ola bilər;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az-Latn-AZ" alt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Daimi yox, arabir istifadə olunan yaşayış sahələrinə də aid ola bilir;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az-Latn-AZ" sz="22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«MƏNZİL» ANLAYIŞININ ƏHATƏ DAİRƏSİ 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zer2\Downloads\TOT, 5-ci MADDE VE S\25 oktyabr 2016Telim\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916831"/>
            <a:ext cx="3264233" cy="3234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432048"/>
          </a:xfrm>
        </p:spPr>
        <p:txBody>
          <a:bodyPr>
            <a:no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AVROPA MƏHKƏMƏSİNİN «MƏNZİL</a:t>
            </a: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ANLAYIŞINA DAİR QƏRARLARI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Məhkəmənin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rəyinə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anlayış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aşağıdakıları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əhatə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tətil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dövrünü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keçirdiyi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evlər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müddət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qaldığı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ikinci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evlər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otellər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Demades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v. Turkey)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başqasına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məxsus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binada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müddətə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illik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məskunlaşması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Menteş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and others v. Turkey)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ərizəçinin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kirayəçi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qismində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məskunlaşdığı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mənzil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hətta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məskunlaşma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müddəti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daxili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qanunvericiliyə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əsasən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başa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çatmış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olsa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belə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(McCann v. the United Kingdom).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biznes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fəaliyyətlərini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keçirdiyi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tikililər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əgər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ofisi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şəxsi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mənzili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arasında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şəxsi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fəaliyyətləri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biznes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fəaliyyətləri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arasında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dəqiq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fərq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qoymaq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mümkün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deyilsə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Niemetz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v. Germany).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şirkətin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qeydiyyata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alınmış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ofisi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filialları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biznes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tikililəri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Stes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Colas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and others v. France).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qeyri-ənənəvi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yaşayış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yerləri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məsələn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furqonlar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hərəkət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yaşayış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vasitələri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(Buckley v. the United Kingdom);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Chapman v. The United Kingdom).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yaşayış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yerləri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şəxsi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ailə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həyatı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mənzil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anlayışlarının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ümumi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əhatə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dairəsinə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düşən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məkanlar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(Moldovan and others v.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Romania) </a:t>
            </a:r>
            <a:endParaRPr lang="az-Latn-AZ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Məhkəmənin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rəyinə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anlayış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aşağıdakıları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əhatə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tm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az-Latn-AZ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binanın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mumi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yaşayış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sahəsində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ştərək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lkiyyət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ilərə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məxsus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yalnız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lazımi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edilmək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üçü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nəzərdə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tutulan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camaşırxana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Çelu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Rumıniyaya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Chelu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v. Romania)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artistlərin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geyim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otağı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Hartunq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Fransaya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Hartung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v. France)</a:t>
            </a:r>
            <a:r>
              <a:rPr lang="az-Latn-AZ" sz="1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mülkiyyətçinin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idman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fəaliyyətləri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məsələn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ovçuluqla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məşğul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belə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fəaliyyətlərə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icazə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verdiyi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torpaq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sahəsi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z-Latn-AZ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Frend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Kantrisayd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Ellayans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başqaları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Birləşmiş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Krallığa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(Friend and Countryside Alliance and others v. the United Kingdom), (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qərardad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az-Latn-A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5050904" cy="4464496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Bu konsepsiyanın təməlində dayanan məqsəd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şəxsi əlaqələrin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məxfiliyini qorumaqdır. Məhkəmə yazışma konsepsiya altında nəzərə aldığı aşağıdakı əlaqə vasitələrini yazışma kateqoriyasında qiymətləndirmişdir: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Məktublaşma; o cümlədən gömrük rəsmiləri tərəfindən müsadirə olunan paketlər;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Telefon;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Teleks;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Emaillər;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Şəxsi radio;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Elektron məlumatlar (biznes)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Autofit/>
          </a:bodyPr>
          <a:lstStyle/>
          <a:p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«YAZIŞMA SİRRİ» 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ANLAYIŞININ 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 ƏHATƏ  DAİRƏSİ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zer2\Downloads\TOT, 5-ci MADDE VE S\25 oktyabr 2016Telim\depositphotos_34219633-Web-contact-icons-on-bl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44824"/>
            <a:ext cx="3168352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050904" cy="4572000"/>
          </a:xfrm>
        </p:spPr>
        <p:txBody>
          <a:bodyPr>
            <a:normAutofit/>
          </a:bodyPr>
          <a:lstStyle/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charset="0"/>
              <a:buChar char="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az-Latn-AZ" sz="1700" b="1" dirty="0" smtClean="0">
                <a:latin typeface="Times New Roman" pitchFamily="18" charset="0"/>
                <a:cs typeface="Times New Roman" pitchFamily="18" charset="0"/>
              </a:rPr>
              <a:t>Mülahizə </a:t>
            </a:r>
            <a:r>
              <a:rPr lang="az-Latn-AZ" sz="1700" b="1" dirty="0" smtClean="0">
                <a:latin typeface="Times New Roman" pitchFamily="18" charset="0"/>
                <a:cs typeface="Times New Roman" pitchFamily="18" charset="0"/>
              </a:rPr>
              <a:t>sərbəstliyi</a:t>
            </a:r>
            <a:endParaRPr lang="en-GB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charset="0"/>
              <a:buChar char="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az-Latn-AZ" sz="1700" b="1" dirty="0" smtClean="0">
                <a:latin typeface="Times New Roman" pitchFamily="18" charset="0"/>
                <a:cs typeface="Times New Roman" pitchFamily="18" charset="0"/>
              </a:rPr>
              <a:t>Pozitiv və neqativ </a:t>
            </a:r>
            <a:r>
              <a:rPr lang="az-Latn-AZ" sz="1700" b="1" dirty="0" smtClean="0">
                <a:latin typeface="Times New Roman" pitchFamily="18" charset="0"/>
                <a:cs typeface="Times New Roman" pitchFamily="18" charset="0"/>
              </a:rPr>
              <a:t>öhdəliklər </a:t>
            </a: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8-ci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maddənin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birinci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bəndindəki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hörmət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sözü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reproduktiv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sağlamlıqlarının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hüquqi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təminatları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mənşəyindən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xəbərdar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olmaq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Qanuni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ohumluq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əlaqələrinin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müəyyən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Özəl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sənaye</a:t>
            </a:r>
            <a:endParaRPr lang="az-Latn-AZ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sahələrinin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tənzimlənməsi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Ətraf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mühitə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sağlamlığa</a:t>
            </a:r>
            <a:endParaRPr lang="az-Latn-AZ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təhlükələr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barəsində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məlumatların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verilməsi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Qeyri-sağlam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yaşayış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yerlərinin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sakinlərinin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alternativ</a:t>
            </a:r>
            <a:endParaRPr lang="az-Latn-AZ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erlərlə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Ailə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həyatının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müdafiəsi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Mənzil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toxunulmazlığı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hüququnun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müdafiəsi</a:t>
            </a:r>
            <a:r>
              <a:rPr lang="az-Latn-AZ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Yazışma</a:t>
            </a:r>
            <a:endParaRPr lang="az-Latn-AZ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sirrinin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qorunması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z-Latn-AZ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22920"/>
          </a:xfrm>
        </p:spPr>
        <p:txBody>
          <a:bodyPr>
            <a:normAutofit/>
          </a:bodyPr>
          <a:lstStyle/>
          <a:p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8-Cİ MADDƏ ÜZRƏ GERİÇƏKİLMƏ MÜDDƏASI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zer2\Downloads\TOT, 5-ci MADDE VE S\25 oktyabr 2016Telim\mulkiyy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276872"/>
            <a:ext cx="284846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1007</TotalTime>
  <Words>828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İNSAN HÜQUQLARI HAQQINDA AVROPA KONVENSİYASININ  8-Cİ MADDƏSİ  ŞƏXSİ və AİLƏ HƏYATINA HÖRMƏT HÜQUQU </vt:lpstr>
      <vt:lpstr>   8-cİ maddənİn (Şəxsi və ailə həyatına hörmət hüququ) MƏZMUNU  </vt:lpstr>
      <vt:lpstr>KONVENSİYANIN 8-Cİ MADDƏSİNİN QORUDUĞU HÜQUQLAR  BİZİM KONSTİTUSİYAMIZIN HASNI MADDƏLƏRİNDƏ  ƏKS OLUNUB:</vt:lpstr>
      <vt:lpstr>MADDƏNİN TƏTBİQİNDƏ İKİ MƏRHƏLƏLİ TEST</vt:lpstr>
      <vt:lpstr>“AİLƏ   HƏYATI” KONSEPSİYASINA  NƏLƏR  DAXİLDİR</vt:lpstr>
      <vt:lpstr>  «MƏNZİL» ANLAYIŞININ ƏHATƏ DAİRƏSİ </vt:lpstr>
      <vt:lpstr>AVROPA MƏHKƏMƏSİNİN «MƏNZİL» ANLAYIŞINA DAİR QƏRARLARI</vt:lpstr>
      <vt:lpstr> «YAZIŞMA SİRRİ» ANLAYIŞININ  ƏHATƏ  DAİRƏSİ </vt:lpstr>
      <vt:lpstr>8-Cİ MADDƏ ÜZRƏ GERİÇƏKİLMƏ MÜDDƏASI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Məhkəməyədək həbs  (Pre-trial detention) </dc:title>
  <dc:creator>Azer2</dc:creator>
  <cp:lastModifiedBy>Azer2</cp:lastModifiedBy>
  <cp:revision>187</cp:revision>
  <dcterms:created xsi:type="dcterms:W3CDTF">2015-05-29T10:19:22Z</dcterms:created>
  <dcterms:modified xsi:type="dcterms:W3CDTF">2016-10-24T14:12:40Z</dcterms:modified>
</cp:coreProperties>
</file>