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9"/>
  </p:notesMasterIdLst>
  <p:sldIdLst>
    <p:sldId id="257" r:id="rId2"/>
    <p:sldId id="315" r:id="rId3"/>
    <p:sldId id="323" r:id="rId4"/>
    <p:sldId id="285" r:id="rId5"/>
    <p:sldId id="286" r:id="rId6"/>
    <p:sldId id="312" r:id="rId7"/>
    <p:sldId id="287" r:id="rId8"/>
    <p:sldId id="289" r:id="rId9"/>
    <p:sldId id="314" r:id="rId10"/>
    <p:sldId id="290" r:id="rId11"/>
    <p:sldId id="324" r:id="rId12"/>
    <p:sldId id="293" r:id="rId13"/>
    <p:sldId id="294" r:id="rId14"/>
    <p:sldId id="295" r:id="rId15"/>
    <p:sldId id="296" r:id="rId16"/>
    <p:sldId id="299" r:id="rId17"/>
    <p:sldId id="313" r:id="rId18"/>
    <p:sldId id="300" r:id="rId19"/>
    <p:sldId id="316" r:id="rId20"/>
    <p:sldId id="318" r:id="rId21"/>
    <p:sldId id="317" r:id="rId22"/>
    <p:sldId id="320" r:id="rId23"/>
    <p:sldId id="321" r:id="rId24"/>
    <p:sldId id="322" r:id="rId25"/>
    <p:sldId id="325" r:id="rId26"/>
    <p:sldId id="326" r:id="rId27"/>
    <p:sldId id="3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017F871-3E76-41A5-A052-AF91457FF463}">
          <p14:sldIdLst>
            <p14:sldId id="257"/>
            <p14:sldId id="315"/>
            <p14:sldId id="323"/>
            <p14:sldId id="285"/>
            <p14:sldId id="286"/>
            <p14:sldId id="312"/>
            <p14:sldId id="287"/>
            <p14:sldId id="289"/>
            <p14:sldId id="314"/>
            <p14:sldId id="290"/>
            <p14:sldId id="324"/>
            <p14:sldId id="293"/>
            <p14:sldId id="294"/>
            <p14:sldId id="295"/>
            <p14:sldId id="296"/>
            <p14:sldId id="299"/>
            <p14:sldId id="313"/>
            <p14:sldId id="300"/>
            <p14:sldId id="316"/>
            <p14:sldId id="318"/>
            <p14:sldId id="317"/>
            <p14:sldId id="320"/>
            <p14:sldId id="321"/>
            <p14:sldId id="322"/>
            <p14:sldId id="325"/>
            <p14:sldId id="326"/>
            <p14:sldId id="311"/>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E0CE-221F-4648-8174-D128344D3C77}" type="datetimeFigureOut">
              <a:rPr lang="en-US" smtClean="0"/>
              <a:pPr/>
              <a:t>11/10/2016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2CB77-ACC9-4370-B1DA-129F44FE6F41}" type="slidenum">
              <a:rPr lang="en-US" smtClean="0"/>
              <a:pPr/>
              <a:t>‹#›</a:t>
            </a:fld>
            <a:endParaRPr lang="en-US"/>
          </a:p>
        </p:txBody>
      </p:sp>
    </p:spTree>
    <p:extLst>
      <p:ext uri="{BB962C8B-B14F-4D97-AF65-F5344CB8AC3E}">
        <p14:creationId xmlns:p14="http://schemas.microsoft.com/office/powerpoint/2010/main" val="242152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val="168283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val="228811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val="3027666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885E6-A6E7-4966-A8C1-8DBBAEE37D5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67777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val="2886183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val="354870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val="148833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val="102750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val="371011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val="1350097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val="73250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val="235888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val="227355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val="275706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val="40892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val="297986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1BBC97-AB96-464F-AD01-0696669335F8}" type="datetimeFigureOut">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val="399995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71BBC97-AB96-464F-AD01-0696669335F8}" type="datetimeFigureOut">
              <a:rPr lang="en-US" smtClean="0"/>
              <a:pPr/>
              <a:t>11/10/2016</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F1885E6-A6E7-4966-A8C1-8DBBAEE37D5B}" type="slidenum">
              <a:rPr lang="en-US" smtClean="0"/>
              <a:pPr/>
              <a:t>‹#›</a:t>
            </a:fld>
            <a:endParaRPr lang="en-US"/>
          </a:p>
        </p:txBody>
      </p:sp>
    </p:spTree>
    <p:extLst>
      <p:ext uri="{BB962C8B-B14F-4D97-AF65-F5344CB8AC3E}">
        <p14:creationId xmlns:p14="http://schemas.microsoft.com/office/powerpoint/2010/main" val="329944082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file:///C:\Users\HP%20G3\AppData\Local\Local%20Settings\Temp\271"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az-Latn-AZ" dirty="0"/>
              <a:t>AVROPA İNSAN HÜQUQLARI KONVENSİYASI</a:t>
            </a:r>
            <a:endParaRPr lang="ru-RU" dirty="0"/>
          </a:p>
        </p:txBody>
      </p:sp>
      <p:sp>
        <p:nvSpPr>
          <p:cNvPr id="30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D26A567B-74B7-4F3B-9D17-14FD899E41D9}" type="slidenum">
              <a:rPr lang="ru-RU" altLang="ru-RU">
                <a:latin typeface="Arial" panose="020B0604020202020204" pitchFamily="34" charset="0"/>
              </a:rPr>
              <a:pPr eaLnBrk="1" hangingPunct="1"/>
              <a:t>1</a:t>
            </a:fld>
            <a:endParaRPr lang="ru-RU" altLang="ru-RU">
              <a:latin typeface="Arial" panose="020B0604020202020204" pitchFamily="34" charset="0"/>
            </a:endParaRPr>
          </a:p>
        </p:txBody>
      </p:sp>
      <p:sp>
        <p:nvSpPr>
          <p:cNvPr id="3" name="Rectangle 2"/>
          <p:cNvSpPr/>
          <p:nvPr/>
        </p:nvSpPr>
        <p:spPr>
          <a:xfrm>
            <a:off x="1139687" y="3023776"/>
            <a:ext cx="9568070" cy="3416320"/>
          </a:xfrm>
          <a:prstGeom prst="rect">
            <a:avLst/>
          </a:prstGeom>
        </p:spPr>
        <p:txBody>
          <a:bodyPr wrap="square">
            <a:spAutoFit/>
          </a:bodyPr>
          <a:lstStyle/>
          <a:p>
            <a:r>
              <a:rPr lang="az-Latn-AZ" sz="4800" dirty="0"/>
              <a:t> ŞƏXSİ HƏYATA VƏ AİLƏ HƏYATINA HÖRMƏT </a:t>
            </a:r>
            <a:r>
              <a:rPr lang="az-Latn-AZ" sz="4800" dirty="0" smtClean="0"/>
              <a:t>HÜQUQU</a:t>
            </a:r>
            <a:endParaRPr lang="en-US" sz="4800" dirty="0" smtClean="0"/>
          </a:p>
          <a:p>
            <a:endParaRPr lang="en-US" sz="4800" dirty="0"/>
          </a:p>
          <a:p>
            <a:pPr algn="r"/>
            <a:r>
              <a:rPr lang="en-US" sz="3600" dirty="0" err="1" smtClean="0"/>
              <a:t>Hilal</a:t>
            </a:r>
            <a:r>
              <a:rPr lang="en-US" sz="3600" dirty="0" smtClean="0"/>
              <a:t> X</a:t>
            </a:r>
            <a:r>
              <a:rPr lang="az-Latn-AZ" sz="3600" dirty="0" smtClean="0"/>
              <a:t>ə</a:t>
            </a:r>
            <a:r>
              <a:rPr lang="en-US" sz="3600" dirty="0" err="1" smtClean="0"/>
              <a:t>lilo</a:t>
            </a:r>
            <a:r>
              <a:rPr lang="az-Latn-AZ" sz="3600" dirty="0" smtClean="0"/>
              <a:t>v</a:t>
            </a:r>
          </a:p>
          <a:p>
            <a:pPr algn="r"/>
            <a:r>
              <a:rPr lang="az-Latn-AZ" sz="3600" dirty="0" smtClean="0"/>
              <a:t>2016</a:t>
            </a:r>
            <a:endParaRPr lang="en-US" sz="3600" dirty="0"/>
          </a:p>
        </p:txBody>
      </p:sp>
    </p:spTree>
    <p:extLst>
      <p:ext uri="{BB962C8B-B14F-4D97-AF65-F5344CB8AC3E}">
        <p14:creationId xmlns:p14="http://schemas.microsoft.com/office/powerpoint/2010/main" val="3606452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277"/>
            <a:ext cx="12191999" cy="2332383"/>
          </a:xfrm>
        </p:spPr>
        <p:txBody>
          <a:bodyPr>
            <a:normAutofit fontScale="90000"/>
          </a:bodyPr>
          <a:lstStyle/>
          <a:p>
            <a:pPr fontAlgn="base"/>
            <a:r>
              <a:rPr lang="az-Latn-AZ" sz="2200" b="1" i="1" dirty="0">
                <a:effectLst/>
              </a:rPr>
              <a:t/>
            </a:r>
            <a:br>
              <a:rPr lang="az-Latn-AZ" sz="2200" b="1" i="1" dirty="0">
                <a:effectLst/>
              </a:rPr>
            </a:br>
            <a:r>
              <a:rPr lang="az-Latn-AZ" sz="2200" b="1" i="1" dirty="0">
                <a:effectLst/>
              </a:rPr>
              <a:t/>
            </a:r>
            <a:br>
              <a:rPr lang="az-Latn-AZ" sz="2200" b="1" i="1" dirty="0">
                <a:effectLst/>
              </a:rPr>
            </a:br>
            <a:r>
              <a:rPr lang="az-Latn-AZ" sz="2200" b="1" i="1" dirty="0">
                <a:effectLst/>
              </a:rPr>
              <a:t/>
            </a:r>
            <a:br>
              <a:rPr lang="az-Latn-AZ" sz="2200" b="1" i="1" dirty="0">
                <a:effectLst/>
              </a:rPr>
            </a:br>
            <a:r>
              <a:rPr lang="az-Latn-AZ" sz="2200" b="1" i="1" dirty="0">
                <a:effectLst/>
              </a:rPr>
              <a:t/>
            </a:r>
            <a:br>
              <a:rPr lang="az-Latn-AZ" sz="2200" b="1" i="1" dirty="0">
                <a:effectLst/>
              </a:rPr>
            </a:br>
            <a:r>
              <a:rPr lang="az-Latn-AZ" sz="2200" b="1" i="1" dirty="0">
                <a:effectLst/>
              </a:rPr>
              <a:t/>
            </a:r>
            <a:br>
              <a:rPr lang="az-Latn-AZ" sz="2200" b="1" i="1" dirty="0">
                <a:effectLst/>
              </a:rPr>
            </a:br>
            <a:r>
              <a:rPr lang="en-US" sz="2700" b="1" i="1" dirty="0" err="1">
                <a:effectLst/>
              </a:rPr>
              <a:t>Ədalət</a:t>
            </a:r>
            <a:r>
              <a:rPr lang="en-US" sz="2700" b="1" i="1" dirty="0">
                <a:effectLst/>
              </a:rPr>
              <a:t> </a:t>
            </a:r>
            <a:r>
              <a:rPr lang="en-US" sz="2700" b="1" i="1" dirty="0" err="1">
                <a:effectLst/>
              </a:rPr>
              <a:t>mühakiməsinin</a:t>
            </a:r>
            <a:r>
              <a:rPr lang="en-US" sz="2700" b="1" i="1" dirty="0">
                <a:effectLst/>
              </a:rPr>
              <a:t> </a:t>
            </a:r>
            <a:r>
              <a:rPr lang="en-US" sz="2700" b="1" i="1" dirty="0" err="1">
                <a:effectLst/>
              </a:rPr>
              <a:t>həyata</a:t>
            </a:r>
            <a:r>
              <a:rPr lang="en-US" sz="2700" b="1" i="1" dirty="0">
                <a:effectLst/>
              </a:rPr>
              <a:t> </a:t>
            </a:r>
            <a:r>
              <a:rPr lang="en-US" sz="2700" b="1" i="1" dirty="0" err="1">
                <a:effectLst/>
              </a:rPr>
              <a:t>keçirilməsi</a:t>
            </a:r>
            <a:r>
              <a:rPr lang="en-US" sz="2700" b="1" i="1" dirty="0">
                <a:effectLst/>
              </a:rPr>
              <a:t> </a:t>
            </a:r>
            <a:r>
              <a:rPr lang="en-US" sz="2700" b="1" i="1" dirty="0" err="1">
                <a:effectLst/>
              </a:rPr>
              <a:t>zamanı</a:t>
            </a:r>
            <a:r>
              <a:rPr lang="en-US" sz="2700" b="1" i="1" dirty="0">
                <a:effectLst/>
              </a:rPr>
              <a:t> «</a:t>
            </a:r>
            <a:r>
              <a:rPr lang="en-US" sz="2700" b="1" i="1" dirty="0" err="1">
                <a:effectLst/>
              </a:rPr>
              <a:t>İnsan</a:t>
            </a:r>
            <a:r>
              <a:rPr lang="en-US" sz="2700" b="1" i="1" dirty="0">
                <a:effectLst/>
              </a:rPr>
              <a:t> </a:t>
            </a:r>
            <a:r>
              <a:rPr lang="en-US" sz="2700" b="1" i="1" dirty="0" err="1">
                <a:effectLst/>
              </a:rPr>
              <a:t>hüquqlarının</a:t>
            </a:r>
            <a:r>
              <a:rPr lang="en-US" sz="2700" b="1" i="1" dirty="0">
                <a:effectLst/>
              </a:rPr>
              <a:t> </a:t>
            </a:r>
            <a:r>
              <a:rPr lang="en-US" sz="2700" b="1" i="1" dirty="0" err="1">
                <a:effectLst/>
              </a:rPr>
              <a:t>və</a:t>
            </a:r>
            <a:r>
              <a:rPr lang="en-US" sz="2700" b="1" i="1" dirty="0">
                <a:effectLst/>
              </a:rPr>
              <a:t> </a:t>
            </a:r>
            <a:r>
              <a:rPr lang="en-US" sz="2700" b="1" i="1" dirty="0" err="1">
                <a:effectLst/>
              </a:rPr>
              <a:t>əsas</a:t>
            </a:r>
            <a:r>
              <a:rPr lang="en-US" sz="2700" b="1" i="1" dirty="0">
                <a:effectLst/>
              </a:rPr>
              <a:t> </a:t>
            </a:r>
            <a:r>
              <a:rPr lang="en-US" sz="2700" b="1" i="1" dirty="0" err="1">
                <a:effectLst/>
              </a:rPr>
              <a:t>azadlıqların</a:t>
            </a:r>
            <a:r>
              <a:rPr lang="en-US" sz="2700" b="1" i="1" dirty="0">
                <a:effectLst/>
              </a:rPr>
              <a:t> </a:t>
            </a:r>
            <a:r>
              <a:rPr lang="en-US" sz="2700" b="1" i="1" dirty="0" err="1">
                <a:effectLst/>
              </a:rPr>
              <a:t>müdafiəsi</a:t>
            </a:r>
            <a:r>
              <a:rPr lang="en-US" sz="2700" b="1" i="1" dirty="0">
                <a:effectLst/>
              </a:rPr>
              <a:t> </a:t>
            </a:r>
            <a:r>
              <a:rPr lang="en-US" sz="2700" b="1" i="1" dirty="0" err="1">
                <a:effectLst/>
              </a:rPr>
              <a:t>haqqında</a:t>
            </a:r>
            <a:r>
              <a:rPr lang="en-US" sz="2700" b="1" i="1" dirty="0">
                <a:effectLst/>
              </a:rPr>
              <a:t>» </a:t>
            </a:r>
            <a:r>
              <a:rPr lang="en-US" sz="2700" b="1" i="1" dirty="0" err="1">
                <a:effectLst/>
              </a:rPr>
              <a:t>Avropa</a:t>
            </a:r>
            <a:r>
              <a:rPr lang="en-US" sz="2700" b="1" i="1" dirty="0">
                <a:effectLst/>
              </a:rPr>
              <a:t> </a:t>
            </a:r>
            <a:r>
              <a:rPr lang="en-US" sz="2700" b="1" i="1" dirty="0" err="1">
                <a:effectLst/>
              </a:rPr>
              <a:t>Konvensiyası</a:t>
            </a:r>
            <a:r>
              <a:rPr lang="en-US" sz="2700" b="1" i="1" dirty="0">
                <a:effectLst/>
              </a:rPr>
              <a:t> </a:t>
            </a:r>
            <a:r>
              <a:rPr lang="en-US" sz="2700" b="1" i="1" dirty="0" err="1">
                <a:effectLst/>
              </a:rPr>
              <a:t>müddəalarının</a:t>
            </a:r>
            <a:r>
              <a:rPr lang="en-US" sz="2700" b="1" i="1" dirty="0">
                <a:effectLst/>
              </a:rPr>
              <a:t> </a:t>
            </a:r>
            <a:r>
              <a:rPr lang="en-US" sz="2700" b="1" i="1" dirty="0" err="1">
                <a:effectLst/>
              </a:rPr>
              <a:t>və</a:t>
            </a:r>
            <a:r>
              <a:rPr lang="en-US" sz="2700" b="1" i="1" dirty="0">
                <a:effectLst/>
              </a:rPr>
              <a:t> </a:t>
            </a:r>
            <a:r>
              <a:rPr lang="en-US" sz="2700" b="1" i="1" dirty="0" err="1">
                <a:effectLst/>
              </a:rPr>
              <a:t>İnsan</a:t>
            </a:r>
            <a:r>
              <a:rPr lang="en-US" sz="2700" b="1" i="1" dirty="0">
                <a:effectLst/>
              </a:rPr>
              <a:t> </a:t>
            </a:r>
            <a:r>
              <a:rPr lang="en-US" sz="2700" b="1" i="1" dirty="0" err="1">
                <a:effectLst/>
              </a:rPr>
              <a:t>Hüquqları</a:t>
            </a:r>
            <a:r>
              <a:rPr lang="en-US" sz="2700" b="1" i="1" dirty="0">
                <a:effectLst/>
              </a:rPr>
              <a:t> </a:t>
            </a:r>
            <a:r>
              <a:rPr lang="en-US" sz="2700" b="1" i="1" dirty="0" err="1">
                <a:effectLst/>
              </a:rPr>
              <a:t>üzrə</a:t>
            </a:r>
            <a:r>
              <a:rPr lang="en-US" sz="2700" b="1" i="1" dirty="0">
                <a:effectLst/>
              </a:rPr>
              <a:t> </a:t>
            </a:r>
            <a:r>
              <a:rPr lang="en-US" sz="2700" b="1" i="1" dirty="0" err="1">
                <a:effectLst/>
              </a:rPr>
              <a:t>Avropa</a:t>
            </a:r>
            <a:r>
              <a:rPr lang="en-US" sz="2700" b="1" i="1" dirty="0">
                <a:effectLst/>
              </a:rPr>
              <a:t> </a:t>
            </a:r>
            <a:r>
              <a:rPr lang="en-US" sz="2700" b="1" i="1" dirty="0" err="1">
                <a:effectLst/>
              </a:rPr>
              <a:t>Məhkəməsinin</a:t>
            </a:r>
            <a:r>
              <a:rPr lang="en-US" sz="2700" b="1" i="1" dirty="0">
                <a:effectLst/>
              </a:rPr>
              <a:t> </a:t>
            </a:r>
            <a:r>
              <a:rPr lang="en-US" sz="2700" b="1" i="1" dirty="0" err="1">
                <a:effectLst/>
              </a:rPr>
              <a:t>presedentlərinin</a:t>
            </a:r>
            <a:r>
              <a:rPr lang="en-US" sz="2700" b="1" i="1" dirty="0">
                <a:effectLst/>
              </a:rPr>
              <a:t> </a:t>
            </a:r>
            <a:r>
              <a:rPr lang="en-US" sz="2700" b="1" i="1" dirty="0" err="1">
                <a:effectLst/>
              </a:rPr>
              <a:t>tətbiqi</a:t>
            </a:r>
            <a:r>
              <a:rPr lang="en-US" sz="2700" b="1" i="1" dirty="0">
                <a:effectLst/>
              </a:rPr>
              <a:t> </a:t>
            </a:r>
            <a:r>
              <a:rPr lang="en-US" sz="2700" b="1" i="1" dirty="0" err="1">
                <a:effectLst/>
              </a:rPr>
              <a:t>haqqında</a:t>
            </a:r>
            <a:r>
              <a:rPr lang="en-US" sz="2700" b="1" i="1" dirty="0">
                <a:effectLst/>
              </a:rPr>
              <a:t> </a:t>
            </a:r>
            <a:r>
              <a:rPr lang="en-US" sz="2700" i="1" dirty="0">
                <a:effectLst/>
              </a:rPr>
              <a:t/>
            </a:r>
            <a:br>
              <a:rPr lang="en-US" sz="2700" i="1" dirty="0">
                <a:effectLst/>
              </a:rPr>
            </a:br>
            <a:r>
              <a:rPr lang="en-US" sz="2700" b="1" i="1" dirty="0" err="1">
                <a:effectLst/>
              </a:rPr>
              <a:t>Azərbaycan</a:t>
            </a:r>
            <a:r>
              <a:rPr lang="en-US" sz="2700" b="1" i="1" dirty="0">
                <a:effectLst/>
              </a:rPr>
              <a:t> </a:t>
            </a:r>
            <a:r>
              <a:rPr lang="en-US" sz="2700" b="1" i="1" dirty="0" err="1">
                <a:effectLst/>
              </a:rPr>
              <a:t>Respkublikası</a:t>
            </a:r>
            <a:r>
              <a:rPr lang="en-US" sz="2700" b="1" i="1" dirty="0">
                <a:effectLst/>
              </a:rPr>
              <a:t> Ali </a:t>
            </a:r>
            <a:r>
              <a:rPr lang="en-US" sz="2700" b="1" i="1" dirty="0" err="1">
                <a:effectLst/>
              </a:rPr>
              <a:t>Məhkəməsi</a:t>
            </a:r>
            <a:r>
              <a:rPr lang="en-US" sz="2700" b="1" i="1" dirty="0">
                <a:effectLst/>
              </a:rPr>
              <a:t> </a:t>
            </a:r>
            <a:r>
              <a:rPr lang="en-US" sz="2700" b="1" i="1" dirty="0" err="1">
                <a:effectLst/>
              </a:rPr>
              <a:t>Plenumunun</a:t>
            </a:r>
            <a:r>
              <a:rPr lang="en-US" sz="2700" i="1" dirty="0">
                <a:effectLst/>
              </a:rPr>
              <a:t/>
            </a:r>
            <a:br>
              <a:rPr lang="en-US" sz="2700" i="1" dirty="0">
                <a:effectLst/>
              </a:rPr>
            </a:br>
            <a:r>
              <a:rPr lang="en-US" sz="2700" b="1" i="1" dirty="0">
                <a:effectLst/>
              </a:rPr>
              <a:t> </a:t>
            </a:r>
            <a:r>
              <a:rPr lang="en-US" sz="2700" i="1" dirty="0">
                <a:effectLst/>
              </a:rPr>
              <a:t/>
            </a:r>
            <a:br>
              <a:rPr lang="en-US" sz="2700" i="1" dirty="0">
                <a:effectLst/>
              </a:rPr>
            </a:br>
            <a:r>
              <a:rPr lang="en-US" sz="2700" b="1" i="1" dirty="0">
                <a:effectLst/>
              </a:rPr>
              <a:t>QƏRARI</a:t>
            </a:r>
            <a:r>
              <a:rPr lang="en-US" sz="2700" i="1" dirty="0">
                <a:effectLst/>
              </a:rPr>
              <a:t/>
            </a:r>
            <a:br>
              <a:rPr lang="en-US" sz="2700" i="1" dirty="0">
                <a:effectLst/>
              </a:rPr>
            </a:br>
            <a:r>
              <a:rPr lang="en-US" i="1" dirty="0">
                <a:effectLst/>
              </a:rPr>
              <a:t> </a:t>
            </a:r>
            <a:br>
              <a:rPr lang="en-US" i="1" dirty="0">
                <a:effectLst/>
              </a:rPr>
            </a:br>
            <a:endParaRPr lang="ru-RU" sz="3400" dirty="0"/>
          </a:p>
        </p:txBody>
      </p:sp>
      <p:sp>
        <p:nvSpPr>
          <p:cNvPr id="3" name="Content Placeholder 2"/>
          <p:cNvSpPr>
            <a:spLocks noGrp="1"/>
          </p:cNvSpPr>
          <p:nvPr>
            <p:ph idx="1"/>
          </p:nvPr>
        </p:nvSpPr>
        <p:spPr>
          <a:xfrm>
            <a:off x="1" y="3074504"/>
            <a:ext cx="12191999" cy="4525618"/>
          </a:xfrm>
        </p:spPr>
        <p:txBody>
          <a:bodyPr>
            <a:normAutofit fontScale="32500" lnSpcReduction="20000"/>
          </a:bodyPr>
          <a:lstStyle/>
          <a:p>
            <a:pPr fontAlgn="base"/>
            <a:r>
              <a:rPr lang="en-US" sz="7200" i="1" dirty="0">
                <a:effectLst/>
              </a:rPr>
              <a:t>19. </a:t>
            </a:r>
            <a:r>
              <a:rPr lang="en-US" sz="7200" i="1" dirty="0" err="1">
                <a:effectLst/>
              </a:rPr>
              <a:t>Əməliyyat-axtarış</a:t>
            </a:r>
            <a:r>
              <a:rPr lang="en-US" sz="7200" i="1" dirty="0">
                <a:effectLst/>
              </a:rPr>
              <a:t> </a:t>
            </a:r>
            <a:r>
              <a:rPr lang="en-US" sz="7200" i="1" dirty="0" err="1">
                <a:effectLst/>
              </a:rPr>
              <a:t>tədbirlərinin</a:t>
            </a:r>
            <a:r>
              <a:rPr lang="en-US" sz="7200" i="1" dirty="0">
                <a:effectLst/>
              </a:rPr>
              <a:t> </a:t>
            </a:r>
            <a:r>
              <a:rPr lang="en-US" sz="7200" i="1" dirty="0" err="1">
                <a:effectLst/>
              </a:rPr>
              <a:t>həyata</a:t>
            </a:r>
            <a:r>
              <a:rPr lang="en-US" sz="7200" i="1" dirty="0">
                <a:effectLst/>
              </a:rPr>
              <a:t> </a:t>
            </a:r>
            <a:r>
              <a:rPr lang="en-US" sz="7200" i="1" dirty="0" err="1">
                <a:effectLst/>
              </a:rPr>
              <a:t>keçirilməsinə</a:t>
            </a:r>
            <a:r>
              <a:rPr lang="en-US" sz="7200" i="1" dirty="0">
                <a:effectLst/>
              </a:rPr>
              <a:t> </a:t>
            </a:r>
            <a:r>
              <a:rPr lang="en-US" sz="7200" i="1" dirty="0" err="1">
                <a:effectLst/>
              </a:rPr>
              <a:t>razılıq</a:t>
            </a:r>
            <a:r>
              <a:rPr lang="en-US" sz="7200" i="1" dirty="0">
                <a:effectLst/>
              </a:rPr>
              <a:t> </a:t>
            </a:r>
            <a:r>
              <a:rPr lang="en-US" sz="7200" i="1" dirty="0" err="1">
                <a:effectLst/>
              </a:rPr>
              <a:t>verilməsi</a:t>
            </a:r>
            <a:r>
              <a:rPr lang="en-US" sz="7200" i="1" dirty="0">
                <a:effectLst/>
              </a:rPr>
              <a:t> </a:t>
            </a:r>
            <a:r>
              <a:rPr lang="en-US" sz="7200" i="1" dirty="0" err="1">
                <a:effectLst/>
              </a:rPr>
              <a:t>barədə</a:t>
            </a:r>
            <a:r>
              <a:rPr lang="en-US" sz="7200" i="1" dirty="0">
                <a:effectLst/>
              </a:rPr>
              <a:t> </a:t>
            </a:r>
            <a:r>
              <a:rPr lang="en-US" sz="7200" i="1" dirty="0" err="1">
                <a:effectLst/>
              </a:rPr>
              <a:t>qərarlarında</a:t>
            </a:r>
            <a:r>
              <a:rPr lang="en-US" sz="7200" i="1" dirty="0">
                <a:effectLst/>
              </a:rPr>
              <a:t> </a:t>
            </a:r>
            <a:r>
              <a:rPr lang="en-US" sz="7200" i="1" dirty="0" err="1">
                <a:effectLst/>
              </a:rPr>
              <a:t>məhkəmələr</a:t>
            </a:r>
            <a:r>
              <a:rPr lang="en-US" sz="7200" i="1" dirty="0">
                <a:effectLst/>
              </a:rPr>
              <a:t> </a:t>
            </a:r>
            <a:r>
              <a:rPr lang="en-US" sz="7200" i="1" dirty="0" err="1">
                <a:effectLst/>
              </a:rPr>
              <a:t>Azərbaycan</a:t>
            </a:r>
            <a:r>
              <a:rPr lang="en-US" sz="7200" i="1" dirty="0">
                <a:effectLst/>
              </a:rPr>
              <a:t> </a:t>
            </a:r>
            <a:r>
              <a:rPr lang="en-US" sz="7200" i="1" dirty="0" err="1">
                <a:effectLst/>
              </a:rPr>
              <a:t>Respublikası</a:t>
            </a:r>
            <a:r>
              <a:rPr lang="en-US" sz="7200" i="1" dirty="0">
                <a:effectLst/>
              </a:rPr>
              <a:t> CPM-in 446.2.5 – 446.2.10-cu </a:t>
            </a:r>
            <a:r>
              <a:rPr lang="en-US" sz="7200" i="1" dirty="0" err="1">
                <a:effectLst/>
              </a:rPr>
              <a:t>maddələrində</a:t>
            </a:r>
            <a:r>
              <a:rPr lang="en-US" sz="7200" i="1" dirty="0">
                <a:effectLst/>
              </a:rPr>
              <a:t> </a:t>
            </a:r>
            <a:r>
              <a:rPr lang="en-US" sz="7200" i="1" dirty="0" err="1">
                <a:effectLst/>
              </a:rPr>
              <a:t>nəzərdə</a:t>
            </a:r>
            <a:r>
              <a:rPr lang="en-US" sz="7200" i="1" dirty="0">
                <a:effectLst/>
              </a:rPr>
              <a:t> </a:t>
            </a:r>
            <a:r>
              <a:rPr lang="en-US" sz="7200" i="1" dirty="0" err="1">
                <a:effectLst/>
              </a:rPr>
              <a:t>tutulan</a:t>
            </a:r>
            <a:r>
              <a:rPr lang="en-US" sz="7200" i="1" dirty="0">
                <a:effectLst/>
              </a:rPr>
              <a:t> </a:t>
            </a:r>
            <a:r>
              <a:rPr lang="en-US" sz="7200" i="1" dirty="0" err="1">
                <a:effectLst/>
              </a:rPr>
              <a:t>məsələlərə</a:t>
            </a:r>
            <a:r>
              <a:rPr lang="en-US" sz="7200" i="1" dirty="0">
                <a:effectLst/>
              </a:rPr>
              <a:t> </a:t>
            </a:r>
            <a:r>
              <a:rPr lang="en-US" sz="7200" i="1" dirty="0" err="1">
                <a:effectLst/>
              </a:rPr>
              <a:t>münasibətini</a:t>
            </a:r>
            <a:r>
              <a:rPr lang="en-US" sz="7200" i="1" dirty="0">
                <a:effectLst/>
              </a:rPr>
              <a:t> </a:t>
            </a:r>
            <a:r>
              <a:rPr lang="en-US" sz="7200" i="1" dirty="0" err="1">
                <a:effectLst/>
              </a:rPr>
              <a:t>dəqiq</a:t>
            </a:r>
            <a:r>
              <a:rPr lang="en-US" sz="7200" i="1" dirty="0">
                <a:effectLst/>
              </a:rPr>
              <a:t> </a:t>
            </a:r>
            <a:r>
              <a:rPr lang="en-US" sz="7200" i="1" dirty="0" err="1">
                <a:effectLst/>
              </a:rPr>
              <a:t>göstərməklə</a:t>
            </a:r>
            <a:r>
              <a:rPr lang="en-US" sz="7200" i="1" dirty="0">
                <a:effectLst/>
              </a:rPr>
              <a:t>, </a:t>
            </a:r>
            <a:r>
              <a:rPr lang="en-US" sz="7200" i="1" dirty="0" err="1">
                <a:effectLst/>
              </a:rPr>
              <a:t>qərarın</a:t>
            </a:r>
            <a:r>
              <a:rPr lang="en-US" sz="7200" i="1" dirty="0">
                <a:effectLst/>
              </a:rPr>
              <a:t> </a:t>
            </a:r>
            <a:r>
              <a:rPr lang="en-US" sz="7200" i="1" dirty="0" err="1">
                <a:effectLst/>
              </a:rPr>
              <a:t>qüvvədə</a:t>
            </a:r>
            <a:r>
              <a:rPr lang="en-US" sz="7200" i="1" dirty="0">
                <a:effectLst/>
              </a:rPr>
              <a:t> </a:t>
            </a:r>
            <a:r>
              <a:rPr lang="en-US" sz="7200" i="1" dirty="0" err="1">
                <a:effectLst/>
              </a:rPr>
              <a:t>olma</a:t>
            </a:r>
            <a:r>
              <a:rPr lang="en-US" sz="7200" i="1" dirty="0">
                <a:effectLst/>
              </a:rPr>
              <a:t> </a:t>
            </a:r>
            <a:r>
              <a:rPr lang="en-US" sz="7200" i="1" dirty="0" err="1">
                <a:effectLst/>
              </a:rPr>
              <a:t>müddətini</a:t>
            </a:r>
            <a:r>
              <a:rPr lang="en-US" sz="7200" i="1" dirty="0">
                <a:effectLst/>
              </a:rPr>
              <a:t> </a:t>
            </a:r>
            <a:r>
              <a:rPr lang="en-US" sz="7200" i="1" dirty="0" err="1">
                <a:effectLst/>
              </a:rPr>
              <a:t>qeyd</a:t>
            </a:r>
            <a:r>
              <a:rPr lang="en-US" sz="7200" i="1" dirty="0">
                <a:effectLst/>
              </a:rPr>
              <a:t> </a:t>
            </a:r>
            <a:r>
              <a:rPr lang="en-US" sz="7200" i="1" dirty="0" err="1">
                <a:effectLst/>
              </a:rPr>
              <a:t>etməlidirlər</a:t>
            </a:r>
            <a:r>
              <a:rPr lang="en-US" sz="7200" i="1" dirty="0">
                <a:effectLst/>
              </a:rPr>
              <a:t>. </a:t>
            </a:r>
            <a:r>
              <a:rPr lang="en-US" sz="7200" i="1" dirty="0" err="1">
                <a:effectLst/>
              </a:rPr>
              <a:t>Fərdlərin</a:t>
            </a:r>
            <a:r>
              <a:rPr lang="en-US" sz="7200" i="1" dirty="0">
                <a:effectLst/>
              </a:rPr>
              <a:t> </a:t>
            </a:r>
            <a:r>
              <a:rPr lang="en-US" sz="7200" i="1" dirty="0" err="1">
                <a:effectLst/>
              </a:rPr>
              <a:t>şəxsi</a:t>
            </a:r>
            <a:r>
              <a:rPr lang="en-US" sz="7200" i="1" dirty="0">
                <a:effectLst/>
              </a:rPr>
              <a:t> </a:t>
            </a:r>
            <a:r>
              <a:rPr lang="en-US" sz="7200" i="1" dirty="0" err="1">
                <a:effectLst/>
              </a:rPr>
              <a:t>həyatına</a:t>
            </a:r>
            <a:r>
              <a:rPr lang="en-US" sz="7200" i="1" dirty="0">
                <a:effectLst/>
              </a:rPr>
              <a:t> </a:t>
            </a:r>
            <a:r>
              <a:rPr lang="en-US" sz="7200" i="1" dirty="0" err="1">
                <a:effectLst/>
              </a:rPr>
              <a:t>müdaxiləyə</a:t>
            </a:r>
            <a:r>
              <a:rPr lang="en-US" sz="7200" i="1" dirty="0">
                <a:effectLst/>
              </a:rPr>
              <a:t> </a:t>
            </a:r>
            <a:r>
              <a:rPr lang="en-US" sz="7200" i="1" dirty="0" err="1">
                <a:effectLst/>
              </a:rPr>
              <a:t>yönəlmiş</a:t>
            </a:r>
            <a:r>
              <a:rPr lang="en-US" sz="7200" i="1" dirty="0">
                <a:effectLst/>
              </a:rPr>
              <a:t> </a:t>
            </a:r>
            <a:r>
              <a:rPr lang="en-US" sz="7200" i="1" dirty="0" err="1">
                <a:effectLst/>
              </a:rPr>
              <a:t>hər</a:t>
            </a:r>
            <a:r>
              <a:rPr lang="en-US" sz="7200" i="1" dirty="0">
                <a:effectLst/>
              </a:rPr>
              <a:t> </a:t>
            </a:r>
            <a:r>
              <a:rPr lang="en-US" sz="7200" i="1" dirty="0" err="1">
                <a:effectLst/>
              </a:rPr>
              <a:t>bir</a:t>
            </a:r>
            <a:r>
              <a:rPr lang="en-US" sz="7200" i="1" dirty="0">
                <a:effectLst/>
              </a:rPr>
              <a:t> </a:t>
            </a:r>
            <a:r>
              <a:rPr lang="en-US" sz="7200" i="1" dirty="0" err="1">
                <a:effectLst/>
              </a:rPr>
              <a:t>tədbir</a:t>
            </a:r>
            <a:r>
              <a:rPr lang="en-US" sz="7200" i="1" dirty="0">
                <a:effectLst/>
              </a:rPr>
              <a:t> </a:t>
            </a:r>
            <a:r>
              <a:rPr lang="en-US" sz="7200" i="1" dirty="0" err="1">
                <a:effectLst/>
              </a:rPr>
              <a:t>qanunvericilikdə</a:t>
            </a:r>
            <a:r>
              <a:rPr lang="en-US" sz="7200" i="1" dirty="0">
                <a:effectLst/>
              </a:rPr>
              <a:t> </a:t>
            </a:r>
            <a:r>
              <a:rPr lang="en-US" sz="7200" i="1" dirty="0" err="1">
                <a:effectLst/>
              </a:rPr>
              <a:t>nəzərdə</a:t>
            </a:r>
            <a:r>
              <a:rPr lang="en-US" sz="7200" i="1" dirty="0">
                <a:effectLst/>
              </a:rPr>
              <a:t> </a:t>
            </a:r>
            <a:r>
              <a:rPr lang="en-US" sz="7200" i="1" dirty="0" err="1">
                <a:effectLst/>
              </a:rPr>
              <a:t>tutulmuş</a:t>
            </a:r>
            <a:r>
              <a:rPr lang="en-US" sz="7200" i="1" dirty="0">
                <a:effectLst/>
              </a:rPr>
              <a:t> </a:t>
            </a:r>
            <a:r>
              <a:rPr lang="en-US" sz="7200" i="1" dirty="0" err="1">
                <a:effectLst/>
              </a:rPr>
              <a:t>ciddi</a:t>
            </a:r>
            <a:r>
              <a:rPr lang="en-US" sz="7200" i="1" dirty="0">
                <a:effectLst/>
              </a:rPr>
              <a:t> </a:t>
            </a:r>
            <a:r>
              <a:rPr lang="en-US" sz="7200" i="1" dirty="0" err="1">
                <a:effectLst/>
              </a:rPr>
              <a:t>şərt</a:t>
            </a:r>
            <a:r>
              <a:rPr lang="en-US" sz="7200" i="1" dirty="0">
                <a:effectLst/>
              </a:rPr>
              <a:t> </a:t>
            </a:r>
            <a:r>
              <a:rPr lang="en-US" sz="7200" i="1" dirty="0" err="1">
                <a:effectLst/>
              </a:rPr>
              <a:t>və</a:t>
            </a:r>
            <a:r>
              <a:rPr lang="en-US" sz="7200" i="1" dirty="0">
                <a:effectLst/>
              </a:rPr>
              <a:t> </a:t>
            </a:r>
            <a:r>
              <a:rPr lang="en-US" sz="7200" i="1" dirty="0" err="1">
                <a:effectLst/>
              </a:rPr>
              <a:t>prosedurlara</a:t>
            </a:r>
            <a:r>
              <a:rPr lang="en-US" sz="7200" i="1" dirty="0">
                <a:effectLst/>
              </a:rPr>
              <a:t> </a:t>
            </a:r>
            <a:r>
              <a:rPr lang="en-US" sz="7200" i="1" dirty="0" err="1">
                <a:effectLst/>
              </a:rPr>
              <a:t>cavab</a:t>
            </a:r>
            <a:r>
              <a:rPr lang="en-US" sz="7200" i="1" dirty="0">
                <a:effectLst/>
              </a:rPr>
              <a:t> </a:t>
            </a:r>
            <a:r>
              <a:rPr lang="en-US" sz="7200" i="1" dirty="0" err="1">
                <a:effectLst/>
              </a:rPr>
              <a:t>verməlidir</a:t>
            </a:r>
            <a:r>
              <a:rPr lang="en-US" sz="7200" i="1" dirty="0">
                <a:effectLst/>
              </a:rPr>
              <a:t>.</a:t>
            </a:r>
          </a:p>
          <a:p>
            <a:pPr fontAlgn="base"/>
            <a:r>
              <a:rPr lang="en-US" sz="7200" i="1" dirty="0" err="1">
                <a:effectLst/>
              </a:rPr>
              <a:t>Məhkəmələr</a:t>
            </a:r>
            <a:r>
              <a:rPr lang="en-US" sz="7200" i="1" dirty="0">
                <a:effectLst/>
              </a:rPr>
              <a:t> </a:t>
            </a:r>
            <a:r>
              <a:rPr lang="en-US" sz="7200" i="1" dirty="0" err="1">
                <a:effectLst/>
              </a:rPr>
              <a:t>nəzərə</a:t>
            </a:r>
            <a:r>
              <a:rPr lang="en-US" sz="7200" i="1" dirty="0">
                <a:effectLst/>
              </a:rPr>
              <a:t> </a:t>
            </a:r>
            <a:r>
              <a:rPr lang="en-US" sz="7200" i="1" dirty="0" err="1">
                <a:effectLst/>
              </a:rPr>
              <a:t>almalıdırlar</a:t>
            </a:r>
            <a:r>
              <a:rPr lang="en-US" sz="7200" i="1" dirty="0">
                <a:effectLst/>
              </a:rPr>
              <a:t> </a:t>
            </a:r>
            <a:r>
              <a:rPr lang="en-US" sz="7200" i="1" dirty="0" err="1">
                <a:effectLst/>
              </a:rPr>
              <a:t>ki</a:t>
            </a:r>
            <a:r>
              <a:rPr lang="en-US" sz="7200" i="1" dirty="0">
                <a:effectLst/>
              </a:rPr>
              <a:t>, </a:t>
            </a:r>
            <a:r>
              <a:rPr lang="en-US" sz="7200" i="1" dirty="0" err="1">
                <a:effectLst/>
              </a:rPr>
              <a:t>şəxsi</a:t>
            </a:r>
            <a:r>
              <a:rPr lang="en-US" sz="7200" i="1" dirty="0">
                <a:effectLst/>
              </a:rPr>
              <a:t> </a:t>
            </a:r>
            <a:r>
              <a:rPr lang="en-US" sz="7200" i="1" dirty="0" err="1">
                <a:effectLst/>
              </a:rPr>
              <a:t>həyata</a:t>
            </a:r>
            <a:r>
              <a:rPr lang="en-US" sz="7200" i="1" dirty="0">
                <a:effectLst/>
              </a:rPr>
              <a:t> </a:t>
            </a:r>
            <a:r>
              <a:rPr lang="en-US" sz="7200" i="1" dirty="0" err="1">
                <a:effectLst/>
              </a:rPr>
              <a:t>hər</a:t>
            </a:r>
            <a:r>
              <a:rPr lang="en-US" sz="7200" i="1" dirty="0">
                <a:effectLst/>
              </a:rPr>
              <a:t> </a:t>
            </a:r>
            <a:r>
              <a:rPr lang="en-US" sz="7200" i="1" dirty="0" err="1">
                <a:effectLst/>
              </a:rPr>
              <a:t>bir</a:t>
            </a:r>
            <a:r>
              <a:rPr lang="en-US" sz="7200" i="1" dirty="0">
                <a:effectLst/>
              </a:rPr>
              <a:t> </a:t>
            </a:r>
            <a:r>
              <a:rPr lang="en-US" sz="7200" i="1" dirty="0" err="1">
                <a:effectLst/>
              </a:rPr>
              <a:t>müdaxilə</a:t>
            </a:r>
            <a:r>
              <a:rPr lang="en-US" sz="7200" i="1" dirty="0">
                <a:effectLst/>
              </a:rPr>
              <a:t> </a:t>
            </a:r>
            <a:r>
              <a:rPr lang="en-US" sz="7200" i="1" dirty="0" err="1">
                <a:effectLst/>
              </a:rPr>
              <a:t>mütləq</a:t>
            </a:r>
            <a:r>
              <a:rPr lang="en-US" sz="7200" i="1" dirty="0">
                <a:effectLst/>
              </a:rPr>
              <a:t> </a:t>
            </a:r>
            <a:r>
              <a:rPr lang="en-US" sz="7200" i="1" dirty="0" err="1">
                <a:effectLst/>
              </a:rPr>
              <a:t>zəruri</a:t>
            </a:r>
            <a:r>
              <a:rPr lang="en-US" sz="7200" i="1" dirty="0">
                <a:effectLst/>
              </a:rPr>
              <a:t> </a:t>
            </a:r>
            <a:r>
              <a:rPr lang="en-US" sz="7200" i="1" dirty="0" err="1">
                <a:effectLst/>
              </a:rPr>
              <a:t>olmalı</a:t>
            </a:r>
            <a:r>
              <a:rPr lang="en-US" sz="7200" i="1" dirty="0">
                <a:effectLst/>
              </a:rPr>
              <a:t> </a:t>
            </a:r>
            <a:r>
              <a:rPr lang="en-US" sz="7200" i="1" dirty="0" err="1">
                <a:effectLst/>
              </a:rPr>
              <a:t>və</a:t>
            </a:r>
            <a:r>
              <a:rPr lang="en-US" sz="7200" i="1" dirty="0">
                <a:effectLst/>
              </a:rPr>
              <a:t> </a:t>
            </a:r>
            <a:r>
              <a:rPr lang="en-US" sz="7200" i="1" dirty="0" err="1">
                <a:effectLst/>
              </a:rPr>
              <a:t>bu</a:t>
            </a:r>
            <a:r>
              <a:rPr lang="en-US" sz="7200" i="1" dirty="0">
                <a:effectLst/>
              </a:rPr>
              <a:t> </a:t>
            </a:r>
            <a:r>
              <a:rPr lang="en-US" sz="7200" i="1" dirty="0" err="1">
                <a:effectLst/>
              </a:rPr>
              <a:t>ciddi</a:t>
            </a:r>
            <a:r>
              <a:rPr lang="en-US" sz="7200" i="1" dirty="0">
                <a:effectLst/>
              </a:rPr>
              <a:t> </a:t>
            </a:r>
            <a:r>
              <a:rPr lang="en-US" sz="7200" i="1" dirty="0" err="1">
                <a:effectLst/>
              </a:rPr>
              <a:t>ictimai</a:t>
            </a:r>
            <a:r>
              <a:rPr lang="en-US" sz="7200" i="1" dirty="0">
                <a:effectLst/>
              </a:rPr>
              <a:t> </a:t>
            </a:r>
            <a:r>
              <a:rPr lang="en-US" sz="7200" i="1" dirty="0" err="1">
                <a:effectLst/>
              </a:rPr>
              <a:t>tələbatın</a:t>
            </a:r>
            <a:r>
              <a:rPr lang="en-US" sz="7200" i="1" dirty="0">
                <a:effectLst/>
              </a:rPr>
              <a:t> </a:t>
            </a:r>
            <a:r>
              <a:rPr lang="en-US" sz="7200" i="1" dirty="0" err="1">
                <a:effectLst/>
              </a:rPr>
              <a:t>mövcudluğu</a:t>
            </a:r>
            <a:r>
              <a:rPr lang="en-US" sz="7200" i="1" dirty="0">
                <a:effectLst/>
              </a:rPr>
              <a:t> </a:t>
            </a:r>
            <a:r>
              <a:rPr lang="en-US" sz="7200" i="1" dirty="0" err="1">
                <a:effectLst/>
              </a:rPr>
              <a:t>ilə</a:t>
            </a:r>
            <a:r>
              <a:rPr lang="en-US" sz="7200" i="1" dirty="0">
                <a:effectLst/>
              </a:rPr>
              <a:t> </a:t>
            </a:r>
            <a:r>
              <a:rPr lang="en-US" sz="7200" i="1" dirty="0" err="1">
                <a:effectLst/>
              </a:rPr>
              <a:t>şərtlənməlidir</a:t>
            </a:r>
            <a:r>
              <a:rPr lang="en-US" sz="7200" i="1" dirty="0">
                <a:effectLst/>
              </a:rPr>
              <a:t>.</a:t>
            </a:r>
          </a:p>
          <a:p>
            <a:pPr fontAlgn="base"/>
            <a:r>
              <a:rPr lang="en-US" sz="7200" i="1" dirty="0">
                <a:effectLst/>
              </a:rPr>
              <a:t> </a:t>
            </a:r>
          </a:p>
          <a:p>
            <a:pPr marL="0" indent="0" algn="just">
              <a:buNone/>
            </a:pPr>
            <a:r>
              <a:rPr lang="en-US" sz="7200" i="1" dirty="0">
                <a:latin typeface="Times New Roman" pitchFamily="18" charset="0"/>
                <a:cs typeface="Times New Roman" pitchFamily="18" charset="0"/>
              </a:rPr>
              <a:t> </a:t>
            </a:r>
            <a:endParaRPr lang="ru-RU" sz="7200" i="1" dirty="0">
              <a:latin typeface="Times New Roman" pitchFamily="18" charset="0"/>
              <a:cs typeface="Times New Roman" pitchFamily="18" charset="0"/>
            </a:endParaRPr>
          </a:p>
          <a:p>
            <a:pPr marL="36900" indent="0">
              <a:buNone/>
              <a:defRPr/>
            </a:pPr>
            <a:endParaRPr lang="az-Latn-AZ" sz="5500" i="1" dirty="0"/>
          </a:p>
          <a:p>
            <a:pPr>
              <a:buFont typeface="Arial" charset="0"/>
              <a:buChar char="►"/>
              <a:defRPr/>
            </a:pPr>
            <a:endParaRPr lang="ru-RU" dirty="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C6F50136-19B2-4F30-B51F-B7FD986DD430}" type="slidenum">
              <a:rPr lang="ru-RU" altLang="ru-RU">
                <a:latin typeface="Arial" panose="020B0604020202020204" pitchFamily="34" charset="0"/>
              </a:rPr>
              <a:pPr eaLnBrk="1" hangingPunct="1"/>
              <a:t>10</a:t>
            </a:fld>
            <a:endParaRPr lang="ru-RU" altLang="ru-RU">
              <a:latin typeface="Arial" panose="020B0604020202020204" pitchFamily="34" charset="0"/>
            </a:endParaRPr>
          </a:p>
        </p:txBody>
      </p:sp>
    </p:spTree>
    <p:extLst>
      <p:ext uri="{BB962C8B-B14F-4D97-AF65-F5344CB8AC3E}">
        <p14:creationId xmlns:p14="http://schemas.microsoft.com/office/powerpoint/2010/main" val="2152819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3795" y="410817"/>
            <a:ext cx="10353762" cy="5380383"/>
          </a:xfrm>
        </p:spPr>
        <p:txBody>
          <a:bodyPr>
            <a:normAutofit/>
          </a:bodyPr>
          <a:lstStyle/>
          <a:p>
            <a:pPr fontAlgn="base"/>
            <a:r>
              <a:rPr lang="en-US" sz="2400" i="1" dirty="0">
                <a:effectLst/>
              </a:rPr>
              <a:t>20. </a:t>
            </a:r>
            <a:r>
              <a:rPr lang="en-US" sz="2400" i="1" dirty="0" err="1">
                <a:effectLst/>
              </a:rPr>
              <a:t>Azərbaycan</a:t>
            </a:r>
            <a:r>
              <a:rPr lang="en-US" sz="2400" i="1" dirty="0">
                <a:effectLst/>
              </a:rPr>
              <a:t> </a:t>
            </a:r>
            <a:r>
              <a:rPr lang="en-US" sz="2400" i="1" dirty="0" err="1">
                <a:effectLst/>
              </a:rPr>
              <a:t>Respublikasının</a:t>
            </a:r>
            <a:r>
              <a:rPr lang="en-US" sz="2400" i="1" dirty="0">
                <a:effectLst/>
              </a:rPr>
              <a:t> </a:t>
            </a:r>
            <a:r>
              <a:rPr lang="en-US" sz="2400" i="1" dirty="0" err="1">
                <a:effectLst/>
              </a:rPr>
              <a:t>Konstitusiyasının</a:t>
            </a:r>
            <a:r>
              <a:rPr lang="en-US" sz="2400" i="1" dirty="0">
                <a:effectLst/>
              </a:rPr>
              <a:t> 32-33-cü </a:t>
            </a:r>
            <a:r>
              <a:rPr lang="en-US" sz="2400" i="1" dirty="0" err="1">
                <a:effectLst/>
              </a:rPr>
              <a:t>maddələrinə</a:t>
            </a:r>
            <a:r>
              <a:rPr lang="en-US" sz="2400" i="1" dirty="0">
                <a:effectLst/>
              </a:rPr>
              <a:t> </a:t>
            </a:r>
            <a:r>
              <a:rPr lang="en-US" sz="2400" i="1" dirty="0" err="1">
                <a:effectLst/>
              </a:rPr>
              <a:t>və</a:t>
            </a:r>
            <a:r>
              <a:rPr lang="en-US" sz="2400" i="1" dirty="0">
                <a:effectLst/>
              </a:rPr>
              <a:t> «</a:t>
            </a:r>
            <a:r>
              <a:rPr lang="en-US" sz="2400" i="1" dirty="0" err="1">
                <a:effectLst/>
              </a:rPr>
              <a:t>İnsan</a:t>
            </a:r>
            <a:r>
              <a:rPr lang="en-US" sz="2400" i="1" dirty="0">
                <a:effectLst/>
              </a:rPr>
              <a:t> </a:t>
            </a:r>
            <a:r>
              <a:rPr lang="en-US" sz="2400" i="1" dirty="0" err="1">
                <a:effectLst/>
              </a:rPr>
              <a:t>hüquqlarının</a:t>
            </a:r>
            <a:r>
              <a:rPr lang="en-US" sz="2400" i="1" dirty="0">
                <a:effectLst/>
              </a:rPr>
              <a:t> </a:t>
            </a:r>
            <a:r>
              <a:rPr lang="en-US" sz="2400" i="1" dirty="0" err="1">
                <a:effectLst/>
              </a:rPr>
              <a:t>və</a:t>
            </a:r>
            <a:r>
              <a:rPr lang="en-US" sz="2400" i="1" dirty="0">
                <a:effectLst/>
              </a:rPr>
              <a:t> </a:t>
            </a:r>
            <a:r>
              <a:rPr lang="en-US" sz="2400" i="1" dirty="0" err="1">
                <a:effectLst/>
              </a:rPr>
              <a:t>əsas</a:t>
            </a:r>
            <a:r>
              <a:rPr lang="en-US" sz="2400" i="1" dirty="0">
                <a:effectLst/>
              </a:rPr>
              <a:t> </a:t>
            </a:r>
            <a:r>
              <a:rPr lang="en-US" sz="2400" i="1" dirty="0" err="1">
                <a:effectLst/>
              </a:rPr>
              <a:t>azadlıqların</a:t>
            </a:r>
            <a:r>
              <a:rPr lang="en-US" sz="2400" i="1" dirty="0">
                <a:effectLst/>
              </a:rPr>
              <a:t> </a:t>
            </a:r>
            <a:r>
              <a:rPr lang="en-US" sz="2400" i="1" dirty="0" err="1">
                <a:effectLst/>
              </a:rPr>
              <a:t>müdafiəsi</a:t>
            </a:r>
            <a:r>
              <a:rPr lang="en-US" sz="2400" i="1" dirty="0">
                <a:effectLst/>
              </a:rPr>
              <a:t> </a:t>
            </a:r>
            <a:r>
              <a:rPr lang="en-US" sz="2400" i="1" dirty="0" err="1">
                <a:effectLst/>
              </a:rPr>
              <a:t>haqqında</a:t>
            </a:r>
            <a:r>
              <a:rPr lang="en-US" sz="2400" i="1" dirty="0">
                <a:effectLst/>
              </a:rPr>
              <a:t>» </a:t>
            </a:r>
            <a:r>
              <a:rPr lang="en-US" sz="2400" i="1" dirty="0" err="1">
                <a:effectLst/>
              </a:rPr>
              <a:t>Avropa</a:t>
            </a:r>
            <a:r>
              <a:rPr lang="en-US" sz="2400" i="1" dirty="0">
                <a:effectLst/>
              </a:rPr>
              <a:t> </a:t>
            </a:r>
            <a:r>
              <a:rPr lang="en-US" sz="2400" i="1" dirty="0" err="1">
                <a:effectLst/>
              </a:rPr>
              <a:t>Konvensiyasının</a:t>
            </a:r>
            <a:r>
              <a:rPr lang="en-US" sz="2400" i="1" dirty="0">
                <a:effectLst/>
              </a:rPr>
              <a:t> 8-ci </a:t>
            </a:r>
            <a:r>
              <a:rPr lang="en-US" sz="2400" i="1" dirty="0" err="1">
                <a:effectLst/>
              </a:rPr>
              <a:t>maddəsinə</a:t>
            </a:r>
            <a:r>
              <a:rPr lang="en-US" sz="2400" i="1" dirty="0">
                <a:effectLst/>
              </a:rPr>
              <a:t> </a:t>
            </a:r>
            <a:r>
              <a:rPr lang="en-US" sz="2400" i="1" dirty="0" err="1">
                <a:effectLst/>
              </a:rPr>
              <a:t>əsasən</a:t>
            </a:r>
            <a:r>
              <a:rPr lang="en-US" sz="2400" i="1" dirty="0">
                <a:effectLst/>
              </a:rPr>
              <a:t> «</a:t>
            </a:r>
            <a:r>
              <a:rPr lang="en-US" sz="2400" i="1" dirty="0" err="1">
                <a:effectLst/>
              </a:rPr>
              <a:t>hər</a:t>
            </a:r>
            <a:r>
              <a:rPr lang="en-US" sz="2400" i="1" dirty="0">
                <a:effectLst/>
              </a:rPr>
              <a:t> </a:t>
            </a:r>
            <a:r>
              <a:rPr lang="en-US" sz="2400" i="1" dirty="0" err="1">
                <a:effectLst/>
              </a:rPr>
              <a:t>kəs</a:t>
            </a:r>
            <a:r>
              <a:rPr lang="en-US" sz="2400" i="1" dirty="0">
                <a:effectLst/>
              </a:rPr>
              <a:t> </a:t>
            </a:r>
            <a:r>
              <a:rPr lang="en-US" sz="2400" i="1" dirty="0" err="1">
                <a:effectLst/>
              </a:rPr>
              <a:t>öz</a:t>
            </a:r>
            <a:r>
              <a:rPr lang="en-US" sz="2400" i="1" dirty="0">
                <a:effectLst/>
              </a:rPr>
              <a:t> </a:t>
            </a:r>
            <a:r>
              <a:rPr lang="en-US" sz="2400" i="1" dirty="0" err="1">
                <a:effectLst/>
              </a:rPr>
              <a:t>şəxsi</a:t>
            </a:r>
            <a:r>
              <a:rPr lang="en-US" sz="2400" i="1" dirty="0">
                <a:effectLst/>
              </a:rPr>
              <a:t> </a:t>
            </a:r>
            <a:r>
              <a:rPr lang="en-US" sz="2400" i="1" dirty="0" err="1">
                <a:effectLst/>
              </a:rPr>
              <a:t>və</a:t>
            </a:r>
            <a:r>
              <a:rPr lang="en-US" sz="2400" i="1" dirty="0">
                <a:effectLst/>
              </a:rPr>
              <a:t> </a:t>
            </a:r>
            <a:r>
              <a:rPr lang="en-US" sz="2400" i="1" dirty="0" err="1">
                <a:effectLst/>
              </a:rPr>
              <a:t>ailə</a:t>
            </a:r>
            <a:r>
              <a:rPr lang="en-US" sz="2400" i="1" dirty="0">
                <a:effectLst/>
              </a:rPr>
              <a:t> </a:t>
            </a:r>
            <a:r>
              <a:rPr lang="en-US" sz="2400" i="1" dirty="0" err="1">
                <a:effectLst/>
              </a:rPr>
              <a:t>həyatına</a:t>
            </a:r>
            <a:r>
              <a:rPr lang="en-US" sz="2400" i="1" dirty="0">
                <a:effectLst/>
              </a:rPr>
              <a:t>, </a:t>
            </a:r>
            <a:r>
              <a:rPr lang="en-US" sz="2400" i="1" dirty="0" err="1">
                <a:effectLst/>
              </a:rPr>
              <a:t>mənzilinə</a:t>
            </a:r>
            <a:r>
              <a:rPr lang="en-US" sz="2400" i="1" dirty="0">
                <a:effectLst/>
              </a:rPr>
              <a:t> </a:t>
            </a:r>
            <a:r>
              <a:rPr lang="en-US" sz="2400" i="1" dirty="0" err="1">
                <a:effectLst/>
              </a:rPr>
              <a:t>və</a:t>
            </a:r>
            <a:r>
              <a:rPr lang="en-US" sz="2400" i="1" dirty="0">
                <a:effectLst/>
              </a:rPr>
              <a:t> </a:t>
            </a:r>
            <a:r>
              <a:rPr lang="en-US" sz="2400" i="1" dirty="0" err="1">
                <a:effectLst/>
              </a:rPr>
              <a:t>yazışma</a:t>
            </a:r>
            <a:r>
              <a:rPr lang="en-US" sz="2400" i="1" dirty="0">
                <a:effectLst/>
              </a:rPr>
              <a:t> </a:t>
            </a:r>
            <a:r>
              <a:rPr lang="en-US" sz="2400" i="1" dirty="0" err="1">
                <a:effectLst/>
              </a:rPr>
              <a:t>sirrinə</a:t>
            </a:r>
            <a:r>
              <a:rPr lang="en-US" sz="2400" i="1" dirty="0">
                <a:effectLst/>
              </a:rPr>
              <a:t> </a:t>
            </a:r>
            <a:r>
              <a:rPr lang="en-US" sz="2400" i="1" dirty="0" err="1">
                <a:effectLst/>
              </a:rPr>
              <a:t>hörmət</a:t>
            </a:r>
            <a:r>
              <a:rPr lang="en-US" sz="2400" i="1" dirty="0">
                <a:effectLst/>
              </a:rPr>
              <a:t> </a:t>
            </a:r>
            <a:r>
              <a:rPr lang="en-US" sz="2400" i="1" dirty="0" err="1">
                <a:effectLst/>
              </a:rPr>
              <a:t>hüququna</a:t>
            </a:r>
            <a:r>
              <a:rPr lang="en-US" sz="2400" i="1" dirty="0">
                <a:effectLst/>
              </a:rPr>
              <a:t> </a:t>
            </a:r>
            <a:r>
              <a:rPr lang="en-US" sz="2400" i="1" dirty="0" err="1">
                <a:effectLst/>
              </a:rPr>
              <a:t>malikdir</a:t>
            </a:r>
            <a:r>
              <a:rPr lang="en-US" sz="2400" i="1" dirty="0">
                <a:effectLst/>
              </a:rPr>
              <a:t>». </a:t>
            </a:r>
            <a:r>
              <a:rPr lang="en-US" sz="2400" i="1" dirty="0" err="1">
                <a:effectLst/>
              </a:rPr>
              <a:t>Məhkəmələr</a:t>
            </a:r>
            <a:r>
              <a:rPr lang="en-US" sz="2400" i="1" dirty="0">
                <a:effectLst/>
              </a:rPr>
              <a:t> </a:t>
            </a:r>
            <a:r>
              <a:rPr lang="en-US" sz="2400" i="1" dirty="0" err="1">
                <a:effectLst/>
              </a:rPr>
              <a:t>insan</a:t>
            </a:r>
            <a:r>
              <a:rPr lang="en-US" sz="2400" i="1" dirty="0">
                <a:effectLst/>
              </a:rPr>
              <a:t> </a:t>
            </a:r>
            <a:r>
              <a:rPr lang="en-US" sz="2400" i="1" dirty="0" err="1">
                <a:effectLst/>
              </a:rPr>
              <a:t>hüquqlarına</a:t>
            </a:r>
            <a:r>
              <a:rPr lang="en-US" sz="2400" i="1" dirty="0">
                <a:effectLst/>
              </a:rPr>
              <a:t> </a:t>
            </a:r>
            <a:r>
              <a:rPr lang="en-US" sz="2400" i="1" dirty="0" err="1">
                <a:effectLst/>
              </a:rPr>
              <a:t>müdaxiləyə</a:t>
            </a:r>
            <a:r>
              <a:rPr lang="en-US" sz="2400" i="1" dirty="0">
                <a:effectLst/>
              </a:rPr>
              <a:t> </a:t>
            </a:r>
            <a:r>
              <a:rPr lang="en-US" sz="2400" i="1" dirty="0" err="1">
                <a:effectLst/>
              </a:rPr>
              <a:t>icazə</a:t>
            </a:r>
            <a:r>
              <a:rPr lang="en-US" sz="2400" i="1" dirty="0">
                <a:effectLst/>
              </a:rPr>
              <a:t> </a:t>
            </a:r>
            <a:r>
              <a:rPr lang="en-US" sz="2400" i="1" dirty="0" err="1">
                <a:effectLst/>
              </a:rPr>
              <a:t>verilməsinin</a:t>
            </a:r>
            <a:r>
              <a:rPr lang="en-US" sz="2400" i="1" dirty="0">
                <a:effectLst/>
              </a:rPr>
              <a:t> </a:t>
            </a:r>
            <a:r>
              <a:rPr lang="en-US" sz="2400" i="1" dirty="0" err="1">
                <a:effectLst/>
              </a:rPr>
              <a:t>hər</a:t>
            </a:r>
            <a:r>
              <a:rPr lang="en-US" sz="2400" i="1" dirty="0">
                <a:effectLst/>
              </a:rPr>
              <a:t> </a:t>
            </a:r>
            <a:r>
              <a:rPr lang="en-US" sz="2400" i="1" dirty="0" err="1">
                <a:effectLst/>
              </a:rPr>
              <a:t>bir</a:t>
            </a:r>
            <a:r>
              <a:rPr lang="en-US" sz="2400" i="1" dirty="0">
                <a:effectLst/>
              </a:rPr>
              <a:t> </a:t>
            </a:r>
            <a:r>
              <a:rPr lang="en-US" sz="2400" i="1" dirty="0" err="1">
                <a:effectLst/>
              </a:rPr>
              <a:t>halında</a:t>
            </a:r>
            <a:r>
              <a:rPr lang="en-US" sz="2400" i="1" dirty="0">
                <a:effectLst/>
              </a:rPr>
              <a:t> </a:t>
            </a:r>
            <a:r>
              <a:rPr lang="en-US" sz="2400" i="1" dirty="0" err="1">
                <a:effectLst/>
              </a:rPr>
              <a:t>nəzərə</a:t>
            </a:r>
            <a:r>
              <a:rPr lang="en-US" sz="2400" i="1" dirty="0">
                <a:effectLst/>
              </a:rPr>
              <a:t> </a:t>
            </a:r>
            <a:r>
              <a:rPr lang="en-US" sz="2400" i="1" dirty="0" err="1">
                <a:effectLst/>
              </a:rPr>
              <a:t>almalıdırlar</a:t>
            </a:r>
            <a:r>
              <a:rPr lang="en-US" sz="2400" i="1" dirty="0">
                <a:effectLst/>
              </a:rPr>
              <a:t> </a:t>
            </a:r>
            <a:r>
              <a:rPr lang="en-US" sz="2400" i="1" dirty="0" err="1">
                <a:effectLst/>
              </a:rPr>
              <a:t>ki</a:t>
            </a:r>
            <a:r>
              <a:rPr lang="en-US" sz="2400" i="1" dirty="0">
                <a:effectLst/>
              </a:rPr>
              <a:t>, </a:t>
            </a:r>
            <a:r>
              <a:rPr lang="en-US" sz="2400" i="1" dirty="0" err="1">
                <a:effectLst/>
              </a:rPr>
              <a:t>müdaxilə</a:t>
            </a:r>
            <a:r>
              <a:rPr lang="en-US" sz="2400" i="1" dirty="0">
                <a:effectLst/>
              </a:rPr>
              <a:t> </a:t>
            </a:r>
            <a:r>
              <a:rPr lang="en-US" sz="2400" i="1" dirty="0" err="1">
                <a:effectLst/>
              </a:rPr>
              <a:t>nə</a:t>
            </a:r>
            <a:r>
              <a:rPr lang="en-US" sz="2400" i="1" dirty="0">
                <a:effectLst/>
              </a:rPr>
              <a:t> </a:t>
            </a:r>
            <a:r>
              <a:rPr lang="en-US" sz="2400" i="1" dirty="0" err="1">
                <a:effectLst/>
              </a:rPr>
              <a:t>qədər</a:t>
            </a:r>
            <a:r>
              <a:rPr lang="en-US" sz="2400" i="1" dirty="0">
                <a:effectLst/>
              </a:rPr>
              <a:t> </a:t>
            </a:r>
            <a:r>
              <a:rPr lang="en-US" sz="2400" i="1" dirty="0" err="1">
                <a:effectLst/>
              </a:rPr>
              <a:t>geniş</a:t>
            </a:r>
            <a:r>
              <a:rPr lang="en-US" sz="2400" i="1" dirty="0">
                <a:effectLst/>
              </a:rPr>
              <a:t> </a:t>
            </a:r>
            <a:r>
              <a:rPr lang="en-US" sz="2400" i="1" dirty="0" err="1">
                <a:effectLst/>
              </a:rPr>
              <a:t>və</a:t>
            </a:r>
            <a:r>
              <a:rPr lang="en-US" sz="2400" i="1" dirty="0">
                <a:effectLst/>
              </a:rPr>
              <a:t> </a:t>
            </a:r>
            <a:r>
              <a:rPr lang="en-US" sz="2400" i="1" dirty="0" err="1">
                <a:effectLst/>
              </a:rPr>
              <a:t>dərindirsə</a:t>
            </a:r>
            <a:r>
              <a:rPr lang="en-US" sz="2400" i="1" dirty="0">
                <a:effectLst/>
              </a:rPr>
              <a:t>, </a:t>
            </a:r>
            <a:r>
              <a:rPr lang="en-US" sz="2400" i="1" dirty="0" err="1">
                <a:effectLst/>
              </a:rPr>
              <a:t>ona</a:t>
            </a:r>
            <a:r>
              <a:rPr lang="en-US" sz="2400" i="1" dirty="0">
                <a:effectLst/>
              </a:rPr>
              <a:t> </a:t>
            </a:r>
            <a:r>
              <a:rPr lang="en-US" sz="2400" i="1" dirty="0" err="1">
                <a:effectLst/>
              </a:rPr>
              <a:t>bəraət</a:t>
            </a:r>
            <a:r>
              <a:rPr lang="en-US" sz="2400" i="1" dirty="0">
                <a:effectLst/>
              </a:rPr>
              <a:t> </a:t>
            </a:r>
            <a:r>
              <a:rPr lang="en-US" sz="2400" i="1" dirty="0" err="1">
                <a:effectLst/>
              </a:rPr>
              <a:t>qazandırılması</a:t>
            </a:r>
            <a:r>
              <a:rPr lang="en-US" sz="2400" i="1" dirty="0">
                <a:effectLst/>
              </a:rPr>
              <a:t> </a:t>
            </a:r>
            <a:r>
              <a:rPr lang="en-US" sz="2400" i="1" dirty="0" err="1">
                <a:effectLst/>
              </a:rPr>
              <a:t>üçün</a:t>
            </a:r>
            <a:r>
              <a:rPr lang="en-US" sz="2400" i="1" dirty="0">
                <a:effectLst/>
              </a:rPr>
              <a:t> </a:t>
            </a:r>
            <a:r>
              <a:rPr lang="en-US" sz="2400" i="1" dirty="0" err="1">
                <a:effectLst/>
              </a:rPr>
              <a:t>səbəblər</a:t>
            </a:r>
            <a:r>
              <a:rPr lang="en-US" sz="2400" i="1" dirty="0">
                <a:effectLst/>
              </a:rPr>
              <a:t> </a:t>
            </a:r>
            <a:r>
              <a:rPr lang="en-US" sz="2400" i="1" dirty="0" err="1">
                <a:effectLst/>
              </a:rPr>
              <a:t>də</a:t>
            </a:r>
            <a:r>
              <a:rPr lang="en-US" sz="2400" i="1" dirty="0">
                <a:effectLst/>
              </a:rPr>
              <a:t> </a:t>
            </a:r>
            <a:r>
              <a:rPr lang="en-US" sz="2400" i="1" dirty="0" err="1">
                <a:effectLst/>
              </a:rPr>
              <a:t>bir</a:t>
            </a:r>
            <a:r>
              <a:rPr lang="en-US" sz="2400" i="1" dirty="0">
                <a:effectLst/>
              </a:rPr>
              <a:t> o </a:t>
            </a:r>
            <a:r>
              <a:rPr lang="en-US" sz="2400" i="1" dirty="0" err="1">
                <a:effectLst/>
              </a:rPr>
              <a:t>qədər</a:t>
            </a:r>
            <a:r>
              <a:rPr lang="en-US" sz="2400" i="1" dirty="0">
                <a:effectLst/>
              </a:rPr>
              <a:t> </a:t>
            </a:r>
            <a:r>
              <a:rPr lang="en-US" sz="2400" i="1" dirty="0" err="1">
                <a:effectLst/>
              </a:rPr>
              <a:t>tutarlı</a:t>
            </a:r>
            <a:r>
              <a:rPr lang="en-US" sz="2400" i="1" dirty="0">
                <a:effectLst/>
              </a:rPr>
              <a:t> </a:t>
            </a:r>
            <a:r>
              <a:rPr lang="en-US" sz="2400" i="1" dirty="0" err="1">
                <a:effectLst/>
              </a:rPr>
              <a:t>olmalıdır</a:t>
            </a:r>
            <a:r>
              <a:rPr lang="en-US" sz="2400" i="1" dirty="0">
                <a:effectLst/>
              </a:rPr>
              <a:t>.</a:t>
            </a:r>
          </a:p>
          <a:p>
            <a:pPr fontAlgn="base"/>
            <a:r>
              <a:rPr lang="en-US" sz="2400" i="1" dirty="0">
                <a:effectLst/>
              </a:rPr>
              <a:t> </a:t>
            </a:r>
          </a:p>
          <a:p>
            <a:pPr fontAlgn="base"/>
            <a:r>
              <a:rPr lang="en-US" sz="2400" i="1" dirty="0">
                <a:effectLst/>
              </a:rPr>
              <a:t>21. </a:t>
            </a:r>
            <a:r>
              <a:rPr lang="en-US" sz="2400" i="1" dirty="0" err="1">
                <a:effectLst/>
              </a:rPr>
              <a:t>Məhkəmələrə</a:t>
            </a:r>
            <a:r>
              <a:rPr lang="en-US" sz="2400" i="1" dirty="0">
                <a:effectLst/>
              </a:rPr>
              <a:t> </a:t>
            </a:r>
            <a:r>
              <a:rPr lang="en-US" sz="2400" i="1" dirty="0" err="1">
                <a:effectLst/>
              </a:rPr>
              <a:t>izah</a:t>
            </a:r>
            <a:r>
              <a:rPr lang="en-US" sz="2400" i="1" dirty="0">
                <a:effectLst/>
              </a:rPr>
              <a:t> </a:t>
            </a:r>
            <a:r>
              <a:rPr lang="en-US" sz="2400" i="1" dirty="0" err="1">
                <a:effectLst/>
              </a:rPr>
              <a:t>edilsin</a:t>
            </a:r>
            <a:r>
              <a:rPr lang="en-US" sz="2400" i="1" dirty="0">
                <a:effectLst/>
              </a:rPr>
              <a:t> </a:t>
            </a:r>
            <a:r>
              <a:rPr lang="en-US" sz="2400" i="1" dirty="0" err="1">
                <a:effectLst/>
              </a:rPr>
              <a:t>ki</a:t>
            </a:r>
            <a:r>
              <a:rPr lang="en-US" sz="2400" i="1" dirty="0">
                <a:effectLst/>
              </a:rPr>
              <a:t>, </a:t>
            </a:r>
            <a:r>
              <a:rPr lang="en-US" sz="2400" i="1" dirty="0" err="1">
                <a:effectLst/>
              </a:rPr>
              <a:t>şəxsi</a:t>
            </a:r>
            <a:r>
              <a:rPr lang="en-US" sz="2400" i="1" dirty="0">
                <a:effectLst/>
              </a:rPr>
              <a:t> </a:t>
            </a:r>
            <a:r>
              <a:rPr lang="en-US" sz="2400" i="1" dirty="0" err="1">
                <a:effectLst/>
              </a:rPr>
              <a:t>həyat</a:t>
            </a:r>
            <a:r>
              <a:rPr lang="en-US" sz="2400" i="1" dirty="0">
                <a:effectLst/>
              </a:rPr>
              <a:t> </a:t>
            </a:r>
            <a:r>
              <a:rPr lang="en-US" sz="2400" i="1" dirty="0" err="1">
                <a:effectLst/>
              </a:rPr>
              <a:t>sirrinin</a:t>
            </a:r>
            <a:r>
              <a:rPr lang="en-US" sz="2400" i="1" dirty="0">
                <a:effectLst/>
              </a:rPr>
              <a:t> </a:t>
            </a:r>
            <a:r>
              <a:rPr lang="en-US" sz="2400" i="1" dirty="0" err="1">
                <a:effectLst/>
              </a:rPr>
              <a:t>qorunması</a:t>
            </a:r>
            <a:r>
              <a:rPr lang="en-US" sz="2400" i="1" dirty="0">
                <a:effectLst/>
              </a:rPr>
              <a:t> </a:t>
            </a:r>
            <a:r>
              <a:rPr lang="en-US" sz="2400" i="1" dirty="0" err="1">
                <a:effectLst/>
              </a:rPr>
              <a:t>hüququ</a:t>
            </a:r>
            <a:r>
              <a:rPr lang="en-US" sz="2400" i="1" dirty="0">
                <a:effectLst/>
              </a:rPr>
              <a:t> </a:t>
            </a:r>
            <a:r>
              <a:rPr lang="en-US" sz="2400" i="1" dirty="0" err="1">
                <a:effectLst/>
              </a:rPr>
              <a:t>ailədə</a:t>
            </a:r>
            <a:r>
              <a:rPr lang="en-US" sz="2400" i="1" dirty="0">
                <a:effectLst/>
              </a:rPr>
              <a:t>, </a:t>
            </a:r>
            <a:r>
              <a:rPr lang="en-US" sz="2400" i="1" dirty="0" err="1">
                <a:effectLst/>
              </a:rPr>
              <a:t>qohumlar</a:t>
            </a:r>
            <a:r>
              <a:rPr lang="en-US" sz="2400" i="1" dirty="0">
                <a:effectLst/>
              </a:rPr>
              <a:t>, </a:t>
            </a:r>
            <a:r>
              <a:rPr lang="en-US" sz="2400" i="1" dirty="0" err="1">
                <a:effectLst/>
              </a:rPr>
              <a:t>dostlar</a:t>
            </a:r>
            <a:r>
              <a:rPr lang="en-US" sz="2400" i="1" dirty="0">
                <a:effectLst/>
              </a:rPr>
              <a:t> </a:t>
            </a:r>
            <a:r>
              <a:rPr lang="en-US" sz="2400" i="1" dirty="0" err="1">
                <a:effectLst/>
              </a:rPr>
              <a:t>arasında</a:t>
            </a:r>
            <a:r>
              <a:rPr lang="en-US" sz="2400" i="1" dirty="0">
                <a:effectLst/>
              </a:rPr>
              <a:t> </a:t>
            </a:r>
            <a:r>
              <a:rPr lang="en-US" sz="2400" i="1" dirty="0" err="1">
                <a:effectLst/>
              </a:rPr>
              <a:t>əlaqələrdə</a:t>
            </a:r>
            <a:r>
              <a:rPr lang="en-US" sz="2400" i="1" dirty="0">
                <a:effectLst/>
              </a:rPr>
              <a:t>, </a:t>
            </a:r>
            <a:r>
              <a:rPr lang="en-US" sz="2400" i="1" dirty="0" err="1">
                <a:effectLst/>
              </a:rPr>
              <a:t>insanlar</a:t>
            </a:r>
            <a:r>
              <a:rPr lang="en-US" sz="2400" i="1" dirty="0">
                <a:effectLst/>
              </a:rPr>
              <a:t> </a:t>
            </a:r>
            <a:r>
              <a:rPr lang="en-US" sz="2400" i="1" dirty="0" err="1">
                <a:effectLst/>
              </a:rPr>
              <a:t>arasında</a:t>
            </a:r>
            <a:r>
              <a:rPr lang="en-US" sz="2400" i="1" dirty="0">
                <a:effectLst/>
              </a:rPr>
              <a:t> </a:t>
            </a:r>
            <a:r>
              <a:rPr lang="en-US" sz="2400" i="1" dirty="0" err="1">
                <a:effectLst/>
              </a:rPr>
              <a:t>azadlıqda</a:t>
            </a:r>
            <a:r>
              <a:rPr lang="en-US" sz="2400" i="1" dirty="0">
                <a:effectLst/>
              </a:rPr>
              <a:t> </a:t>
            </a:r>
            <a:r>
              <a:rPr lang="en-US" sz="2400" i="1" dirty="0" err="1">
                <a:effectLst/>
              </a:rPr>
              <a:t>ifadəsini</a:t>
            </a:r>
            <a:r>
              <a:rPr lang="en-US" sz="2400" i="1" dirty="0">
                <a:effectLst/>
              </a:rPr>
              <a:t> tapır. </a:t>
            </a:r>
            <a:r>
              <a:rPr lang="en-US" sz="2400" i="1" dirty="0" err="1">
                <a:effectLst/>
              </a:rPr>
              <a:t>Düşüncə</a:t>
            </a:r>
            <a:r>
              <a:rPr lang="en-US" sz="2400" i="1" dirty="0">
                <a:effectLst/>
              </a:rPr>
              <a:t> </a:t>
            </a:r>
            <a:r>
              <a:rPr lang="en-US" sz="2400" i="1" dirty="0" err="1">
                <a:effectLst/>
              </a:rPr>
              <a:t>tərzi</a:t>
            </a:r>
            <a:r>
              <a:rPr lang="en-US" sz="2400" i="1" dirty="0">
                <a:effectLst/>
              </a:rPr>
              <a:t>, </a:t>
            </a:r>
            <a:r>
              <a:rPr lang="en-US" sz="2400" i="1" dirty="0" err="1">
                <a:effectLst/>
              </a:rPr>
              <a:t>siyasi</a:t>
            </a:r>
            <a:r>
              <a:rPr lang="en-US" sz="2400" i="1" dirty="0">
                <a:effectLst/>
              </a:rPr>
              <a:t> </a:t>
            </a:r>
            <a:r>
              <a:rPr lang="en-US" sz="2400" i="1" dirty="0" err="1">
                <a:effectLst/>
              </a:rPr>
              <a:t>və</a:t>
            </a:r>
            <a:r>
              <a:rPr lang="en-US" sz="2400" i="1" dirty="0">
                <a:effectLst/>
              </a:rPr>
              <a:t> </a:t>
            </a:r>
            <a:r>
              <a:rPr lang="en-US" sz="2400" i="1" dirty="0" err="1">
                <a:effectLst/>
              </a:rPr>
              <a:t>sosial</a:t>
            </a:r>
            <a:r>
              <a:rPr lang="en-US" sz="2400" i="1" dirty="0">
                <a:effectLst/>
              </a:rPr>
              <a:t> </a:t>
            </a:r>
            <a:r>
              <a:rPr lang="en-US" sz="2400" i="1" dirty="0" err="1">
                <a:effectLst/>
              </a:rPr>
              <a:t>dünyagörüş</a:t>
            </a:r>
            <a:r>
              <a:rPr lang="en-US" sz="2400" i="1" dirty="0">
                <a:effectLst/>
              </a:rPr>
              <a:t>, </a:t>
            </a:r>
            <a:r>
              <a:rPr lang="en-US" sz="2400" i="1" dirty="0" err="1">
                <a:effectLst/>
              </a:rPr>
              <a:t>məşğuliyyət</a:t>
            </a:r>
            <a:r>
              <a:rPr lang="en-US" sz="2400" i="1" dirty="0">
                <a:effectLst/>
              </a:rPr>
              <a:t> </a:t>
            </a:r>
            <a:r>
              <a:rPr lang="en-US" sz="2400" i="1" dirty="0" err="1">
                <a:effectLst/>
              </a:rPr>
              <a:t>və</a:t>
            </a:r>
            <a:r>
              <a:rPr lang="en-US" sz="2400" i="1" dirty="0">
                <a:effectLst/>
              </a:rPr>
              <a:t> </a:t>
            </a:r>
            <a:r>
              <a:rPr lang="en-US" sz="2400" i="1" dirty="0" err="1">
                <a:effectLst/>
              </a:rPr>
              <a:t>yaradıcılıq</a:t>
            </a:r>
            <a:r>
              <a:rPr lang="en-US" sz="2400" i="1" dirty="0">
                <a:effectLst/>
              </a:rPr>
              <a:t> da </a:t>
            </a:r>
            <a:r>
              <a:rPr lang="en-US" sz="2400" i="1" dirty="0" err="1">
                <a:effectLst/>
              </a:rPr>
              <a:t>şəxsi</a:t>
            </a:r>
            <a:r>
              <a:rPr lang="en-US" sz="2400" i="1" dirty="0">
                <a:effectLst/>
              </a:rPr>
              <a:t> </a:t>
            </a:r>
            <a:r>
              <a:rPr lang="en-US" sz="2400" i="1" dirty="0" err="1">
                <a:effectLst/>
              </a:rPr>
              <a:t>həyatın</a:t>
            </a:r>
            <a:r>
              <a:rPr lang="en-US" sz="2400" i="1" dirty="0">
                <a:effectLst/>
              </a:rPr>
              <a:t> </a:t>
            </a:r>
            <a:r>
              <a:rPr lang="en-US" sz="2400" i="1" dirty="0" err="1">
                <a:effectLst/>
              </a:rPr>
              <a:t>təzahürlərinə</a:t>
            </a:r>
            <a:r>
              <a:rPr lang="en-US" sz="2400" i="1" dirty="0">
                <a:effectLst/>
              </a:rPr>
              <a:t> </a:t>
            </a:r>
            <a:r>
              <a:rPr lang="en-US" sz="2400" i="1" dirty="0" err="1">
                <a:effectLst/>
              </a:rPr>
              <a:t>aiddir</a:t>
            </a:r>
            <a:r>
              <a:rPr lang="en-US" sz="2400" i="1" dirty="0">
                <a:effectLst/>
              </a:rPr>
              <a:t>. </a:t>
            </a:r>
            <a:r>
              <a:rPr lang="en-US" sz="2400" i="1" dirty="0" err="1">
                <a:effectLst/>
              </a:rPr>
              <a:t>İnsanın</a:t>
            </a:r>
            <a:r>
              <a:rPr lang="en-US" sz="2400" i="1" dirty="0">
                <a:effectLst/>
              </a:rPr>
              <a:t> </a:t>
            </a:r>
            <a:r>
              <a:rPr lang="en-US" sz="2400" i="1" dirty="0" err="1">
                <a:effectLst/>
              </a:rPr>
              <a:t>şəxsi</a:t>
            </a:r>
            <a:r>
              <a:rPr lang="en-US" sz="2400" i="1" dirty="0">
                <a:effectLst/>
              </a:rPr>
              <a:t> </a:t>
            </a:r>
            <a:r>
              <a:rPr lang="en-US" sz="2400" i="1" dirty="0" err="1">
                <a:effectLst/>
              </a:rPr>
              <a:t>həyatı</a:t>
            </a:r>
            <a:r>
              <a:rPr lang="en-US" sz="2400" i="1" dirty="0">
                <a:effectLst/>
              </a:rPr>
              <a:t>, </a:t>
            </a:r>
            <a:r>
              <a:rPr lang="en-US" sz="2400" i="1" dirty="0" err="1">
                <a:effectLst/>
              </a:rPr>
              <a:t>ailə</a:t>
            </a:r>
            <a:r>
              <a:rPr lang="en-US" sz="2400" i="1" dirty="0">
                <a:effectLst/>
              </a:rPr>
              <a:t> </a:t>
            </a:r>
            <a:r>
              <a:rPr lang="en-US" sz="2400" i="1" dirty="0" err="1">
                <a:effectLst/>
              </a:rPr>
              <a:t>sirri</a:t>
            </a:r>
            <a:r>
              <a:rPr lang="en-US" sz="2400" i="1" dirty="0">
                <a:effectLst/>
              </a:rPr>
              <a:t>, </a:t>
            </a:r>
            <a:r>
              <a:rPr lang="en-US" sz="2400" i="1" dirty="0" err="1">
                <a:effectLst/>
              </a:rPr>
              <a:t>şərəf</a:t>
            </a:r>
            <a:r>
              <a:rPr lang="en-US" sz="2400" i="1" dirty="0">
                <a:effectLst/>
              </a:rPr>
              <a:t> </a:t>
            </a:r>
            <a:r>
              <a:rPr lang="en-US" sz="2400" i="1" dirty="0" err="1">
                <a:effectLst/>
              </a:rPr>
              <a:t>və</a:t>
            </a:r>
            <a:r>
              <a:rPr lang="en-US" sz="2400" i="1" dirty="0">
                <a:effectLst/>
              </a:rPr>
              <a:t> </a:t>
            </a:r>
            <a:r>
              <a:rPr lang="en-US" sz="2400" i="1" dirty="0" err="1">
                <a:effectLst/>
              </a:rPr>
              <a:t>ləyaqəti</a:t>
            </a:r>
            <a:r>
              <a:rPr lang="en-US" sz="2400" i="1" dirty="0">
                <a:effectLst/>
              </a:rPr>
              <a:t> </a:t>
            </a:r>
            <a:r>
              <a:rPr lang="en-US" sz="2400" i="1" dirty="0" err="1">
                <a:effectLst/>
              </a:rPr>
              <a:t>qanunun</a:t>
            </a:r>
            <a:r>
              <a:rPr lang="en-US" sz="2400" i="1" dirty="0">
                <a:effectLst/>
              </a:rPr>
              <a:t> </a:t>
            </a:r>
            <a:r>
              <a:rPr lang="en-US" sz="2400" i="1" dirty="0" err="1">
                <a:effectLst/>
              </a:rPr>
              <a:t>müdafiəsi</a:t>
            </a:r>
            <a:r>
              <a:rPr lang="en-US" sz="2400" i="1" dirty="0">
                <a:effectLst/>
              </a:rPr>
              <a:t> </a:t>
            </a:r>
            <a:r>
              <a:rPr lang="en-US" sz="2400" i="1" dirty="0" err="1">
                <a:effectLst/>
              </a:rPr>
              <a:t>altındadır</a:t>
            </a:r>
            <a:r>
              <a:rPr lang="en-US" sz="2400" i="1" dirty="0">
                <a:effectLst/>
              </a:rPr>
              <a:t>. </a:t>
            </a:r>
            <a:r>
              <a:rPr lang="en-US" sz="2400" i="1" dirty="0" err="1">
                <a:effectLst/>
              </a:rPr>
              <a:t>Qanunda</a:t>
            </a:r>
            <a:r>
              <a:rPr lang="en-US" sz="2400" i="1" dirty="0">
                <a:effectLst/>
              </a:rPr>
              <a:t> </a:t>
            </a:r>
            <a:r>
              <a:rPr lang="en-US" sz="2400" i="1" dirty="0" err="1">
                <a:effectLst/>
              </a:rPr>
              <a:t>nəzərdə</a:t>
            </a:r>
            <a:r>
              <a:rPr lang="en-US" sz="2400" i="1" dirty="0">
                <a:effectLst/>
              </a:rPr>
              <a:t> </a:t>
            </a:r>
            <a:r>
              <a:rPr lang="en-US" sz="2400" i="1" dirty="0" err="1">
                <a:effectLst/>
              </a:rPr>
              <a:t>tutulduğu</a:t>
            </a:r>
            <a:r>
              <a:rPr lang="en-US" sz="2400" i="1" dirty="0">
                <a:effectLst/>
              </a:rPr>
              <a:t> </a:t>
            </a:r>
            <a:r>
              <a:rPr lang="en-US" sz="2400" i="1" dirty="0" err="1">
                <a:effectLst/>
              </a:rPr>
              <a:t>hallardan</a:t>
            </a:r>
            <a:r>
              <a:rPr lang="en-US" sz="2400" i="1" dirty="0">
                <a:effectLst/>
              </a:rPr>
              <a:t> </a:t>
            </a:r>
            <a:r>
              <a:rPr lang="en-US" sz="2400" i="1" dirty="0" err="1">
                <a:effectLst/>
              </a:rPr>
              <a:t>başqa</a:t>
            </a:r>
            <a:r>
              <a:rPr lang="en-US" sz="2400" i="1" dirty="0">
                <a:effectLst/>
              </a:rPr>
              <a:t> </a:t>
            </a:r>
            <a:r>
              <a:rPr lang="en-US" sz="2400" i="1" dirty="0" err="1">
                <a:effectLst/>
              </a:rPr>
              <a:t>insanın</a:t>
            </a:r>
            <a:r>
              <a:rPr lang="en-US" sz="2400" i="1" dirty="0">
                <a:effectLst/>
              </a:rPr>
              <a:t> </a:t>
            </a:r>
            <a:r>
              <a:rPr lang="en-US" sz="2400" i="1" dirty="0" err="1">
                <a:effectLst/>
              </a:rPr>
              <a:t>öz</a:t>
            </a:r>
            <a:r>
              <a:rPr lang="en-US" sz="2400" i="1" dirty="0">
                <a:effectLst/>
              </a:rPr>
              <a:t> </a:t>
            </a:r>
            <a:r>
              <a:rPr lang="en-US" sz="2400" i="1" dirty="0" err="1">
                <a:effectLst/>
              </a:rPr>
              <a:t>hüquqlarından</a:t>
            </a:r>
            <a:r>
              <a:rPr lang="en-US" sz="2400" i="1" dirty="0">
                <a:effectLst/>
              </a:rPr>
              <a:t> </a:t>
            </a:r>
            <a:r>
              <a:rPr lang="en-US" sz="2400" i="1" dirty="0" err="1">
                <a:effectLst/>
              </a:rPr>
              <a:t>istifadəsinə</a:t>
            </a:r>
            <a:r>
              <a:rPr lang="en-US" sz="2400" i="1" dirty="0">
                <a:effectLst/>
              </a:rPr>
              <a:t> </a:t>
            </a:r>
            <a:r>
              <a:rPr lang="en-US" sz="2400" i="1" dirty="0" err="1">
                <a:effectLst/>
              </a:rPr>
              <a:t>müdaxilə</a:t>
            </a:r>
            <a:r>
              <a:rPr lang="en-US" sz="2400" i="1" dirty="0">
                <a:effectLst/>
              </a:rPr>
              <a:t> </a:t>
            </a:r>
            <a:r>
              <a:rPr lang="en-US" sz="2400" i="1" dirty="0" err="1">
                <a:effectLst/>
              </a:rPr>
              <a:t>edilməsinə</a:t>
            </a:r>
            <a:r>
              <a:rPr lang="en-US" sz="2400" i="1" dirty="0">
                <a:effectLst/>
              </a:rPr>
              <a:t> </a:t>
            </a:r>
            <a:r>
              <a:rPr lang="en-US" sz="2400" i="1" dirty="0" err="1">
                <a:effectLst/>
              </a:rPr>
              <a:t>yol</a:t>
            </a:r>
            <a:r>
              <a:rPr lang="en-US" sz="2400" i="1" dirty="0">
                <a:effectLst/>
              </a:rPr>
              <a:t> </a:t>
            </a:r>
            <a:r>
              <a:rPr lang="en-US" sz="2400" i="1" dirty="0" err="1">
                <a:effectLst/>
              </a:rPr>
              <a:t>verilmir</a:t>
            </a:r>
            <a:r>
              <a:rPr lang="en-US" sz="2400" i="1" dirty="0">
                <a:effectLst/>
              </a:rPr>
              <a:t>.</a:t>
            </a:r>
          </a:p>
          <a:p>
            <a:pPr marL="0" indent="0" algn="just">
              <a:buNone/>
            </a:pPr>
            <a:endParaRPr lang="az-Latn-AZ" sz="2400" dirty="0">
              <a:latin typeface="Times New Roman" pitchFamily="18" charset="0"/>
              <a:cs typeface="Times New Roman" pitchFamily="18" charset="0"/>
            </a:endParaRPr>
          </a:p>
          <a:p>
            <a:endParaRPr lang="ru-RU" sz="2400" dirty="0"/>
          </a:p>
        </p:txBody>
      </p:sp>
    </p:spTree>
    <p:extLst>
      <p:ext uri="{BB962C8B-B14F-4D97-AF65-F5344CB8AC3E}">
        <p14:creationId xmlns:p14="http://schemas.microsoft.com/office/powerpoint/2010/main" val="245894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1" y="653484"/>
            <a:ext cx="9590550" cy="1574561"/>
          </a:xfrm>
        </p:spPr>
        <p:txBody>
          <a:bodyPr>
            <a:normAutofit fontScale="90000"/>
          </a:bodyPr>
          <a:lstStyle/>
          <a:p>
            <a:r>
              <a:rPr lang="en-US" b="1" i="1" dirty="0" err="1">
                <a:latin typeface="Times New Roman" pitchFamily="18" charset="0"/>
                <a:cs typeface="Times New Roman" pitchFamily="18" charset="0"/>
              </a:rPr>
              <a:t>İnsan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hüquqlarının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və</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əsas</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azadlıqların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müdafiəsi</a:t>
            </a:r>
            <a:r>
              <a:rPr lang="en-US" b="1" i="1" dirty="0">
                <a:latin typeface="Times New Roman" pitchFamily="18" charset="0"/>
                <a:cs typeface="Times New Roman" pitchFamily="18" charset="0"/>
              </a:rPr>
              <a:t/>
            </a:r>
            <a:br>
              <a:rPr lang="en-US" b="1" i="1" dirty="0">
                <a:latin typeface="Times New Roman" pitchFamily="18" charset="0"/>
                <a:cs typeface="Times New Roman" pitchFamily="18" charset="0"/>
              </a:rPr>
            </a:br>
            <a:r>
              <a:rPr lang="en-US" b="1" i="1" dirty="0" err="1">
                <a:latin typeface="Times New Roman" pitchFamily="18" charset="0"/>
                <a:cs typeface="Times New Roman" pitchFamily="18" charset="0"/>
              </a:rPr>
              <a:t>haqqında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Avropa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Konvensiyası</a:t>
            </a:r>
            <a:endParaRPr lang="en-US" dirty="0"/>
          </a:p>
        </p:txBody>
      </p:sp>
      <p:sp>
        <p:nvSpPr>
          <p:cNvPr id="4" name="Text Placeholder 3"/>
          <p:cNvSpPr>
            <a:spLocks noGrp="1"/>
          </p:cNvSpPr>
          <p:nvPr>
            <p:ph type="body" idx="1"/>
          </p:nvPr>
        </p:nvSpPr>
        <p:spPr>
          <a:xfrm>
            <a:off x="1295401" y="2482295"/>
            <a:ext cx="9590550" cy="1507054"/>
          </a:xfrm>
        </p:spPr>
        <p:txBody>
          <a:bodyPr>
            <a:noAutofit/>
          </a:bodyPr>
          <a:lstStyle/>
          <a:p>
            <a:pPr algn="just">
              <a:spcBef>
                <a:spcPts val="1750"/>
              </a:spcBef>
            </a:pPr>
            <a:r>
              <a:rPr lang="en-US" altLang="en-US" sz="2800" b="1" dirty="0">
                <a:solidFill>
                  <a:schemeClr val="tx2"/>
                </a:solidFill>
                <a:latin typeface="Calibri" panose="020F0502020204030204" pitchFamily="34" charset="0"/>
              </a:rPr>
              <a:t>7 </a:t>
            </a:r>
            <a:r>
              <a:rPr lang="en-US" altLang="en-US" sz="2800" b="1" dirty="0" err="1">
                <a:solidFill>
                  <a:schemeClr val="tx2"/>
                </a:solidFill>
                <a:latin typeface="Calibri" panose="020F0502020204030204" pitchFamily="34" charset="0"/>
              </a:rPr>
              <a:t>Saylı</a:t>
            </a:r>
            <a:r>
              <a:rPr lang="en-US" altLang="en-US" sz="2800" b="1" dirty="0">
                <a:solidFill>
                  <a:schemeClr val="tx2"/>
                </a:solidFill>
                <a:latin typeface="Calibri" panose="020F0502020204030204" pitchFamily="34" charset="0"/>
              </a:rPr>
              <a:t> </a:t>
            </a:r>
            <a:r>
              <a:rPr lang="en-US" altLang="en-US" sz="2800" b="1" dirty="0" err="1">
                <a:solidFill>
                  <a:schemeClr val="tx2"/>
                </a:solidFill>
                <a:latin typeface="Calibri" panose="020F0502020204030204" pitchFamily="34" charset="0"/>
              </a:rPr>
              <a:t>Protokol</a:t>
            </a:r>
            <a:r>
              <a:rPr lang="en-US" altLang="en-US" sz="2800" b="1" dirty="0">
                <a:solidFill>
                  <a:schemeClr val="tx2"/>
                </a:solidFill>
                <a:latin typeface="Calibri" panose="020F0502020204030204" pitchFamily="34" charset="0"/>
              </a:rPr>
              <a:t>, </a:t>
            </a:r>
            <a:r>
              <a:rPr lang="en-US" altLang="en-US" sz="2800" b="1" dirty="0" err="1">
                <a:solidFill>
                  <a:schemeClr val="tx2"/>
                </a:solidFill>
                <a:latin typeface="Calibri" panose="020F0502020204030204" pitchFamily="34" charset="0"/>
              </a:rPr>
              <a:t>Maddə</a:t>
            </a:r>
            <a:r>
              <a:rPr lang="en-US" altLang="en-US" sz="2800" b="1" dirty="0">
                <a:solidFill>
                  <a:schemeClr val="tx2"/>
                </a:solidFill>
                <a:latin typeface="Calibri" panose="020F0502020204030204" pitchFamily="34" charset="0"/>
              </a:rPr>
              <a:t> 5 (</a:t>
            </a:r>
            <a:r>
              <a:rPr lang="en-US" altLang="en-US" sz="2800" b="1" dirty="0" err="1">
                <a:solidFill>
                  <a:schemeClr val="tx2"/>
                </a:solidFill>
                <a:latin typeface="Calibri" panose="020F0502020204030204" pitchFamily="34" charset="0"/>
              </a:rPr>
              <a:t>Ər-arvadın</a:t>
            </a:r>
            <a:r>
              <a:rPr lang="en-US" altLang="en-US" sz="2800" b="1" dirty="0">
                <a:solidFill>
                  <a:schemeClr val="tx2"/>
                </a:solidFill>
                <a:latin typeface="Calibri" panose="020F0502020204030204" pitchFamily="34" charset="0"/>
              </a:rPr>
              <a:t> </a:t>
            </a:r>
            <a:r>
              <a:rPr lang="en-US" altLang="en-US" sz="2800" b="1" dirty="0" err="1">
                <a:solidFill>
                  <a:schemeClr val="tx2"/>
                </a:solidFill>
                <a:latin typeface="Calibri" panose="020F0502020204030204" pitchFamily="34" charset="0"/>
              </a:rPr>
              <a:t>hüquq</a:t>
            </a:r>
            <a:r>
              <a:rPr lang="en-US" altLang="en-US" sz="2800" b="1" dirty="0">
                <a:solidFill>
                  <a:schemeClr val="tx2"/>
                </a:solidFill>
                <a:latin typeface="Calibri" panose="020F0502020204030204" pitchFamily="34" charset="0"/>
              </a:rPr>
              <a:t> </a:t>
            </a:r>
            <a:r>
              <a:rPr lang="en-US" altLang="en-US" sz="2800" b="1" dirty="0" err="1">
                <a:solidFill>
                  <a:schemeClr val="tx2"/>
                </a:solidFill>
                <a:latin typeface="Calibri" panose="020F0502020204030204" pitchFamily="34" charset="0"/>
              </a:rPr>
              <a:t>bərabərliyi</a:t>
            </a:r>
            <a:r>
              <a:rPr lang="en-US" altLang="en-US" sz="2800" b="1" dirty="0">
                <a:solidFill>
                  <a:schemeClr val="tx2"/>
                </a:solidFill>
                <a:latin typeface="Calibri" panose="020F0502020204030204" pitchFamily="34" charset="0"/>
              </a:rPr>
              <a:t>)</a:t>
            </a:r>
          </a:p>
          <a:p>
            <a:pPr algn="just">
              <a:spcBef>
                <a:spcPts val="1750"/>
              </a:spcBef>
            </a:pPr>
            <a:r>
              <a:rPr lang="en-US" altLang="en-US" sz="2800" dirty="0" err="1">
                <a:solidFill>
                  <a:schemeClr val="tx2"/>
                </a:solidFill>
                <a:latin typeface="Calibri" panose="020F0502020204030204" pitchFamily="34" charset="0"/>
              </a:rPr>
              <a:t>Ər-arvad</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nikaha</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daxil</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olma</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və</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boşanma</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ilə</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bağlı</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məsələlərdə</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öz</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aralarında</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və</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uşaqları</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ilə</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münasibətlərdə</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bərabər</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hüquqlara</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malikdirlər</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və</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bərabər</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mülki-hüquqi</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cavabdehlik</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daşıyırlar</a:t>
            </a:r>
            <a:r>
              <a:rPr lang="en-US" altLang="en-US" sz="2800" dirty="0">
                <a:solidFill>
                  <a:schemeClr val="tx2"/>
                </a:solidFill>
                <a:latin typeface="Calibri" panose="020F0502020204030204" pitchFamily="34" charset="0"/>
              </a:rPr>
              <a:t>. Bu </a:t>
            </a:r>
            <a:r>
              <a:rPr lang="en-US" altLang="en-US" sz="2800" dirty="0" err="1">
                <a:solidFill>
                  <a:schemeClr val="tx2"/>
                </a:solidFill>
                <a:latin typeface="Calibri" panose="020F0502020204030204" pitchFamily="34" charset="0"/>
              </a:rPr>
              <a:t>maddə</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uşaqların</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maraqlarına</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riayət</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olunması</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üçün</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zəruri</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tədbirlər</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görməkdə</a:t>
            </a:r>
            <a:r>
              <a:rPr lang="en-US" altLang="en-US" sz="2800" dirty="0">
                <a:solidFill>
                  <a:schemeClr val="tx2"/>
                </a:solidFill>
                <a:latin typeface="Calibri" panose="020F0502020204030204" pitchFamily="34" charset="0"/>
              </a:rPr>
              <a:t> </a:t>
            </a:r>
            <a:r>
              <a:rPr lang="en-US" altLang="en-US" sz="2800" dirty="0" err="1">
                <a:solidFill>
                  <a:schemeClr val="tx2"/>
                </a:solidFill>
                <a:latin typeface="Calibri" panose="020F0502020204030204" pitchFamily="34" charset="0"/>
              </a:rPr>
              <a:t>dövlətlərə</a:t>
            </a:r>
            <a:r>
              <a:rPr lang="en-US" altLang="en-US" sz="2800" dirty="0">
                <a:solidFill>
                  <a:schemeClr val="tx2"/>
                </a:solidFill>
                <a:latin typeface="Calibri" panose="020F0502020204030204" pitchFamily="34" charset="0"/>
              </a:rPr>
              <a:t> mane </a:t>
            </a:r>
            <a:r>
              <a:rPr lang="en-US" altLang="en-US" sz="2800" dirty="0" err="1">
                <a:solidFill>
                  <a:schemeClr val="tx2"/>
                </a:solidFill>
                <a:latin typeface="Calibri" panose="020F0502020204030204" pitchFamily="34" charset="0"/>
              </a:rPr>
              <a:t>olmur</a:t>
            </a:r>
            <a:r>
              <a:rPr lang="en-US" altLang="en-US" sz="2800" dirty="0">
                <a:solidFill>
                  <a:schemeClr val="tx2"/>
                </a:solidFill>
                <a:latin typeface="Calibri" panose="020F0502020204030204" pitchFamily="34" charset="0"/>
              </a:rPr>
              <a:t>.</a:t>
            </a:r>
            <a:endParaRPr lang="en-US" altLang="lv-LV" sz="2800" dirty="0">
              <a:solidFill>
                <a:schemeClr val="tx2"/>
              </a:solidFill>
              <a:latin typeface="Calibri" panose="020F0502020204030204" pitchFamily="34" charset="0"/>
            </a:endParaRPr>
          </a:p>
          <a:p>
            <a:endParaRPr lang="en-US" sz="2800" dirty="0">
              <a:solidFill>
                <a:schemeClr val="tx2"/>
              </a:solidFill>
            </a:endParaRPr>
          </a:p>
        </p:txBody>
      </p:sp>
    </p:spTree>
    <p:extLst>
      <p:ext uri="{BB962C8B-B14F-4D97-AF65-F5344CB8AC3E}">
        <p14:creationId xmlns:p14="http://schemas.microsoft.com/office/powerpoint/2010/main" val="1949713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az-Latn-AZ" b="1" i="1" dirty="0">
                <a:latin typeface="Times New Roman" pitchFamily="18" charset="0"/>
                <a:cs typeface="Times New Roman" pitchFamily="18" charset="0"/>
              </a:rPr>
              <a:t>İZMİR BƏYANNAMƏSİ 26-27 aprel 2011</a:t>
            </a:r>
            <a:endParaRPr lang="ru-RU" dirty="0"/>
          </a:p>
        </p:txBody>
      </p:sp>
      <p:sp>
        <p:nvSpPr>
          <p:cNvPr id="3" name="Content Placeholder 2"/>
          <p:cNvSpPr>
            <a:spLocks noGrp="1"/>
          </p:cNvSpPr>
          <p:nvPr>
            <p:ph idx="1"/>
          </p:nvPr>
        </p:nvSpPr>
        <p:spPr/>
        <p:txBody>
          <a:bodyPr/>
          <a:lstStyle/>
          <a:p>
            <a:r>
              <a:rPr lang="az-Latn-AZ" sz="3200" dirty="0">
                <a:latin typeface="Times New Roman" pitchFamily="18" charset="0"/>
                <a:cs typeface="Times New Roman" pitchFamily="18" charset="0"/>
              </a:rPr>
              <a:t>Dövlətləri xüsusi diqqət göstərməyə çağırır:</a:t>
            </a:r>
          </a:p>
          <a:p>
            <a:r>
              <a:rPr lang="az-Latn-AZ" sz="3200" dirty="0">
                <a:latin typeface="Times New Roman" pitchFamily="18" charset="0"/>
                <a:cs typeface="Times New Roman" pitchFamily="18" charset="0"/>
              </a:rPr>
              <a:t>Dövlətdaxili hüquq müdafiə vasitələrinin effektivliyinə;</a:t>
            </a:r>
          </a:p>
          <a:p>
            <a:r>
              <a:rPr lang="az-Latn-AZ" sz="3200" dirty="0">
                <a:latin typeface="Times New Roman" pitchFamily="18" charset="0"/>
                <a:cs typeface="Times New Roman" pitchFamily="18" charset="0"/>
              </a:rPr>
              <a:t>Pozulmuş hüququ bərpa etmək qabiliyyətinə;</a:t>
            </a:r>
          </a:p>
          <a:p>
            <a:r>
              <a:rPr lang="az-Latn-AZ" sz="3200" dirty="0">
                <a:latin typeface="Times New Roman" pitchFamily="18" charset="0"/>
                <a:cs typeface="Times New Roman" pitchFamily="18" charset="0"/>
              </a:rPr>
              <a:t>Məhkəmənin qərarlarının icrasına nəzarətdə Nazirlər Komitəsi ilə əməkdaşlıq etməyə.</a:t>
            </a:r>
            <a:endParaRPr lang="ru-RU" sz="3200" dirty="0">
              <a:latin typeface="Times New Roman" pitchFamily="18" charset="0"/>
              <a:cs typeface="Times New Roman" pitchFamily="18" charset="0"/>
            </a:endParaRPr>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F8FC67E3-8EBC-4B06-81E3-FA4EAA59F678}" type="slidenum">
              <a:rPr lang="ru-RU" altLang="ru-RU">
                <a:latin typeface="Arial" panose="020B0604020202020204" pitchFamily="34" charset="0"/>
              </a:rPr>
              <a:pPr eaLnBrk="1" hangingPunct="1"/>
              <a:t>13</a:t>
            </a:fld>
            <a:endParaRPr lang="ru-RU" altLang="ru-RU">
              <a:latin typeface="Arial" panose="020B0604020202020204" pitchFamily="34" charset="0"/>
            </a:endParaRPr>
          </a:p>
        </p:txBody>
      </p:sp>
    </p:spTree>
    <p:extLst>
      <p:ext uri="{BB962C8B-B14F-4D97-AF65-F5344CB8AC3E}">
        <p14:creationId xmlns:p14="http://schemas.microsoft.com/office/powerpoint/2010/main" val="2789477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az-Latn-AZ" sz="3600" b="1" i="1" dirty="0">
                <a:latin typeface="Times New Roman" pitchFamily="18" charset="0"/>
                <a:cs typeface="Times New Roman" pitchFamily="18" charset="0"/>
              </a:rPr>
              <a:t>BRAYTON BƏYANNAMƏSİ 19-20 aprel 2012</a:t>
            </a:r>
            <a:endParaRPr lang="ru-RU" sz="3400" dirty="0"/>
          </a:p>
        </p:txBody>
      </p:sp>
      <p:sp>
        <p:nvSpPr>
          <p:cNvPr id="3" name="Content Placeholder 2"/>
          <p:cNvSpPr>
            <a:spLocks noGrp="1"/>
          </p:cNvSpPr>
          <p:nvPr>
            <p:ph idx="1"/>
          </p:nvPr>
        </p:nvSpPr>
        <p:spPr/>
        <p:txBody>
          <a:bodyPr>
            <a:normAutofit/>
          </a:bodyPr>
          <a:lstStyle/>
          <a:p>
            <a:r>
              <a:rPr lang="az-Latn-AZ" sz="2800" dirty="0">
                <a:latin typeface="Times New Roman" pitchFamily="18" charset="0"/>
                <a:cs typeface="Times New Roman" pitchFamily="18" charset="0"/>
              </a:rPr>
              <a:t>Konvensiyanın milli qanunvericilikdə təmin </a:t>
            </a:r>
            <a:r>
              <a:rPr lang="az-Latn-AZ" sz="2800" dirty="0" err="1">
                <a:latin typeface="Times New Roman" pitchFamily="18" charset="0"/>
                <a:cs typeface="Times New Roman" pitchFamily="18" charset="0"/>
              </a:rPr>
              <a:t>olunmasını</a:t>
            </a:r>
            <a:r>
              <a:rPr lang="az-Latn-AZ" sz="2800" dirty="0">
                <a:latin typeface="Times New Roman" pitchFamily="18" charset="0"/>
                <a:cs typeface="Times New Roman" pitchFamily="18" charset="0"/>
              </a:rPr>
              <a:t>;</a:t>
            </a:r>
          </a:p>
          <a:p>
            <a:r>
              <a:rPr lang="az-Latn-AZ" sz="2800" dirty="0">
                <a:latin typeface="Times New Roman" pitchFamily="18" charset="0"/>
                <a:cs typeface="Times New Roman" pitchFamily="18" charset="0"/>
              </a:rPr>
              <a:t>Qanunvericiliyi və məhkəmə təcrübəsini Konvensiyaya </a:t>
            </a:r>
            <a:r>
              <a:rPr lang="az-Latn-AZ" sz="2800" dirty="0" err="1">
                <a:latin typeface="Times New Roman" pitchFamily="18" charset="0"/>
                <a:cs typeface="Times New Roman" pitchFamily="18" charset="0"/>
              </a:rPr>
              <a:t>uyğunlaşdırmaq</a:t>
            </a:r>
            <a:r>
              <a:rPr lang="az-Latn-AZ" sz="2800" dirty="0">
                <a:latin typeface="Times New Roman" pitchFamily="18" charset="0"/>
                <a:cs typeface="Times New Roman" pitchFamily="18" charset="0"/>
              </a:rPr>
              <a:t>;</a:t>
            </a:r>
          </a:p>
          <a:p>
            <a:r>
              <a:rPr lang="az-Latn-AZ" sz="2800" dirty="0">
                <a:latin typeface="Times New Roman" pitchFamily="18" charset="0"/>
                <a:cs typeface="Times New Roman" pitchFamily="18" charset="0"/>
              </a:rPr>
              <a:t>Qanun layihələrinin hazırlanması zamanı onların Konvensiyaya uyğunluğuna baxılsın</a:t>
            </a: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E366B1BD-43BC-4E90-BC05-721D086AE920}" type="slidenum">
              <a:rPr lang="ru-RU" altLang="ru-RU">
                <a:latin typeface="Arial" panose="020B0604020202020204" pitchFamily="34" charset="0"/>
              </a:rPr>
              <a:pPr eaLnBrk="1" hangingPunct="1"/>
              <a:t>14</a:t>
            </a:fld>
            <a:endParaRPr lang="ru-RU" altLang="ru-RU">
              <a:latin typeface="Arial" panose="020B0604020202020204" pitchFamily="34" charset="0"/>
            </a:endParaRPr>
          </a:p>
        </p:txBody>
      </p:sp>
    </p:spTree>
    <p:extLst>
      <p:ext uri="{BB962C8B-B14F-4D97-AF65-F5344CB8AC3E}">
        <p14:creationId xmlns:p14="http://schemas.microsoft.com/office/powerpoint/2010/main" val="2754322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az-Latn-AZ" sz="3200" b="1" i="1" dirty="0">
                <a:latin typeface="Times New Roman" pitchFamily="18" charset="0"/>
                <a:cs typeface="Times New Roman" pitchFamily="18" charset="0"/>
              </a:rPr>
              <a:t>İNTERLAKEN BƏYANNAMƏSİ 19 fevral 2010</a:t>
            </a:r>
            <a:endParaRPr lang="ru-RU" altLang="ru-RU"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az-Latn-AZ" sz="2800" dirty="0">
                <a:latin typeface="Times New Roman" pitchFamily="18" charset="0"/>
                <a:cs typeface="Times New Roman" pitchFamily="18" charset="0"/>
              </a:rPr>
              <a:t>İştirakçı-Dövlətləri öz </a:t>
            </a:r>
            <a:r>
              <a:rPr lang="az-Latn-AZ" sz="2800" dirty="0" err="1">
                <a:latin typeface="Times New Roman" pitchFamily="18" charset="0"/>
                <a:cs typeface="Times New Roman" pitchFamily="18" charset="0"/>
              </a:rPr>
              <a:t>üzərlərinə</a:t>
            </a:r>
            <a:r>
              <a:rPr lang="az-Latn-AZ" sz="2800" dirty="0">
                <a:latin typeface="Times New Roman" pitchFamily="18" charset="0"/>
                <a:cs typeface="Times New Roman" pitchFamily="18" charset="0"/>
              </a:rPr>
              <a:t> öhdəlik götürməyə çağırır: </a:t>
            </a:r>
          </a:p>
          <a:p>
            <a:r>
              <a:rPr lang="az-Latn-AZ" sz="2800" dirty="0">
                <a:latin typeface="Times New Roman" pitchFamily="18" charset="0"/>
                <a:cs typeface="Times New Roman" pitchFamily="18" charset="0"/>
              </a:rPr>
              <a:t>Məhkəmənin qərarlarını tam icra etmək;</a:t>
            </a:r>
          </a:p>
          <a:p>
            <a:r>
              <a:rPr lang="az-Latn-AZ" sz="2800" dirty="0">
                <a:latin typeface="Times New Roman" pitchFamily="18" charset="0"/>
                <a:cs typeface="Times New Roman" pitchFamily="18" charset="0"/>
              </a:rPr>
              <a:t>Oxşar pozuntuların baş verməsinin qarşısının alınması üçün tədbirlər görmək;</a:t>
            </a:r>
          </a:p>
          <a:p>
            <a:r>
              <a:rPr lang="az-Latn-AZ" sz="2800" dirty="0">
                <a:latin typeface="Times New Roman" pitchFamily="18" charset="0"/>
                <a:cs typeface="Times New Roman" pitchFamily="18" charset="0"/>
              </a:rPr>
              <a:t>Nazirlər Komitəsinin </a:t>
            </a:r>
            <a:r>
              <a:rPr lang="az-Latn-AZ" sz="2800" dirty="0" err="1">
                <a:latin typeface="Times New Roman" pitchFamily="18" charset="0"/>
                <a:cs typeface="Times New Roman" pitchFamily="18" charset="0"/>
              </a:rPr>
              <a:t>Tövsiyyələrinə</a:t>
            </a:r>
            <a:r>
              <a:rPr lang="az-Latn-AZ" sz="2800" dirty="0">
                <a:latin typeface="Times New Roman" pitchFamily="18" charset="0"/>
                <a:cs typeface="Times New Roman" pitchFamily="18" charset="0"/>
              </a:rPr>
              <a:t> əməl etmək.</a:t>
            </a:r>
          </a:p>
          <a:p>
            <a:pPr marL="36900" indent="0">
              <a:buNone/>
              <a:defRPr/>
            </a:pPr>
            <a:endParaRPr lang="ru-RU" altLang="ru-RU" sz="2600" dirty="0">
              <a:latin typeface="Times New Roman" pitchFamily="18" charset="0"/>
              <a:cs typeface="Times New Roman" pitchFamily="18" charset="0"/>
            </a:endParaRPr>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ea typeface="MS PGothic" panose="020B0600070205080204" pitchFamily="34" charset="-128"/>
              </a:defRPr>
            </a:lvl1pPr>
            <a:lvl2pPr marL="742950" indent="-285750" eaLnBrk="0" hangingPunct="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ea typeface="MS PGothic" panose="020B0600070205080204" pitchFamily="34" charset="-128"/>
              </a:defRPr>
            </a:lvl2pPr>
            <a:lvl3pPr marL="1143000" indent="-228600" eaLnBrk="0" hangingPunct="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ea typeface="MS PGothic" panose="020B0600070205080204" pitchFamily="34" charset="-128"/>
              </a:defRPr>
            </a:lvl3pPr>
            <a:lvl4pPr marL="1600200" indent="-228600" eaLnBrk="0" hangingPunct="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ea typeface="MS PGothic" panose="020B0600070205080204" pitchFamily="34" charset="-128"/>
              </a:defRPr>
            </a:lvl4pPr>
            <a:lvl5pPr marL="2057400" indent="-228600" eaLnBrk="0" hangingPunct="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0"/>
              </a:spcBef>
              <a:buClrTx/>
              <a:buSzTx/>
              <a:buFontTx/>
              <a:buNone/>
            </a:pPr>
            <a:fld id="{AC8D9D5B-DCD1-41C2-A034-C503736DB18B}" type="slidenum">
              <a:rPr lang="ru-RU" altLang="ru-RU" sz="1000">
                <a:latin typeface="Arial" panose="020B0604020202020204" pitchFamily="34" charset="0"/>
              </a:rPr>
              <a:pPr eaLnBrk="1" hangingPunct="1">
                <a:spcBef>
                  <a:spcPct val="0"/>
                </a:spcBef>
                <a:buClrTx/>
                <a:buSzTx/>
                <a:buFontTx/>
                <a:buNone/>
              </a:pPr>
              <a:t>15</a:t>
            </a:fld>
            <a:endParaRPr lang="ru-RU" altLang="ru-RU" sz="1000">
              <a:latin typeface="Arial" panose="020B0604020202020204" pitchFamily="34" charset="0"/>
            </a:endParaRPr>
          </a:p>
        </p:txBody>
      </p:sp>
    </p:spTree>
    <p:extLst>
      <p:ext uri="{BB962C8B-B14F-4D97-AF65-F5344CB8AC3E}">
        <p14:creationId xmlns:p14="http://schemas.microsoft.com/office/powerpoint/2010/main" val="1179452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0"/>
            <a:ext cx="9590550" cy="1828813"/>
          </a:xfrm>
        </p:spPr>
        <p:txBody>
          <a:bodyPr>
            <a:normAutofit/>
          </a:bodyPr>
          <a:lstStyle/>
          <a:p>
            <a:r>
              <a:rPr lang="az-Latn-AZ" b="1" i="1" dirty="0">
                <a:latin typeface="Times New Roman" pitchFamily="18" charset="0"/>
                <a:cs typeface="Times New Roman" pitchFamily="18" charset="0"/>
              </a:rPr>
              <a:t>Azərbaycan Respublikası Cinayət Məcəlləsinin 156.1-ci maddəsi</a:t>
            </a:r>
            <a:endParaRPr lang="en-US" dirty="0"/>
          </a:p>
        </p:txBody>
      </p:sp>
      <p:sp>
        <p:nvSpPr>
          <p:cNvPr id="3" name="Text Placeholder 2"/>
          <p:cNvSpPr>
            <a:spLocks noGrp="1"/>
          </p:cNvSpPr>
          <p:nvPr>
            <p:ph type="body" idx="1"/>
          </p:nvPr>
        </p:nvSpPr>
        <p:spPr>
          <a:xfrm>
            <a:off x="888642" y="2833353"/>
            <a:ext cx="9997309" cy="2521158"/>
          </a:xfrm>
        </p:spPr>
        <p:txBody>
          <a:bodyPr>
            <a:normAutofit fontScale="92500"/>
          </a:bodyPr>
          <a:lstStyle/>
          <a:p>
            <a:pPr algn="just"/>
            <a:r>
              <a:rPr lang="en-US" sz="2800" dirty="0">
                <a:latin typeface="Times New Roman" pitchFamily="18" charset="0"/>
                <a:cs typeface="Times New Roman" pitchFamily="18" charset="0"/>
              </a:rPr>
              <a:t> </a:t>
            </a:r>
            <a:r>
              <a:rPr lang="en-US" sz="2800" dirty="0"/>
              <a:t> </a:t>
            </a:r>
            <a:r>
              <a:rPr lang="en-US" sz="2800" dirty="0" err="1"/>
              <a:t>Şəxsi</a:t>
            </a:r>
            <a:r>
              <a:rPr lang="en-US" sz="2800" dirty="0"/>
              <a:t> </a:t>
            </a:r>
            <a:r>
              <a:rPr lang="en-US" sz="2800" dirty="0" err="1"/>
              <a:t>həyatın</a:t>
            </a:r>
            <a:r>
              <a:rPr lang="en-US" sz="2800" dirty="0"/>
              <a:t> </a:t>
            </a:r>
            <a:r>
              <a:rPr lang="en-US" sz="2800" dirty="0" err="1"/>
              <a:t>toxunulmazlığını</a:t>
            </a:r>
            <a:r>
              <a:rPr lang="en-US" sz="2800" dirty="0"/>
              <a:t> </a:t>
            </a:r>
            <a:r>
              <a:rPr lang="en-US" sz="2800" dirty="0" err="1"/>
              <a:t>pozma</a:t>
            </a:r>
            <a:r>
              <a:rPr lang="en-US" sz="2800" dirty="0"/>
              <a:t>          </a:t>
            </a:r>
            <a:endParaRPr lang="az-Latn-AZ" sz="2800" dirty="0"/>
          </a:p>
          <a:p>
            <a:pPr algn="just"/>
            <a:r>
              <a:rPr lang="en-US" sz="2800" dirty="0"/>
              <a:t>  </a:t>
            </a:r>
            <a:r>
              <a:rPr lang="en-US" sz="2800" dirty="0" err="1"/>
              <a:t>Şəxsi</a:t>
            </a:r>
            <a:r>
              <a:rPr lang="en-US" sz="2800" dirty="0"/>
              <a:t> </a:t>
            </a:r>
            <a:r>
              <a:rPr lang="en-US" sz="2800" dirty="0" err="1"/>
              <a:t>və</a:t>
            </a:r>
            <a:r>
              <a:rPr lang="en-US" sz="2800" dirty="0"/>
              <a:t> </a:t>
            </a:r>
            <a:r>
              <a:rPr lang="en-US" sz="2800" dirty="0" err="1"/>
              <a:t>ailə</a:t>
            </a:r>
            <a:r>
              <a:rPr lang="en-US" sz="2800" dirty="0"/>
              <a:t> </a:t>
            </a:r>
            <a:r>
              <a:rPr lang="en-US" sz="2800" dirty="0" err="1"/>
              <a:t>həyatının</a:t>
            </a:r>
            <a:r>
              <a:rPr lang="en-US" sz="2800" dirty="0"/>
              <a:t> </a:t>
            </a:r>
            <a:r>
              <a:rPr lang="en-US" sz="2800" dirty="0" err="1"/>
              <a:t>sirri</a:t>
            </a:r>
            <a:r>
              <a:rPr lang="en-US" sz="2800" dirty="0"/>
              <a:t> </a:t>
            </a:r>
            <a:r>
              <a:rPr lang="en-US" sz="2800" dirty="0" err="1"/>
              <a:t>olan</a:t>
            </a:r>
            <a:r>
              <a:rPr lang="en-US" sz="2800" dirty="0"/>
              <a:t> </a:t>
            </a:r>
            <a:r>
              <a:rPr lang="en-US" sz="2800" dirty="0" err="1"/>
              <a:t>məlumatların</a:t>
            </a:r>
            <a:r>
              <a:rPr lang="en-US" sz="2800" dirty="0"/>
              <a:t>, </a:t>
            </a:r>
            <a:r>
              <a:rPr lang="en-US" sz="2800" dirty="0" err="1"/>
              <a:t>belə</a:t>
            </a:r>
            <a:r>
              <a:rPr lang="en-US" sz="2800" dirty="0"/>
              <a:t> </a:t>
            </a:r>
            <a:r>
              <a:rPr lang="en-US" sz="2800" dirty="0" err="1"/>
              <a:t>məlumatları</a:t>
            </a:r>
            <a:r>
              <a:rPr lang="en-US" sz="2800" dirty="0"/>
              <a:t> </a:t>
            </a:r>
            <a:r>
              <a:rPr lang="en-US" sz="2800" dirty="0" err="1"/>
              <a:t>əks</a:t>
            </a:r>
            <a:r>
              <a:rPr lang="en-US" sz="2800" dirty="0"/>
              <a:t> </a:t>
            </a:r>
            <a:r>
              <a:rPr lang="en-US" sz="2800" dirty="0" err="1"/>
              <a:t>etdirən</a:t>
            </a:r>
            <a:r>
              <a:rPr lang="en-US" sz="2800" dirty="0"/>
              <a:t> </a:t>
            </a:r>
            <a:r>
              <a:rPr lang="en-US" sz="2800" dirty="0" err="1"/>
              <a:t>sənədlərin</a:t>
            </a:r>
            <a:r>
              <a:rPr lang="en-US" sz="2800" dirty="0"/>
              <a:t>, video </a:t>
            </a:r>
            <a:r>
              <a:rPr lang="en-US" sz="2800" dirty="0" err="1"/>
              <a:t>və</a:t>
            </a:r>
            <a:r>
              <a:rPr lang="en-US" sz="2800" dirty="0"/>
              <a:t> </a:t>
            </a:r>
            <a:r>
              <a:rPr lang="en-US" sz="2800" dirty="0" err="1"/>
              <a:t>foto</a:t>
            </a:r>
            <a:r>
              <a:rPr lang="en-US" sz="2800" dirty="0"/>
              <a:t> </a:t>
            </a:r>
            <a:r>
              <a:rPr lang="en-US" sz="2800" dirty="0" err="1"/>
              <a:t>çəkilişi</a:t>
            </a:r>
            <a:r>
              <a:rPr lang="en-US" sz="2800" dirty="0"/>
              <a:t> </a:t>
            </a:r>
            <a:r>
              <a:rPr lang="en-US" sz="2800" dirty="0" err="1"/>
              <a:t>materiallarının</a:t>
            </a:r>
            <a:r>
              <a:rPr lang="en-US" sz="2800" dirty="0"/>
              <a:t>, </a:t>
            </a:r>
            <a:r>
              <a:rPr lang="en-US" sz="2800" dirty="0" err="1"/>
              <a:t>səs</a:t>
            </a:r>
            <a:r>
              <a:rPr lang="en-US" sz="2800" dirty="0"/>
              <a:t> </a:t>
            </a:r>
            <a:r>
              <a:rPr lang="en-US" sz="2800" dirty="0" err="1"/>
              <a:t>yazılarının</a:t>
            </a:r>
            <a:r>
              <a:rPr lang="en-US" sz="2800" dirty="0"/>
              <a:t> </a:t>
            </a:r>
            <a:r>
              <a:rPr lang="en-US" sz="2800" dirty="0" err="1"/>
              <a:t>yayılması</a:t>
            </a:r>
            <a:r>
              <a:rPr lang="en-US" sz="2800" dirty="0"/>
              <a:t>, </a:t>
            </a:r>
            <a:r>
              <a:rPr lang="en-US" sz="2800" dirty="0" err="1"/>
              <a:t>habelə</a:t>
            </a:r>
            <a:r>
              <a:rPr lang="en-US" sz="2800" dirty="0"/>
              <a:t> </a:t>
            </a:r>
            <a:r>
              <a:rPr lang="en-US" sz="2800" dirty="0" err="1"/>
              <a:t>satılması</a:t>
            </a:r>
            <a:r>
              <a:rPr lang="en-US" sz="2800" dirty="0"/>
              <a:t> </a:t>
            </a:r>
            <a:r>
              <a:rPr lang="en-US" sz="2800" dirty="0" err="1"/>
              <a:t>və</a:t>
            </a:r>
            <a:r>
              <a:rPr lang="en-US" sz="2800" dirty="0"/>
              <a:t> </a:t>
            </a:r>
            <a:r>
              <a:rPr lang="en-US" sz="2800" dirty="0" err="1"/>
              <a:t>ya</a:t>
            </a:r>
            <a:r>
              <a:rPr lang="en-US" sz="2800" dirty="0"/>
              <a:t> </a:t>
            </a:r>
            <a:r>
              <a:rPr lang="en-US" sz="2800" dirty="0" err="1"/>
              <a:t>başqasına</a:t>
            </a:r>
            <a:r>
              <a:rPr lang="en-US" sz="2800" dirty="0"/>
              <a:t> </a:t>
            </a:r>
            <a:r>
              <a:rPr lang="en-US" sz="2800" dirty="0" err="1"/>
              <a:t>verilməsi</a:t>
            </a:r>
            <a:r>
              <a:rPr lang="en-US" sz="2800" dirty="0"/>
              <a:t> </a:t>
            </a:r>
            <a:r>
              <a:rPr lang="en-US" sz="2800" dirty="0" err="1"/>
              <a:t>qanunsuz</a:t>
            </a:r>
            <a:r>
              <a:rPr lang="en-US" sz="2800" dirty="0"/>
              <a:t> </a:t>
            </a:r>
            <a:r>
              <a:rPr lang="en-US" sz="2800" dirty="0" err="1"/>
              <a:t>toplanılması</a:t>
            </a:r>
            <a:r>
              <a:rPr lang="en-US" sz="2800" dirty="0"/>
              <a:t>— </a:t>
            </a:r>
            <a:r>
              <a:rPr lang="en-US" sz="2800" dirty="0" err="1"/>
              <a:t>yüz</a:t>
            </a:r>
            <a:r>
              <a:rPr lang="en-US" sz="2800" dirty="0"/>
              <a:t> </a:t>
            </a:r>
            <a:r>
              <a:rPr lang="en-US" sz="2800" dirty="0" err="1"/>
              <a:t>manatdan</a:t>
            </a:r>
            <a:r>
              <a:rPr lang="en-US" sz="2800" dirty="0"/>
              <a:t> </a:t>
            </a:r>
            <a:r>
              <a:rPr lang="en-US" sz="2800" dirty="0" err="1"/>
              <a:t>beş</a:t>
            </a:r>
            <a:r>
              <a:rPr lang="en-US" sz="2800" dirty="0"/>
              <a:t> </a:t>
            </a:r>
            <a:r>
              <a:rPr lang="en-US" sz="2800" dirty="0" err="1"/>
              <a:t>yüz</a:t>
            </a:r>
            <a:r>
              <a:rPr lang="en-US" sz="2800" dirty="0"/>
              <a:t> </a:t>
            </a:r>
            <a:r>
              <a:rPr lang="en-US" sz="2800" dirty="0" err="1"/>
              <a:t>manatadək</a:t>
            </a:r>
            <a:r>
              <a:rPr lang="en-US" sz="2800" dirty="0"/>
              <a:t> </a:t>
            </a:r>
            <a:r>
              <a:rPr lang="en-US" sz="2800" dirty="0" err="1"/>
              <a:t>miqdarda</a:t>
            </a:r>
            <a:r>
              <a:rPr lang="en-US" sz="2800" dirty="0"/>
              <a:t> </a:t>
            </a:r>
            <a:r>
              <a:rPr lang="en-US" sz="2800" dirty="0" err="1"/>
              <a:t>cərimə</a:t>
            </a:r>
            <a:r>
              <a:rPr lang="en-US" sz="2800" dirty="0"/>
              <a:t> </a:t>
            </a:r>
          </a:p>
        </p:txBody>
      </p:sp>
    </p:spTree>
    <p:extLst>
      <p:ext uri="{BB962C8B-B14F-4D97-AF65-F5344CB8AC3E}">
        <p14:creationId xmlns:p14="http://schemas.microsoft.com/office/powerpoint/2010/main" val="1907446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6017"/>
            <a:ext cx="12192000" cy="1258957"/>
          </a:xfrm>
        </p:spPr>
        <p:txBody>
          <a:bodyPr>
            <a:normAutofit/>
          </a:bodyPr>
          <a:lstStyle/>
          <a:p>
            <a:r>
              <a:rPr lang="az-Latn-AZ" sz="3200" dirty="0"/>
              <a:t>ƏMƏLİYYAT-AXTARIŞ FƏALİYYƏTİ HAQQINDA AZƏRBAYCAN RESPUBLİKASININ QANUNU</a:t>
            </a:r>
            <a:endParaRPr lang="ru-RU" sz="3200" dirty="0"/>
          </a:p>
        </p:txBody>
      </p:sp>
      <p:sp>
        <p:nvSpPr>
          <p:cNvPr id="3" name="Текст 2"/>
          <p:cNvSpPr>
            <a:spLocks noGrp="1"/>
          </p:cNvSpPr>
          <p:nvPr>
            <p:ph type="body" idx="1"/>
          </p:nvPr>
        </p:nvSpPr>
        <p:spPr>
          <a:xfrm>
            <a:off x="0" y="1378226"/>
            <a:ext cx="12192000" cy="5493026"/>
          </a:xfrm>
        </p:spPr>
        <p:txBody>
          <a:bodyPr>
            <a:normAutofit fontScale="32500" lnSpcReduction="20000"/>
          </a:bodyPr>
          <a:lstStyle/>
          <a:p>
            <a:pPr algn="just"/>
            <a:r>
              <a:rPr lang="en-US" sz="7400" b="1" dirty="0" err="1">
                <a:effectLst/>
              </a:rPr>
              <a:t>Maddə</a:t>
            </a:r>
            <a:r>
              <a:rPr lang="en-US" sz="7400" b="1" dirty="0">
                <a:effectLst/>
              </a:rPr>
              <a:t> 4. </a:t>
            </a:r>
            <a:r>
              <a:rPr lang="en-US" sz="7400" b="1" dirty="0" err="1">
                <a:effectLst/>
              </a:rPr>
              <a:t>İnsan</a:t>
            </a:r>
            <a:r>
              <a:rPr lang="en-US" sz="7400" b="1" dirty="0">
                <a:effectLst/>
              </a:rPr>
              <a:t> </a:t>
            </a:r>
            <a:r>
              <a:rPr lang="en-US" sz="7400" b="1" dirty="0" err="1">
                <a:effectLst/>
              </a:rPr>
              <a:t>və</a:t>
            </a:r>
            <a:r>
              <a:rPr lang="en-US" sz="7400" b="1" dirty="0">
                <a:effectLst/>
              </a:rPr>
              <a:t> </a:t>
            </a:r>
            <a:r>
              <a:rPr lang="en-US" sz="7400" b="1" dirty="0" err="1">
                <a:effectLst/>
              </a:rPr>
              <a:t>vətəndaş</a:t>
            </a:r>
            <a:r>
              <a:rPr lang="en-US" sz="7400" b="1" dirty="0">
                <a:effectLst/>
              </a:rPr>
              <a:t> </a:t>
            </a:r>
            <a:r>
              <a:rPr lang="en-US" sz="7400" b="1" dirty="0" err="1">
                <a:effectLst/>
              </a:rPr>
              <a:t>hüquq</a:t>
            </a:r>
            <a:r>
              <a:rPr lang="en-US" sz="7400" b="1" dirty="0">
                <a:effectLst/>
              </a:rPr>
              <a:t> </a:t>
            </a:r>
            <a:r>
              <a:rPr lang="en-US" sz="7400" b="1" dirty="0" err="1">
                <a:effectLst/>
              </a:rPr>
              <a:t>və</a:t>
            </a:r>
            <a:r>
              <a:rPr lang="en-US" sz="7400" b="1" dirty="0">
                <a:effectLst/>
              </a:rPr>
              <a:t> </a:t>
            </a:r>
            <a:r>
              <a:rPr lang="en-US" sz="7400" b="1" dirty="0" err="1">
                <a:effectLst/>
              </a:rPr>
              <a:t>azadlıqlarının</a:t>
            </a:r>
            <a:r>
              <a:rPr lang="en-US" sz="7400" b="1" dirty="0">
                <a:effectLst/>
              </a:rPr>
              <a:t> </a:t>
            </a:r>
            <a:r>
              <a:rPr lang="en-US" sz="7400" b="1" dirty="0" err="1">
                <a:effectLst/>
              </a:rPr>
              <a:t>təminatları</a:t>
            </a:r>
            <a:r>
              <a:rPr lang="en-US" sz="7400" b="1" dirty="0">
                <a:effectLst/>
              </a:rPr>
              <a:t> </a:t>
            </a:r>
            <a:endParaRPr lang="ru-RU" sz="7400" dirty="0">
              <a:effectLst/>
            </a:endParaRPr>
          </a:p>
          <a:p>
            <a:pPr algn="just"/>
            <a:r>
              <a:rPr lang="en-US" sz="7400" dirty="0">
                <a:effectLst/>
              </a:rPr>
              <a:t>I. </a:t>
            </a:r>
            <a:r>
              <a:rPr lang="en-US" sz="7400" dirty="0" err="1">
                <a:effectLst/>
              </a:rPr>
              <a:t>Əməliyyat-axtarış</a:t>
            </a:r>
            <a:r>
              <a:rPr lang="en-US" sz="7400" dirty="0">
                <a:effectLst/>
              </a:rPr>
              <a:t> </a:t>
            </a:r>
            <a:r>
              <a:rPr lang="en-US" sz="7400" dirty="0" err="1">
                <a:effectLst/>
              </a:rPr>
              <a:t>fəaliyyətinin</a:t>
            </a:r>
            <a:r>
              <a:rPr lang="en-US" sz="7400" dirty="0">
                <a:effectLst/>
              </a:rPr>
              <a:t> </a:t>
            </a:r>
            <a:r>
              <a:rPr lang="en-US" sz="7400" dirty="0" err="1">
                <a:effectLst/>
              </a:rPr>
              <a:t>həyata</a:t>
            </a:r>
            <a:r>
              <a:rPr lang="en-US" sz="7400" dirty="0">
                <a:effectLst/>
              </a:rPr>
              <a:t> </a:t>
            </a:r>
            <a:r>
              <a:rPr lang="en-US" sz="7400" dirty="0" err="1">
                <a:effectLst/>
              </a:rPr>
              <a:t>keçirilməsi</a:t>
            </a:r>
            <a:r>
              <a:rPr lang="en-US" sz="7400" dirty="0">
                <a:effectLst/>
              </a:rPr>
              <a:t> </a:t>
            </a:r>
            <a:r>
              <a:rPr lang="en-US" sz="7400" dirty="0" err="1">
                <a:effectLst/>
              </a:rPr>
              <a:t>ilə</a:t>
            </a:r>
            <a:r>
              <a:rPr lang="en-US" sz="7400" dirty="0">
                <a:effectLst/>
              </a:rPr>
              <a:t> </a:t>
            </a:r>
            <a:r>
              <a:rPr lang="en-US" sz="7400" dirty="0" err="1">
                <a:effectLst/>
              </a:rPr>
              <a:t>əlaqədar</a:t>
            </a:r>
            <a:r>
              <a:rPr lang="en-US" sz="7400" dirty="0">
                <a:effectLst/>
              </a:rPr>
              <a:t>:</a:t>
            </a:r>
            <a:endParaRPr lang="ru-RU" sz="7400" dirty="0">
              <a:effectLst/>
            </a:endParaRPr>
          </a:p>
          <a:p>
            <a:pPr algn="just"/>
            <a:r>
              <a:rPr lang="en-US" sz="7400" dirty="0">
                <a:effectLst/>
              </a:rPr>
              <a:t>1) </a:t>
            </a:r>
            <a:r>
              <a:rPr lang="en-US" sz="7400" dirty="0" err="1">
                <a:effectLst/>
              </a:rPr>
              <a:t>bu</a:t>
            </a:r>
            <a:r>
              <a:rPr lang="en-US" sz="7400" dirty="0">
                <a:effectLst/>
              </a:rPr>
              <a:t> </a:t>
            </a:r>
            <a:r>
              <a:rPr lang="en-US" sz="7400" dirty="0" err="1">
                <a:effectLst/>
              </a:rPr>
              <a:t>Qanunun</a:t>
            </a:r>
            <a:r>
              <a:rPr lang="en-US" sz="7400" dirty="0">
                <a:effectLst/>
              </a:rPr>
              <a:t> 1-ci </a:t>
            </a:r>
            <a:r>
              <a:rPr lang="en-US" sz="7400" dirty="0" err="1">
                <a:effectLst/>
              </a:rPr>
              <a:t>maddəsində</a:t>
            </a:r>
            <a:r>
              <a:rPr lang="en-US" sz="7400" dirty="0">
                <a:effectLst/>
              </a:rPr>
              <a:t> </a:t>
            </a:r>
            <a:r>
              <a:rPr lang="en-US" sz="7400" dirty="0" err="1">
                <a:effectLst/>
              </a:rPr>
              <a:t>nəzərdə</a:t>
            </a:r>
            <a:r>
              <a:rPr lang="en-US" sz="7400" dirty="0">
                <a:effectLst/>
              </a:rPr>
              <a:t> </a:t>
            </a:r>
            <a:r>
              <a:rPr lang="en-US" sz="7400" dirty="0" err="1">
                <a:effectLst/>
              </a:rPr>
              <a:t>tutulmayan</a:t>
            </a:r>
            <a:r>
              <a:rPr lang="en-US" sz="7400" dirty="0">
                <a:effectLst/>
              </a:rPr>
              <a:t> </a:t>
            </a:r>
            <a:r>
              <a:rPr lang="en-US" sz="7400" dirty="0" err="1">
                <a:effectLst/>
              </a:rPr>
              <a:t>məqsədləri</a:t>
            </a:r>
            <a:r>
              <a:rPr lang="en-US" sz="7400" dirty="0">
                <a:effectLst/>
              </a:rPr>
              <a:t> </a:t>
            </a:r>
            <a:r>
              <a:rPr lang="en-US" sz="7400" dirty="0" err="1">
                <a:effectLst/>
              </a:rPr>
              <a:t>güdmək</a:t>
            </a:r>
            <a:r>
              <a:rPr lang="en-US" sz="7400" dirty="0">
                <a:effectLst/>
              </a:rPr>
              <a:t> </a:t>
            </a:r>
            <a:r>
              <a:rPr lang="en-US" sz="7400" dirty="0" err="1">
                <a:effectLst/>
              </a:rPr>
              <a:t>və</a:t>
            </a:r>
            <a:r>
              <a:rPr lang="en-US" sz="7400" dirty="0">
                <a:effectLst/>
              </a:rPr>
              <a:t> </a:t>
            </a:r>
            <a:r>
              <a:rPr lang="en-US" sz="7400" dirty="0" err="1">
                <a:effectLst/>
              </a:rPr>
              <a:t>ya</a:t>
            </a:r>
            <a:r>
              <a:rPr lang="en-US" sz="7400" dirty="0">
                <a:effectLst/>
              </a:rPr>
              <a:t> </a:t>
            </a:r>
            <a:r>
              <a:rPr lang="en-US" sz="7400" dirty="0" err="1">
                <a:effectLst/>
              </a:rPr>
              <a:t>vəzifələri</a:t>
            </a:r>
            <a:r>
              <a:rPr lang="en-US" sz="7400" dirty="0">
                <a:effectLst/>
              </a:rPr>
              <a:t> </a:t>
            </a:r>
            <a:r>
              <a:rPr lang="en-US" sz="7400" dirty="0" err="1">
                <a:effectLst/>
              </a:rPr>
              <a:t>yerinə</a:t>
            </a:r>
            <a:r>
              <a:rPr lang="en-US" sz="7400" dirty="0">
                <a:effectLst/>
              </a:rPr>
              <a:t> </a:t>
            </a:r>
            <a:r>
              <a:rPr lang="en-US" sz="7400" dirty="0" err="1">
                <a:effectLst/>
              </a:rPr>
              <a:t>yetirmək</a:t>
            </a:r>
            <a:r>
              <a:rPr lang="en-US" sz="7400" dirty="0">
                <a:effectLst/>
              </a:rPr>
              <a:t>;</a:t>
            </a:r>
            <a:endParaRPr lang="ru-RU" sz="7400" dirty="0">
              <a:effectLst/>
            </a:endParaRPr>
          </a:p>
          <a:p>
            <a:pPr algn="just"/>
            <a:r>
              <a:rPr lang="en-US" sz="7400" dirty="0">
                <a:effectLst/>
              </a:rPr>
              <a:t>2) </a:t>
            </a:r>
            <a:r>
              <a:rPr lang="en-US" sz="7400" dirty="0" err="1">
                <a:effectLst/>
              </a:rPr>
              <a:t>hər</a:t>
            </a:r>
            <a:r>
              <a:rPr lang="en-US" sz="7400" dirty="0">
                <a:effectLst/>
              </a:rPr>
              <a:t> </a:t>
            </a:r>
            <a:r>
              <a:rPr lang="en-US" sz="7400" dirty="0" err="1">
                <a:effectLst/>
              </a:rPr>
              <a:t>hansı</a:t>
            </a:r>
            <a:r>
              <a:rPr lang="en-US" sz="7400" dirty="0">
                <a:effectLst/>
              </a:rPr>
              <a:t> </a:t>
            </a:r>
            <a:r>
              <a:rPr lang="en-US" sz="7400" dirty="0" err="1">
                <a:effectLst/>
              </a:rPr>
              <a:t>şəxsin</a:t>
            </a:r>
            <a:r>
              <a:rPr lang="en-US" sz="7400" dirty="0">
                <a:effectLst/>
              </a:rPr>
              <a:t> </a:t>
            </a:r>
            <a:r>
              <a:rPr lang="en-US" sz="7400" dirty="0" err="1">
                <a:effectLst/>
              </a:rPr>
              <a:t>razılığı</a:t>
            </a:r>
            <a:r>
              <a:rPr lang="en-US" sz="7400" dirty="0">
                <a:effectLst/>
              </a:rPr>
              <a:t> </a:t>
            </a:r>
            <a:r>
              <a:rPr lang="en-US" sz="7400" dirty="0" err="1">
                <a:effectLst/>
              </a:rPr>
              <a:t>olmadan</a:t>
            </a:r>
            <a:r>
              <a:rPr lang="en-US" sz="7400" dirty="0">
                <a:effectLst/>
              </a:rPr>
              <a:t> </a:t>
            </a:r>
            <a:r>
              <a:rPr lang="en-US" sz="7400" dirty="0" err="1">
                <a:effectLst/>
              </a:rPr>
              <a:t>onun</a:t>
            </a:r>
            <a:r>
              <a:rPr lang="en-US" sz="7400" dirty="0">
                <a:effectLst/>
              </a:rPr>
              <a:t> </a:t>
            </a:r>
            <a:r>
              <a:rPr lang="en-US" sz="7400" dirty="0" err="1">
                <a:effectLst/>
              </a:rPr>
              <a:t>şəxsi</a:t>
            </a:r>
            <a:r>
              <a:rPr lang="en-US" sz="7400" dirty="0">
                <a:effectLst/>
              </a:rPr>
              <a:t> </a:t>
            </a:r>
            <a:r>
              <a:rPr lang="en-US" sz="7400" dirty="0" err="1">
                <a:effectLst/>
              </a:rPr>
              <a:t>həyatının</a:t>
            </a:r>
            <a:r>
              <a:rPr lang="en-US" sz="7400" dirty="0">
                <a:effectLst/>
              </a:rPr>
              <a:t> </a:t>
            </a:r>
            <a:r>
              <a:rPr lang="en-US" sz="7400" dirty="0" err="1">
                <a:effectLst/>
              </a:rPr>
              <a:t>toxunulmazlığına</a:t>
            </a:r>
            <a:r>
              <a:rPr lang="en-US" sz="7400" dirty="0">
                <a:effectLst/>
              </a:rPr>
              <a:t>, o </a:t>
            </a:r>
            <a:r>
              <a:rPr lang="en-US" sz="7400" dirty="0" err="1">
                <a:effectLst/>
              </a:rPr>
              <a:t>cümlədən</a:t>
            </a:r>
            <a:r>
              <a:rPr lang="en-US" sz="7400" dirty="0">
                <a:effectLst/>
              </a:rPr>
              <a:t> </a:t>
            </a:r>
            <a:r>
              <a:rPr lang="en-US" sz="7400" dirty="0" err="1">
                <a:effectLst/>
              </a:rPr>
              <a:t>şəxsi</a:t>
            </a:r>
            <a:r>
              <a:rPr lang="en-US" sz="7400" dirty="0">
                <a:effectLst/>
              </a:rPr>
              <a:t> </a:t>
            </a:r>
            <a:r>
              <a:rPr lang="en-US" sz="7400" dirty="0" err="1">
                <a:effectLst/>
              </a:rPr>
              <a:t>və</a:t>
            </a:r>
            <a:r>
              <a:rPr lang="en-US" sz="7400" dirty="0">
                <a:effectLst/>
              </a:rPr>
              <a:t> </a:t>
            </a:r>
            <a:r>
              <a:rPr lang="en-US" sz="7400" dirty="0" err="1">
                <a:effectLst/>
              </a:rPr>
              <a:t>ailə</a:t>
            </a:r>
            <a:r>
              <a:rPr lang="en-US" sz="7400" dirty="0">
                <a:effectLst/>
              </a:rPr>
              <a:t> </a:t>
            </a:r>
            <a:r>
              <a:rPr lang="en-US" sz="7400" dirty="0" err="1">
                <a:effectLst/>
              </a:rPr>
              <a:t>həyatının</a:t>
            </a:r>
            <a:r>
              <a:rPr lang="en-US" sz="7400" dirty="0">
                <a:effectLst/>
              </a:rPr>
              <a:t> </a:t>
            </a:r>
            <a:r>
              <a:rPr lang="en-US" sz="7400" dirty="0" err="1">
                <a:effectLst/>
              </a:rPr>
              <a:t>sirrinə</a:t>
            </a:r>
            <a:r>
              <a:rPr lang="en-US" sz="7400" dirty="0">
                <a:effectLst/>
              </a:rPr>
              <a:t>, </a:t>
            </a:r>
            <a:r>
              <a:rPr lang="en-US" sz="7400" dirty="0" err="1">
                <a:effectLst/>
              </a:rPr>
              <a:t>habelə</a:t>
            </a:r>
            <a:r>
              <a:rPr lang="en-US" sz="7400" dirty="0">
                <a:effectLst/>
              </a:rPr>
              <a:t> </a:t>
            </a:r>
            <a:r>
              <a:rPr lang="en-US" sz="7400" dirty="0" err="1">
                <a:effectLst/>
              </a:rPr>
              <a:t>onun</a:t>
            </a:r>
            <a:r>
              <a:rPr lang="en-US" sz="7400" dirty="0">
                <a:effectLst/>
              </a:rPr>
              <a:t> </a:t>
            </a:r>
            <a:r>
              <a:rPr lang="en-US" sz="7400" dirty="0" err="1">
                <a:effectLst/>
              </a:rPr>
              <a:t>şərəf</a:t>
            </a:r>
            <a:r>
              <a:rPr lang="en-US" sz="7400" dirty="0">
                <a:effectLst/>
              </a:rPr>
              <a:t> </a:t>
            </a:r>
            <a:r>
              <a:rPr lang="en-US" sz="7400" dirty="0" err="1">
                <a:effectLst/>
              </a:rPr>
              <a:t>və</a:t>
            </a:r>
            <a:r>
              <a:rPr lang="en-US" sz="7400" dirty="0">
                <a:effectLst/>
              </a:rPr>
              <a:t> </a:t>
            </a:r>
            <a:r>
              <a:rPr lang="en-US" sz="7400" dirty="0" err="1">
                <a:effectLst/>
              </a:rPr>
              <a:t>ləyaqətinə</a:t>
            </a:r>
            <a:r>
              <a:rPr lang="en-US" sz="7400" dirty="0">
                <a:effectLst/>
              </a:rPr>
              <a:t> </a:t>
            </a:r>
            <a:r>
              <a:rPr lang="en-US" sz="7400" dirty="0" err="1">
                <a:effectLst/>
              </a:rPr>
              <a:t>dair</a:t>
            </a:r>
            <a:r>
              <a:rPr lang="en-US" sz="7400" dirty="0">
                <a:effectLst/>
              </a:rPr>
              <a:t> </a:t>
            </a:r>
            <a:r>
              <a:rPr lang="en-US" sz="7400" dirty="0" err="1">
                <a:effectLst/>
              </a:rPr>
              <a:t>əldə</a:t>
            </a:r>
            <a:r>
              <a:rPr lang="en-US" sz="7400" dirty="0">
                <a:effectLst/>
              </a:rPr>
              <a:t> </a:t>
            </a:r>
            <a:r>
              <a:rPr lang="en-US" sz="7400" dirty="0" err="1">
                <a:effectLst/>
              </a:rPr>
              <a:t>edilmiş</a:t>
            </a:r>
            <a:r>
              <a:rPr lang="en-US" sz="7400" dirty="0">
                <a:effectLst/>
              </a:rPr>
              <a:t> </a:t>
            </a:r>
            <a:r>
              <a:rPr lang="en-US" sz="7400" dirty="0" err="1">
                <a:effectLst/>
              </a:rPr>
              <a:t>məlumatları</a:t>
            </a:r>
            <a:r>
              <a:rPr lang="en-US" sz="7400" dirty="0">
                <a:effectLst/>
              </a:rPr>
              <a:t> </a:t>
            </a:r>
            <a:r>
              <a:rPr lang="en-US" sz="7400" dirty="0" err="1">
                <a:effectLst/>
              </a:rPr>
              <a:t>yaymaq</a:t>
            </a:r>
            <a:r>
              <a:rPr lang="en-US" sz="7400" dirty="0">
                <a:effectLst/>
              </a:rPr>
              <a:t> </a:t>
            </a:r>
            <a:r>
              <a:rPr lang="en-US" sz="7400" dirty="0" err="1">
                <a:effectLst/>
              </a:rPr>
              <a:t>qadağandır</a:t>
            </a:r>
            <a:r>
              <a:rPr lang="en-US" sz="7400" dirty="0">
                <a:effectLst/>
              </a:rPr>
              <a:t>.</a:t>
            </a:r>
            <a:endParaRPr lang="az-Latn-AZ" sz="7400" dirty="0">
              <a:effectLst/>
            </a:endParaRPr>
          </a:p>
          <a:p>
            <a:pPr algn="just"/>
            <a:endParaRPr lang="ru-RU" sz="7400" dirty="0">
              <a:effectLst/>
            </a:endParaRPr>
          </a:p>
          <a:p>
            <a:pPr algn="just"/>
            <a:r>
              <a:rPr lang="en-US" sz="7400" dirty="0">
                <a:effectLst/>
              </a:rPr>
              <a:t>II. </a:t>
            </a:r>
            <a:r>
              <a:rPr lang="en-US" sz="7400" dirty="0" err="1">
                <a:effectLst/>
              </a:rPr>
              <a:t>Əməliyyat-axtarış</a:t>
            </a:r>
            <a:r>
              <a:rPr lang="en-US" sz="7400" dirty="0">
                <a:effectLst/>
              </a:rPr>
              <a:t> </a:t>
            </a:r>
            <a:r>
              <a:rPr lang="en-US" sz="7400" dirty="0" err="1">
                <a:effectLst/>
              </a:rPr>
              <a:t>fəaliyyətinin</a:t>
            </a:r>
            <a:r>
              <a:rPr lang="en-US" sz="7400" dirty="0">
                <a:effectLst/>
              </a:rPr>
              <a:t> </a:t>
            </a:r>
            <a:r>
              <a:rPr lang="en-US" sz="7400" dirty="0" err="1">
                <a:effectLst/>
              </a:rPr>
              <a:t>həyata</a:t>
            </a:r>
            <a:r>
              <a:rPr lang="en-US" sz="7400" dirty="0">
                <a:effectLst/>
              </a:rPr>
              <a:t> </a:t>
            </a:r>
            <a:r>
              <a:rPr lang="en-US" sz="7400" dirty="0" err="1">
                <a:effectLst/>
              </a:rPr>
              <a:t>keçirilməsi</a:t>
            </a:r>
            <a:r>
              <a:rPr lang="en-US" sz="7400" dirty="0">
                <a:effectLst/>
              </a:rPr>
              <a:t> </a:t>
            </a:r>
            <a:r>
              <a:rPr lang="en-US" sz="7400" dirty="0" err="1">
                <a:effectLst/>
              </a:rPr>
              <a:t>zamanı</a:t>
            </a:r>
            <a:r>
              <a:rPr lang="en-US" sz="7400" dirty="0">
                <a:effectLst/>
              </a:rPr>
              <a:t> </a:t>
            </a:r>
            <a:r>
              <a:rPr lang="en-US" sz="7400" dirty="0" err="1">
                <a:effectLst/>
                <a:hlinkClick r:id="rId2" action="ppaction://hlinkfile"/>
              </a:rPr>
              <a:t>Azərbaycan</a:t>
            </a:r>
            <a:r>
              <a:rPr lang="en-US" sz="7400" dirty="0">
                <a:effectLst/>
                <a:hlinkClick r:id="rId2" action="ppaction://hlinkfile"/>
              </a:rPr>
              <a:t> </a:t>
            </a:r>
            <a:r>
              <a:rPr lang="en-US" sz="7400" dirty="0" err="1">
                <a:effectLst/>
                <a:hlinkClick r:id="rId2" action="ppaction://hlinkfile"/>
              </a:rPr>
              <a:t>Respublikasının</a:t>
            </a:r>
            <a:r>
              <a:rPr lang="en-US" sz="7400" dirty="0">
                <a:effectLst/>
                <a:hlinkClick r:id="rId2" action="ppaction://hlinkfile"/>
              </a:rPr>
              <a:t> </a:t>
            </a:r>
            <a:r>
              <a:rPr lang="en-US" sz="7400" dirty="0" err="1">
                <a:effectLst/>
                <a:hlinkClick r:id="rId2" action="ppaction://hlinkfile"/>
              </a:rPr>
              <a:t>Konstitusiyasında</a:t>
            </a:r>
            <a:r>
              <a:rPr lang="en-US" sz="7400" dirty="0">
                <a:effectLst/>
              </a:rPr>
              <a:t> </a:t>
            </a:r>
            <a:r>
              <a:rPr lang="en-US" sz="7400" dirty="0" err="1">
                <a:effectLst/>
              </a:rPr>
              <a:t>nəzərdə</a:t>
            </a:r>
            <a:r>
              <a:rPr lang="en-US" sz="7400" dirty="0">
                <a:effectLst/>
              </a:rPr>
              <a:t> </a:t>
            </a:r>
            <a:r>
              <a:rPr lang="en-US" sz="7400" dirty="0" err="1">
                <a:effectLst/>
              </a:rPr>
              <a:t>tutulmuş</a:t>
            </a:r>
            <a:r>
              <a:rPr lang="en-US" sz="7400" dirty="0">
                <a:effectLst/>
              </a:rPr>
              <a:t> </a:t>
            </a:r>
            <a:r>
              <a:rPr lang="en-US" sz="7400" dirty="0" err="1">
                <a:effectLst/>
              </a:rPr>
              <a:t>insan</a:t>
            </a:r>
            <a:r>
              <a:rPr lang="en-US" sz="7400" dirty="0">
                <a:effectLst/>
              </a:rPr>
              <a:t> </a:t>
            </a:r>
            <a:r>
              <a:rPr lang="en-US" sz="7400" dirty="0" err="1">
                <a:effectLst/>
              </a:rPr>
              <a:t>və</a:t>
            </a:r>
            <a:r>
              <a:rPr lang="en-US" sz="7400" dirty="0">
                <a:effectLst/>
              </a:rPr>
              <a:t> </a:t>
            </a:r>
            <a:r>
              <a:rPr lang="en-US" sz="7400" dirty="0" err="1">
                <a:effectLst/>
              </a:rPr>
              <a:t>vətəndaş</a:t>
            </a:r>
            <a:r>
              <a:rPr lang="en-US" sz="7400" dirty="0">
                <a:effectLst/>
              </a:rPr>
              <a:t> </a:t>
            </a:r>
            <a:r>
              <a:rPr lang="en-US" sz="7400" dirty="0" err="1">
                <a:effectLst/>
              </a:rPr>
              <a:t>hüquq</a:t>
            </a:r>
            <a:r>
              <a:rPr lang="en-US" sz="7400" dirty="0">
                <a:effectLst/>
              </a:rPr>
              <a:t> </a:t>
            </a:r>
            <a:r>
              <a:rPr lang="en-US" sz="7400" dirty="0" err="1">
                <a:effectLst/>
              </a:rPr>
              <a:t>və</a:t>
            </a:r>
            <a:r>
              <a:rPr lang="en-US" sz="7400" dirty="0">
                <a:effectLst/>
              </a:rPr>
              <a:t> </a:t>
            </a:r>
            <a:r>
              <a:rPr lang="en-US" sz="7400" dirty="0" err="1">
                <a:effectLst/>
              </a:rPr>
              <a:t>azadlıqlarını</a:t>
            </a:r>
            <a:r>
              <a:rPr lang="en-US" sz="7400" dirty="0">
                <a:effectLst/>
              </a:rPr>
              <a:t>, </a:t>
            </a:r>
            <a:r>
              <a:rPr lang="en-US" sz="7400" dirty="0" err="1">
                <a:effectLst/>
              </a:rPr>
              <a:t>hüquqi</a:t>
            </a:r>
            <a:r>
              <a:rPr lang="en-US" sz="7400" dirty="0">
                <a:effectLst/>
              </a:rPr>
              <a:t> </a:t>
            </a:r>
            <a:r>
              <a:rPr lang="en-US" sz="7400" dirty="0" err="1">
                <a:effectLst/>
              </a:rPr>
              <a:t>şəxslərin</a:t>
            </a:r>
            <a:r>
              <a:rPr lang="en-US" sz="7400" dirty="0">
                <a:effectLst/>
              </a:rPr>
              <a:t> </a:t>
            </a:r>
            <a:r>
              <a:rPr lang="en-US" sz="7400" dirty="0" err="1">
                <a:effectLst/>
              </a:rPr>
              <a:t>qanuni</a:t>
            </a:r>
            <a:r>
              <a:rPr lang="en-US" sz="7400" dirty="0">
                <a:effectLst/>
              </a:rPr>
              <a:t> </a:t>
            </a:r>
            <a:r>
              <a:rPr lang="en-US" sz="7400" dirty="0" err="1">
                <a:effectLst/>
              </a:rPr>
              <a:t>mənafelərini</a:t>
            </a:r>
            <a:r>
              <a:rPr lang="en-US" sz="7400" dirty="0">
                <a:effectLst/>
              </a:rPr>
              <a:t> </a:t>
            </a:r>
            <a:r>
              <a:rPr lang="en-US" sz="7400" dirty="0" err="1">
                <a:effectLst/>
              </a:rPr>
              <a:t>pozmaq</a:t>
            </a:r>
            <a:r>
              <a:rPr lang="en-US" sz="7400" dirty="0">
                <a:effectLst/>
              </a:rPr>
              <a:t> </a:t>
            </a:r>
            <a:r>
              <a:rPr lang="en-US" sz="7400" dirty="0" err="1">
                <a:effectLst/>
              </a:rPr>
              <a:t>qadağandır</a:t>
            </a:r>
            <a:r>
              <a:rPr lang="en-US" sz="7400" dirty="0">
                <a:effectLst/>
              </a:rPr>
              <a:t>. </a:t>
            </a:r>
            <a:r>
              <a:rPr lang="en-US" sz="7400" dirty="0" err="1">
                <a:effectLst/>
              </a:rPr>
              <a:t>Əməliyyat-axtarış</a:t>
            </a:r>
            <a:r>
              <a:rPr lang="en-US" sz="7400" dirty="0">
                <a:effectLst/>
              </a:rPr>
              <a:t> </a:t>
            </a:r>
            <a:r>
              <a:rPr lang="en-US" sz="7400" dirty="0" err="1">
                <a:effectLst/>
              </a:rPr>
              <a:t>tədbirlərinin</a:t>
            </a:r>
            <a:r>
              <a:rPr lang="en-US" sz="7400" dirty="0">
                <a:effectLst/>
              </a:rPr>
              <a:t> </a:t>
            </a:r>
            <a:r>
              <a:rPr lang="en-US" sz="7400" dirty="0" err="1">
                <a:effectLst/>
              </a:rPr>
              <a:t>tətbiqi</a:t>
            </a:r>
            <a:r>
              <a:rPr lang="en-US" sz="7400" dirty="0">
                <a:effectLst/>
              </a:rPr>
              <a:t> </a:t>
            </a:r>
            <a:r>
              <a:rPr lang="en-US" sz="7400" dirty="0" err="1">
                <a:effectLst/>
              </a:rPr>
              <a:t>ilə</a:t>
            </a:r>
            <a:r>
              <a:rPr lang="en-US" sz="7400" dirty="0">
                <a:effectLst/>
              </a:rPr>
              <a:t> </a:t>
            </a:r>
            <a:r>
              <a:rPr lang="en-US" sz="7400" dirty="0" err="1">
                <a:effectLst/>
              </a:rPr>
              <a:t>bağlı</a:t>
            </a:r>
            <a:r>
              <a:rPr lang="en-US" sz="7400" dirty="0">
                <a:effectLst/>
              </a:rPr>
              <a:t> </a:t>
            </a:r>
            <a:r>
              <a:rPr lang="en-US" sz="7400" dirty="0" err="1">
                <a:effectLst/>
              </a:rPr>
              <a:t>insan</a:t>
            </a:r>
            <a:r>
              <a:rPr lang="en-US" sz="7400" dirty="0">
                <a:effectLst/>
              </a:rPr>
              <a:t> </a:t>
            </a:r>
            <a:r>
              <a:rPr lang="en-US" sz="7400" dirty="0" err="1">
                <a:effectLst/>
              </a:rPr>
              <a:t>və</a:t>
            </a:r>
            <a:r>
              <a:rPr lang="en-US" sz="7400" dirty="0">
                <a:effectLst/>
              </a:rPr>
              <a:t> </a:t>
            </a:r>
            <a:r>
              <a:rPr lang="en-US" sz="7400" dirty="0" err="1">
                <a:effectLst/>
              </a:rPr>
              <a:t>vətəndaş</a:t>
            </a:r>
            <a:r>
              <a:rPr lang="en-US" sz="7400" dirty="0">
                <a:effectLst/>
              </a:rPr>
              <a:t> </a:t>
            </a:r>
            <a:r>
              <a:rPr lang="en-US" sz="7400" dirty="0" err="1">
                <a:effectLst/>
              </a:rPr>
              <a:t>hüquq</a:t>
            </a:r>
            <a:r>
              <a:rPr lang="en-US" sz="7400" dirty="0">
                <a:effectLst/>
              </a:rPr>
              <a:t> </a:t>
            </a:r>
            <a:r>
              <a:rPr lang="en-US" sz="7400" dirty="0" err="1">
                <a:effectLst/>
              </a:rPr>
              <a:t>və</a:t>
            </a:r>
            <a:r>
              <a:rPr lang="en-US" sz="7400" dirty="0">
                <a:effectLst/>
              </a:rPr>
              <a:t> </a:t>
            </a:r>
            <a:r>
              <a:rPr lang="en-US" sz="7400" dirty="0" err="1">
                <a:effectLst/>
              </a:rPr>
              <a:t>azadlıqlarının</a:t>
            </a:r>
            <a:r>
              <a:rPr lang="en-US" sz="7400" dirty="0">
                <a:effectLst/>
              </a:rPr>
              <a:t> </a:t>
            </a:r>
            <a:r>
              <a:rPr lang="en-US" sz="7400" dirty="0" err="1">
                <a:effectLst/>
              </a:rPr>
              <a:t>müvəqqəti</a:t>
            </a:r>
            <a:r>
              <a:rPr lang="en-US" sz="7400" dirty="0">
                <a:effectLst/>
              </a:rPr>
              <a:t> </a:t>
            </a:r>
            <a:r>
              <a:rPr lang="en-US" sz="7400" dirty="0" err="1">
                <a:effectLst/>
              </a:rPr>
              <a:t>məhdudlaşdırılmasına</a:t>
            </a:r>
            <a:r>
              <a:rPr lang="en-US" sz="7400" dirty="0">
                <a:effectLst/>
              </a:rPr>
              <a:t> </a:t>
            </a:r>
            <a:r>
              <a:rPr lang="en-US" sz="7400" dirty="0" err="1">
                <a:effectLst/>
              </a:rPr>
              <a:t>yalnız</a:t>
            </a:r>
            <a:r>
              <a:rPr lang="en-US" sz="7400" dirty="0">
                <a:effectLst/>
              </a:rPr>
              <a:t> </a:t>
            </a:r>
            <a:r>
              <a:rPr lang="en-US" sz="7400" dirty="0" err="1">
                <a:effectLst/>
              </a:rPr>
              <a:t>bu</a:t>
            </a:r>
            <a:r>
              <a:rPr lang="en-US" sz="7400" dirty="0">
                <a:effectLst/>
              </a:rPr>
              <a:t> </a:t>
            </a:r>
            <a:r>
              <a:rPr lang="en-US" sz="7400" dirty="0" err="1">
                <a:effectLst/>
              </a:rPr>
              <a:t>Qanunla</a:t>
            </a:r>
            <a:r>
              <a:rPr lang="en-US" sz="7400" dirty="0">
                <a:effectLst/>
              </a:rPr>
              <a:t> </a:t>
            </a:r>
            <a:r>
              <a:rPr lang="en-US" sz="7400" dirty="0" err="1">
                <a:effectLst/>
              </a:rPr>
              <a:t>müəyyən</a:t>
            </a:r>
            <a:r>
              <a:rPr lang="en-US" sz="7400" dirty="0">
                <a:effectLst/>
              </a:rPr>
              <a:t> </a:t>
            </a:r>
            <a:r>
              <a:rPr lang="en-US" sz="7400" dirty="0" err="1">
                <a:effectLst/>
              </a:rPr>
              <a:t>edilmiş</a:t>
            </a:r>
            <a:r>
              <a:rPr lang="en-US" sz="7400" dirty="0">
                <a:effectLst/>
              </a:rPr>
              <a:t> </a:t>
            </a:r>
            <a:r>
              <a:rPr lang="en-US" sz="7400" dirty="0" err="1">
                <a:effectLst/>
              </a:rPr>
              <a:t>qaydada</a:t>
            </a:r>
            <a:r>
              <a:rPr lang="en-US" sz="7400" dirty="0">
                <a:effectLst/>
              </a:rPr>
              <a:t> </a:t>
            </a:r>
            <a:r>
              <a:rPr lang="en-US" sz="7400" dirty="0" err="1">
                <a:effectLst/>
              </a:rPr>
              <a:t>cinayətlərin</a:t>
            </a:r>
            <a:r>
              <a:rPr lang="en-US" sz="7400" dirty="0">
                <a:effectLst/>
              </a:rPr>
              <a:t> </a:t>
            </a:r>
            <a:r>
              <a:rPr lang="en-US" sz="7400" dirty="0" err="1">
                <a:effectLst/>
              </a:rPr>
              <a:t>qarşısının</a:t>
            </a:r>
            <a:r>
              <a:rPr lang="en-US" sz="7400" dirty="0">
                <a:effectLst/>
              </a:rPr>
              <a:t> </a:t>
            </a:r>
            <a:r>
              <a:rPr lang="en-US" sz="7400" dirty="0" err="1">
                <a:effectLst/>
              </a:rPr>
              <a:t>alınması</a:t>
            </a:r>
            <a:r>
              <a:rPr lang="en-US" sz="7400" dirty="0">
                <a:effectLst/>
              </a:rPr>
              <a:t>, </a:t>
            </a:r>
            <a:r>
              <a:rPr lang="en-US" sz="7400" dirty="0" err="1">
                <a:effectLst/>
              </a:rPr>
              <a:t>onların</a:t>
            </a:r>
            <a:r>
              <a:rPr lang="en-US" sz="7400" dirty="0">
                <a:effectLst/>
              </a:rPr>
              <a:t> </a:t>
            </a:r>
            <a:r>
              <a:rPr lang="en-US" sz="7400" dirty="0" err="1">
                <a:effectLst/>
              </a:rPr>
              <a:t>açılması</a:t>
            </a:r>
            <a:r>
              <a:rPr lang="en-US" sz="7400" dirty="0">
                <a:effectLst/>
              </a:rPr>
              <a:t>, </a:t>
            </a:r>
            <a:r>
              <a:rPr lang="en-US" sz="7400" dirty="0" err="1">
                <a:effectLst/>
              </a:rPr>
              <a:t>məhkəmə</a:t>
            </a:r>
            <a:r>
              <a:rPr lang="en-US" sz="7400" dirty="0">
                <a:effectLst/>
              </a:rPr>
              <a:t>, </a:t>
            </a:r>
            <a:r>
              <a:rPr lang="en-US" sz="7400" dirty="0" err="1">
                <a:effectLst/>
              </a:rPr>
              <a:t>istintaq</a:t>
            </a:r>
            <a:r>
              <a:rPr lang="en-US" sz="7400" dirty="0">
                <a:effectLst/>
              </a:rPr>
              <a:t> </a:t>
            </a:r>
            <a:r>
              <a:rPr lang="en-US" sz="7400" dirty="0" err="1">
                <a:effectLst/>
              </a:rPr>
              <a:t>və</a:t>
            </a:r>
            <a:r>
              <a:rPr lang="en-US" sz="7400" dirty="0">
                <a:effectLst/>
              </a:rPr>
              <a:t> </a:t>
            </a:r>
            <a:r>
              <a:rPr lang="en-US" sz="7400" dirty="0" err="1">
                <a:effectLst/>
              </a:rPr>
              <a:t>ya</a:t>
            </a:r>
            <a:r>
              <a:rPr lang="en-US" sz="7400" dirty="0">
                <a:effectLst/>
              </a:rPr>
              <a:t> </a:t>
            </a:r>
            <a:r>
              <a:rPr lang="en-US" sz="7400" dirty="0" err="1">
                <a:effectLst/>
              </a:rPr>
              <a:t>təhqiqat</a:t>
            </a:r>
            <a:r>
              <a:rPr lang="en-US" sz="7400" dirty="0">
                <a:effectLst/>
              </a:rPr>
              <a:t> </a:t>
            </a:r>
            <a:r>
              <a:rPr lang="en-US" sz="7400" dirty="0" err="1">
                <a:effectLst/>
              </a:rPr>
              <a:t>orqanlarından</a:t>
            </a:r>
            <a:r>
              <a:rPr lang="en-US" sz="7400" dirty="0">
                <a:effectLst/>
              </a:rPr>
              <a:t> </a:t>
            </a:r>
            <a:r>
              <a:rPr lang="en-US" sz="7400" dirty="0" err="1">
                <a:effectLst/>
              </a:rPr>
              <a:t>gizlənən</a:t>
            </a:r>
            <a:r>
              <a:rPr lang="en-US" sz="7400" dirty="0">
                <a:effectLst/>
              </a:rPr>
              <a:t>, </a:t>
            </a:r>
            <a:r>
              <a:rPr lang="en-US" sz="7400" dirty="0" err="1">
                <a:effectLst/>
              </a:rPr>
              <a:t>cəza</a:t>
            </a:r>
            <a:r>
              <a:rPr lang="en-US" sz="7400" dirty="0">
                <a:effectLst/>
              </a:rPr>
              <a:t> </a:t>
            </a:r>
            <a:r>
              <a:rPr lang="en-US" sz="7400" dirty="0" err="1">
                <a:effectLst/>
              </a:rPr>
              <a:t>çəkməkdən</a:t>
            </a:r>
            <a:r>
              <a:rPr lang="en-US" sz="7400" dirty="0">
                <a:effectLst/>
              </a:rPr>
              <a:t> </a:t>
            </a:r>
            <a:r>
              <a:rPr lang="en-US" sz="7400" dirty="0" err="1">
                <a:effectLst/>
              </a:rPr>
              <a:t>boyun</a:t>
            </a:r>
            <a:r>
              <a:rPr lang="en-US" sz="7400" dirty="0">
                <a:effectLst/>
              </a:rPr>
              <a:t> </a:t>
            </a:r>
            <a:r>
              <a:rPr lang="en-US" sz="7400" dirty="0" err="1">
                <a:effectLst/>
              </a:rPr>
              <a:t>qaçıran</a:t>
            </a:r>
            <a:r>
              <a:rPr lang="en-US" sz="7400" dirty="0">
                <a:effectLst/>
              </a:rPr>
              <a:t> </a:t>
            </a:r>
            <a:r>
              <a:rPr lang="en-US" sz="7400" dirty="0" err="1">
                <a:effectLst/>
              </a:rPr>
              <a:t>şəxslərin</a:t>
            </a:r>
            <a:r>
              <a:rPr lang="en-US" sz="7400" dirty="0">
                <a:effectLst/>
              </a:rPr>
              <a:t>, </a:t>
            </a:r>
            <a:r>
              <a:rPr lang="en-US" sz="7400" dirty="0" err="1">
                <a:effectLst/>
              </a:rPr>
              <a:t>itkin</a:t>
            </a:r>
            <a:r>
              <a:rPr lang="en-US" sz="7400" dirty="0">
                <a:effectLst/>
              </a:rPr>
              <a:t> </a:t>
            </a:r>
            <a:r>
              <a:rPr lang="en-US" sz="7400" dirty="0" err="1">
                <a:effectLst/>
              </a:rPr>
              <a:t>düşənlərin</a:t>
            </a:r>
            <a:r>
              <a:rPr lang="en-US" sz="7400" dirty="0">
                <a:effectLst/>
              </a:rPr>
              <a:t> </a:t>
            </a:r>
            <a:r>
              <a:rPr lang="en-US" sz="7400" dirty="0" err="1">
                <a:effectLst/>
              </a:rPr>
              <a:t>axtarışı</a:t>
            </a:r>
            <a:r>
              <a:rPr lang="en-US" sz="7400" dirty="0">
                <a:effectLst/>
              </a:rPr>
              <a:t> </a:t>
            </a:r>
            <a:r>
              <a:rPr lang="en-US" sz="7400" dirty="0" err="1">
                <a:effectLst/>
              </a:rPr>
              <a:t>zamanı</a:t>
            </a:r>
            <a:r>
              <a:rPr lang="en-US" sz="7400" dirty="0">
                <a:effectLst/>
              </a:rPr>
              <a:t> </a:t>
            </a:r>
            <a:r>
              <a:rPr lang="en-US" sz="7400" dirty="0" err="1">
                <a:effectLst/>
              </a:rPr>
              <a:t>yol</a:t>
            </a:r>
            <a:r>
              <a:rPr lang="en-US" sz="7400" dirty="0">
                <a:effectLst/>
              </a:rPr>
              <a:t> </a:t>
            </a:r>
            <a:r>
              <a:rPr lang="en-US" sz="7400" dirty="0" err="1">
                <a:effectLst/>
              </a:rPr>
              <a:t>verilə</a:t>
            </a:r>
            <a:r>
              <a:rPr lang="en-US" sz="7400" dirty="0">
                <a:effectLst/>
              </a:rPr>
              <a:t> </a:t>
            </a:r>
            <a:r>
              <a:rPr lang="en-US" sz="7400" dirty="0" err="1">
                <a:effectLst/>
              </a:rPr>
              <a:t>bilər</a:t>
            </a:r>
            <a:r>
              <a:rPr lang="en-US" sz="7400" dirty="0">
                <a:effectLst/>
              </a:rPr>
              <a:t>.</a:t>
            </a:r>
            <a:endParaRPr lang="ru-RU" sz="7400" dirty="0">
              <a:effectLst/>
            </a:endParaRPr>
          </a:p>
          <a:p>
            <a:endParaRPr lang="ru-RU" dirty="0"/>
          </a:p>
        </p:txBody>
      </p:sp>
    </p:spTree>
    <p:extLst>
      <p:ext uri="{BB962C8B-B14F-4D97-AF65-F5344CB8AC3E}">
        <p14:creationId xmlns:p14="http://schemas.microsoft.com/office/powerpoint/2010/main" val="2514911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855117"/>
          </a:xfrm>
        </p:spPr>
        <p:txBody>
          <a:bodyPr>
            <a:normAutofit fontScale="90000"/>
          </a:bodyPr>
          <a:lstStyle/>
          <a:p>
            <a:r>
              <a:rPr lang="az-Latn-AZ" sz="2700" b="1" dirty="0">
                <a:effectLst/>
              </a:rPr>
              <a:t/>
            </a:r>
            <a:br>
              <a:rPr lang="az-Latn-AZ" sz="2700" b="1" dirty="0">
                <a:effectLst/>
              </a:rPr>
            </a:br>
            <a:r>
              <a:rPr lang="az-Latn-AZ" sz="2700" b="1" dirty="0">
                <a:effectLst/>
              </a:rPr>
              <a:t/>
            </a:r>
            <a:br>
              <a:rPr lang="az-Latn-AZ" sz="2700" b="1" dirty="0">
                <a:effectLst/>
              </a:rPr>
            </a:br>
            <a:r>
              <a:rPr lang="az-Latn-AZ" sz="2700" b="1" dirty="0">
                <a:effectLst/>
              </a:rPr>
              <a:t/>
            </a:r>
            <a:br>
              <a:rPr lang="az-Latn-AZ" sz="2700" b="1" dirty="0">
                <a:effectLst/>
              </a:rPr>
            </a:br>
            <a:r>
              <a:rPr lang="az-Latn-AZ" sz="2700" b="1" dirty="0">
                <a:effectLst/>
              </a:rPr>
              <a:t/>
            </a:r>
            <a:br>
              <a:rPr lang="az-Latn-AZ" sz="2700" b="1" dirty="0">
                <a:effectLst/>
              </a:rPr>
            </a:br>
            <a:r>
              <a:rPr lang="az-Latn-AZ" sz="2700" b="1" dirty="0">
                <a:effectLst/>
              </a:rPr>
              <a:t/>
            </a:r>
            <a:br>
              <a:rPr lang="az-Latn-AZ" sz="2700" b="1" dirty="0">
                <a:effectLst/>
              </a:rPr>
            </a:br>
            <a:r>
              <a:rPr lang="az-Latn-AZ" sz="2700" b="1" dirty="0">
                <a:effectLst/>
              </a:rPr>
              <a:t/>
            </a:r>
            <a:br>
              <a:rPr lang="az-Latn-AZ" sz="2700" b="1" dirty="0">
                <a:effectLst/>
              </a:rPr>
            </a:br>
            <a:r>
              <a:rPr lang="az-Latn-AZ" sz="2700" b="1" dirty="0">
                <a:effectLst/>
              </a:rPr>
              <a:t/>
            </a:r>
            <a:br>
              <a:rPr lang="az-Latn-AZ" sz="2700" b="1" dirty="0">
                <a:effectLst/>
              </a:rPr>
            </a:br>
            <a:r>
              <a:rPr lang="az-Latn-AZ" sz="2700" b="1" dirty="0">
                <a:effectLst/>
              </a:rPr>
              <a:t/>
            </a:r>
            <a:br>
              <a:rPr lang="az-Latn-AZ" sz="2700" b="1" dirty="0">
                <a:effectLst/>
              </a:rPr>
            </a:br>
            <a:r>
              <a:rPr lang="az-Latn-AZ" sz="2700" b="1" dirty="0">
                <a:effectLst/>
              </a:rPr>
              <a:t/>
            </a:r>
            <a:br>
              <a:rPr lang="az-Latn-AZ" sz="2700" b="1" dirty="0">
                <a:effectLst/>
              </a:rPr>
            </a:br>
            <a:r>
              <a:rPr lang="az-Latn-AZ" sz="2700" b="1" dirty="0">
                <a:effectLst/>
              </a:rPr>
              <a:t/>
            </a:r>
            <a:br>
              <a:rPr lang="az-Latn-AZ" sz="2700" b="1" dirty="0">
                <a:effectLst/>
              </a:rPr>
            </a:br>
            <a:r>
              <a:rPr lang="az-Latn-AZ" sz="2700" b="1" dirty="0">
                <a:effectLst/>
              </a:rPr>
              <a:t/>
            </a:r>
            <a:br>
              <a:rPr lang="az-Latn-AZ" sz="2700" b="1" dirty="0">
                <a:effectLst/>
              </a:rPr>
            </a:br>
            <a:r>
              <a:rPr lang="az-Latn-AZ" sz="2700" b="1" dirty="0">
                <a:effectLst/>
              </a:rPr>
              <a:t/>
            </a:r>
            <a:br>
              <a:rPr lang="az-Latn-AZ" sz="2700" b="1" dirty="0">
                <a:effectLst/>
              </a:rPr>
            </a:br>
            <a:r>
              <a:rPr lang="az-Latn-AZ" sz="2700" b="1" dirty="0">
                <a:effectLst/>
              </a:rPr>
              <a:t/>
            </a:r>
            <a:br>
              <a:rPr lang="az-Latn-AZ" sz="2700" b="1" dirty="0">
                <a:effectLst/>
              </a:rPr>
            </a:br>
            <a:r>
              <a:rPr lang="en-US" sz="2700" b="1" dirty="0" err="1">
                <a:effectLst/>
              </a:rPr>
              <a:t>Azərbaycan</a:t>
            </a:r>
            <a:r>
              <a:rPr lang="en-US" sz="2700" b="1" dirty="0">
                <a:effectLst/>
              </a:rPr>
              <a:t> </a:t>
            </a:r>
            <a:r>
              <a:rPr lang="en-US" sz="2700" b="1" dirty="0" err="1">
                <a:effectLst/>
              </a:rPr>
              <a:t>Respublikasında</a:t>
            </a:r>
            <a:r>
              <a:rPr lang="en-US" sz="2700" b="1" dirty="0">
                <a:effectLst/>
              </a:rPr>
              <a:t> </a:t>
            </a:r>
            <a:r>
              <a:rPr lang="en-US" sz="2700" b="1" dirty="0" err="1">
                <a:effectLst/>
              </a:rPr>
              <a:t>insan</a:t>
            </a:r>
            <a:r>
              <a:rPr lang="en-US" sz="2700" b="1" dirty="0">
                <a:effectLst/>
              </a:rPr>
              <a:t> </a:t>
            </a:r>
            <a:r>
              <a:rPr lang="en-US" sz="2700" b="1" dirty="0" err="1">
                <a:effectLst/>
              </a:rPr>
              <a:t>hüquq</a:t>
            </a:r>
            <a:r>
              <a:rPr lang="en-US" sz="2700" b="1" dirty="0">
                <a:effectLst/>
              </a:rPr>
              <a:t> </a:t>
            </a:r>
            <a:r>
              <a:rPr lang="en-US" sz="2700" b="1" dirty="0" err="1">
                <a:effectLst/>
              </a:rPr>
              <a:t>və</a:t>
            </a:r>
            <a:r>
              <a:rPr lang="en-US" sz="2700" b="1" dirty="0">
                <a:effectLst/>
              </a:rPr>
              <a:t> </a:t>
            </a:r>
            <a:r>
              <a:rPr lang="en-US" sz="2700" b="1" dirty="0" err="1">
                <a:effectLst/>
              </a:rPr>
              <a:t>azadlıqlarının</a:t>
            </a:r>
            <a:r>
              <a:rPr lang="en-US" sz="2700" b="1" dirty="0">
                <a:effectLst/>
              </a:rPr>
              <a:t> </a:t>
            </a:r>
            <a:r>
              <a:rPr lang="en-US" sz="2700" b="1" dirty="0" err="1">
                <a:effectLst/>
              </a:rPr>
              <a:t>həyata</a:t>
            </a:r>
            <a:r>
              <a:rPr lang="en-US" sz="2700" b="1" dirty="0">
                <a:effectLst/>
              </a:rPr>
              <a:t> </a:t>
            </a:r>
            <a:r>
              <a:rPr lang="en-US" sz="2700" b="1" dirty="0" err="1">
                <a:effectLst/>
              </a:rPr>
              <a:t>keçirilməsinin</a:t>
            </a:r>
            <a:r>
              <a:rPr lang="en-US" sz="2700" b="1" dirty="0">
                <a:effectLst/>
              </a:rPr>
              <a:t> </a:t>
            </a:r>
            <a:r>
              <a:rPr lang="en-US" sz="2700" b="1" dirty="0" err="1">
                <a:effectLst/>
              </a:rPr>
              <a:t>tənzimlənməsi</a:t>
            </a:r>
            <a:r>
              <a:rPr lang="en-US" sz="2700" b="1" dirty="0">
                <a:effectLst/>
              </a:rPr>
              <a:t> </a:t>
            </a:r>
            <a:r>
              <a:rPr lang="en-US" sz="2700" b="1" dirty="0" err="1">
                <a:effectLst/>
              </a:rPr>
              <a:t>haqqınd</a:t>
            </a:r>
            <a:r>
              <a:rPr lang="az-Latn-AZ" sz="2700" b="1" dirty="0">
                <a:effectLst/>
              </a:rPr>
              <a:t>a</a:t>
            </a:r>
            <a:br>
              <a:rPr lang="az-Latn-AZ" sz="2700" b="1" dirty="0">
                <a:effectLst/>
              </a:rPr>
            </a:br>
            <a:r>
              <a:rPr lang="en-US" sz="2700" b="1" dirty="0">
                <a:effectLst/>
              </a:rPr>
              <a:t>AZƏRBAYCAN RESPUBLİKASININ</a:t>
            </a:r>
            <a:r>
              <a:rPr lang="en-US" sz="2700" dirty="0">
                <a:effectLst/>
              </a:rPr>
              <a:t/>
            </a:r>
            <a:br>
              <a:rPr lang="en-US" sz="2700" dirty="0">
                <a:effectLst/>
              </a:rPr>
            </a:br>
            <a:r>
              <a:rPr lang="en-US" sz="2700" b="1" dirty="0">
                <a:effectLst/>
              </a:rPr>
              <a:t>KONSTİTUSİYA Q A N U N U</a:t>
            </a:r>
            <a:r>
              <a:rPr lang="az-Latn-AZ" sz="2700" b="1" dirty="0">
                <a:effectLst/>
              </a:rPr>
              <a:t/>
            </a:r>
            <a:br>
              <a:rPr lang="az-Latn-AZ" sz="2700" b="1" dirty="0">
                <a:effectLst/>
              </a:rPr>
            </a:br>
            <a:r>
              <a:rPr lang="az-Latn-AZ" sz="2700" b="1" dirty="0">
                <a:effectLst/>
              </a:rPr>
              <a:t/>
            </a:r>
            <a:br>
              <a:rPr lang="az-Latn-AZ" sz="2700" b="1" dirty="0">
                <a:effectLst/>
              </a:rPr>
            </a:br>
            <a:r>
              <a:rPr lang="en-US" dirty="0">
                <a:effectLst/>
              </a:rPr>
              <a:t/>
            </a:r>
            <a:br>
              <a:rPr lang="en-US" dirty="0">
                <a:effectLst/>
              </a:rPr>
            </a:br>
            <a:r>
              <a:rPr lang="en-US" sz="2700" b="1" dirty="0" err="1">
                <a:effectLst/>
              </a:rPr>
              <a:t>Maddə</a:t>
            </a:r>
            <a:r>
              <a:rPr lang="en-US" sz="2700" b="1" dirty="0">
                <a:effectLst/>
              </a:rPr>
              <a:t> 3. </a:t>
            </a:r>
            <a:r>
              <a:rPr lang="en-US" sz="2700" b="1" dirty="0" err="1">
                <a:effectLst/>
              </a:rPr>
              <a:t>Qanun</a:t>
            </a:r>
            <a:r>
              <a:rPr lang="en-US" sz="2700" b="1" dirty="0">
                <a:effectLst/>
              </a:rPr>
              <a:t> </a:t>
            </a:r>
            <a:r>
              <a:rPr lang="en-US" sz="2700" b="1" dirty="0" err="1">
                <a:effectLst/>
              </a:rPr>
              <a:t>əsasında</a:t>
            </a:r>
            <a:r>
              <a:rPr lang="en-US" sz="2700" b="1" dirty="0">
                <a:effectLst/>
              </a:rPr>
              <a:t> </a:t>
            </a:r>
            <a:r>
              <a:rPr lang="en-US" sz="2700" b="1" dirty="0" err="1">
                <a:effectLst/>
              </a:rPr>
              <a:t>insan</a:t>
            </a:r>
            <a:r>
              <a:rPr lang="en-US" sz="2700" b="1" dirty="0">
                <a:effectLst/>
              </a:rPr>
              <a:t> </a:t>
            </a:r>
            <a:r>
              <a:rPr lang="en-US" sz="2700" b="1" dirty="0" err="1">
                <a:effectLst/>
              </a:rPr>
              <a:t>hüquqlarının</a:t>
            </a:r>
            <a:r>
              <a:rPr lang="en-US" sz="2700" b="1" dirty="0">
                <a:effectLst/>
              </a:rPr>
              <a:t> </a:t>
            </a:r>
            <a:r>
              <a:rPr lang="en-US" sz="2700" b="1" dirty="0" err="1">
                <a:effectLst/>
              </a:rPr>
              <a:t>və</a:t>
            </a:r>
            <a:r>
              <a:rPr lang="en-US" sz="2700" b="1" dirty="0">
                <a:effectLst/>
              </a:rPr>
              <a:t> </a:t>
            </a:r>
            <a:r>
              <a:rPr lang="en-US" sz="2700" b="1" dirty="0" err="1">
                <a:effectLst/>
              </a:rPr>
              <a:t>azadlıqlarının</a:t>
            </a:r>
            <a:r>
              <a:rPr lang="en-US" sz="2700" b="1" dirty="0">
                <a:effectLst/>
              </a:rPr>
              <a:t> </a:t>
            </a:r>
            <a:r>
              <a:rPr lang="en-US" sz="2700" b="1" dirty="0" err="1">
                <a:effectLst/>
              </a:rPr>
              <a:t>məhdudlaşdırılmasına</a:t>
            </a:r>
            <a:r>
              <a:rPr lang="en-US" sz="2700" b="1" dirty="0">
                <a:effectLst/>
              </a:rPr>
              <a:t> </a:t>
            </a:r>
            <a:r>
              <a:rPr lang="en-US" sz="2700" b="1" dirty="0" err="1">
                <a:effectLst/>
              </a:rPr>
              <a:t>dair</a:t>
            </a:r>
            <a:r>
              <a:rPr lang="en-US" sz="2700" b="1" dirty="0">
                <a:effectLst/>
              </a:rPr>
              <a:t> </a:t>
            </a:r>
            <a:r>
              <a:rPr lang="en-US" sz="2700" b="1" dirty="0" err="1">
                <a:effectLst/>
              </a:rPr>
              <a:t>tələblər</a:t>
            </a:r>
            <a:r>
              <a:rPr lang="en-US" sz="2700" dirty="0">
                <a:effectLst/>
              </a:rPr>
              <a:t/>
            </a:r>
            <a:br>
              <a:rPr lang="en-US" sz="2700" dirty="0">
                <a:effectLst/>
              </a:rPr>
            </a:br>
            <a:r>
              <a:rPr lang="en-US" sz="2700" dirty="0">
                <a:effectLst/>
              </a:rPr>
              <a:t>3.1. </a:t>
            </a:r>
            <a:r>
              <a:rPr lang="en-US" sz="2700" dirty="0" err="1">
                <a:effectLst/>
              </a:rPr>
              <a:t>Azərbaycan</a:t>
            </a:r>
            <a:r>
              <a:rPr lang="en-US" sz="2700" dirty="0">
                <a:effectLst/>
              </a:rPr>
              <a:t> </a:t>
            </a:r>
            <a:r>
              <a:rPr lang="en-US" sz="2700" dirty="0" err="1">
                <a:effectLst/>
              </a:rPr>
              <a:t>Respublikasının</a:t>
            </a:r>
            <a:r>
              <a:rPr lang="en-US" sz="2700" dirty="0">
                <a:effectLst/>
              </a:rPr>
              <a:t> </a:t>
            </a:r>
            <a:r>
              <a:rPr lang="en-US" sz="2700" dirty="0" err="1">
                <a:effectLst/>
              </a:rPr>
              <a:t>Konstitusiyasında</a:t>
            </a:r>
            <a:r>
              <a:rPr lang="en-US" sz="2700" dirty="0">
                <a:effectLst/>
              </a:rPr>
              <a:t> </a:t>
            </a:r>
            <a:r>
              <a:rPr lang="en-US" sz="2700" dirty="0" err="1">
                <a:effectLst/>
              </a:rPr>
              <a:t>və</a:t>
            </a:r>
            <a:r>
              <a:rPr lang="en-US" sz="2700" dirty="0">
                <a:effectLst/>
              </a:rPr>
              <a:t> </a:t>
            </a:r>
            <a:r>
              <a:rPr lang="en-US" sz="2700" dirty="0" err="1">
                <a:effectLst/>
              </a:rPr>
              <a:t>Azərbaycan</a:t>
            </a:r>
            <a:r>
              <a:rPr lang="en-US" sz="2700" dirty="0">
                <a:effectLst/>
              </a:rPr>
              <a:t> </a:t>
            </a:r>
            <a:r>
              <a:rPr lang="en-US" sz="2700" dirty="0" err="1">
                <a:effectLst/>
              </a:rPr>
              <a:t>Respublikasının</a:t>
            </a:r>
            <a:r>
              <a:rPr lang="en-US" sz="2700" dirty="0">
                <a:effectLst/>
              </a:rPr>
              <a:t> </a:t>
            </a:r>
            <a:r>
              <a:rPr lang="en-US" sz="2700" dirty="0" err="1">
                <a:effectLst/>
              </a:rPr>
              <a:t>tərəfdar</a:t>
            </a:r>
            <a:r>
              <a:rPr lang="en-US" sz="2700" dirty="0">
                <a:effectLst/>
              </a:rPr>
              <a:t> </a:t>
            </a:r>
            <a:r>
              <a:rPr lang="en-US" sz="2700" dirty="0" err="1">
                <a:effectLst/>
              </a:rPr>
              <a:t>çıxdığı</a:t>
            </a:r>
            <a:r>
              <a:rPr lang="en-US" sz="2700" dirty="0">
                <a:effectLst/>
              </a:rPr>
              <a:t> </a:t>
            </a:r>
            <a:r>
              <a:rPr lang="en-US" sz="2700" dirty="0" err="1">
                <a:effectLst/>
              </a:rPr>
              <a:t>beynəlxalq</a:t>
            </a:r>
            <a:r>
              <a:rPr lang="en-US" sz="2700" dirty="0">
                <a:effectLst/>
              </a:rPr>
              <a:t> </a:t>
            </a:r>
            <a:r>
              <a:rPr lang="en-US" sz="2700" dirty="0" err="1">
                <a:effectLst/>
              </a:rPr>
              <a:t>müqavilələrdə</a:t>
            </a:r>
            <a:r>
              <a:rPr lang="en-US" sz="2700" dirty="0">
                <a:effectLst/>
              </a:rPr>
              <a:t> </a:t>
            </a:r>
            <a:r>
              <a:rPr lang="en-US" sz="2700" dirty="0" err="1">
                <a:effectLst/>
              </a:rPr>
              <a:t>nəzərdə</a:t>
            </a:r>
            <a:r>
              <a:rPr lang="en-US" sz="2700" dirty="0">
                <a:effectLst/>
              </a:rPr>
              <a:t> </a:t>
            </a:r>
            <a:r>
              <a:rPr lang="en-US" sz="2700" dirty="0" err="1">
                <a:effectLst/>
              </a:rPr>
              <a:t>tutulmuş</a:t>
            </a:r>
            <a:r>
              <a:rPr lang="en-US" sz="2700" dirty="0">
                <a:effectLst/>
              </a:rPr>
              <a:t> </a:t>
            </a:r>
            <a:r>
              <a:rPr lang="en-US" sz="2700" dirty="0" err="1">
                <a:effectLst/>
              </a:rPr>
              <a:t>insan</a:t>
            </a:r>
            <a:r>
              <a:rPr lang="en-US" sz="2700" dirty="0">
                <a:effectLst/>
              </a:rPr>
              <a:t> </a:t>
            </a:r>
            <a:r>
              <a:rPr lang="en-US" sz="2700" dirty="0" err="1">
                <a:effectLst/>
              </a:rPr>
              <a:t>hüquqları</a:t>
            </a:r>
            <a:r>
              <a:rPr lang="en-US" sz="2700" dirty="0">
                <a:effectLst/>
              </a:rPr>
              <a:t> </a:t>
            </a:r>
            <a:r>
              <a:rPr lang="en-US" sz="2700" dirty="0" err="1">
                <a:effectLst/>
              </a:rPr>
              <a:t>və</a:t>
            </a:r>
            <a:r>
              <a:rPr lang="en-US" sz="2700" dirty="0">
                <a:effectLst/>
              </a:rPr>
              <a:t> </a:t>
            </a:r>
            <a:r>
              <a:rPr lang="en-US" sz="2700" dirty="0" err="1">
                <a:effectLst/>
              </a:rPr>
              <a:t>azadlıqları</a:t>
            </a:r>
            <a:r>
              <a:rPr lang="en-US" sz="2700" dirty="0">
                <a:effectLst/>
              </a:rPr>
              <a:t> </a:t>
            </a:r>
            <a:r>
              <a:rPr lang="en-US" sz="2700" dirty="0" err="1">
                <a:effectLst/>
              </a:rPr>
              <a:t>yalnız</a:t>
            </a:r>
            <a:r>
              <a:rPr lang="en-US" sz="2700" dirty="0">
                <a:effectLst/>
              </a:rPr>
              <a:t> </a:t>
            </a:r>
            <a:r>
              <a:rPr lang="en-US" sz="2700" dirty="0" err="1">
                <a:effectLst/>
              </a:rPr>
              <a:t>qanunla</a:t>
            </a:r>
            <a:r>
              <a:rPr lang="en-US" sz="2700" dirty="0">
                <a:effectLst/>
              </a:rPr>
              <a:t> </a:t>
            </a:r>
            <a:r>
              <a:rPr lang="en-US" sz="2700" dirty="0" err="1">
                <a:effectLst/>
              </a:rPr>
              <a:t>məhdudlaşdırıla</a:t>
            </a:r>
            <a:r>
              <a:rPr lang="en-US" sz="2700" dirty="0">
                <a:effectLst/>
              </a:rPr>
              <a:t> </a:t>
            </a:r>
            <a:r>
              <a:rPr lang="en-US" sz="2700" dirty="0" err="1">
                <a:effectLst/>
              </a:rPr>
              <a:t>bilər</a:t>
            </a:r>
            <a:r>
              <a:rPr lang="en-US" sz="2700" dirty="0">
                <a:effectLst/>
              </a:rPr>
              <a:t>.</a:t>
            </a:r>
            <a:br>
              <a:rPr lang="en-US" sz="2700" dirty="0">
                <a:effectLst/>
              </a:rPr>
            </a:br>
            <a:r>
              <a:rPr lang="en-US" sz="2700" dirty="0">
                <a:effectLst/>
              </a:rPr>
              <a:t>3.2. </a:t>
            </a:r>
            <a:r>
              <a:rPr lang="en-US" sz="2700" dirty="0" err="1">
                <a:effectLst/>
              </a:rPr>
              <a:t>İnsan</a:t>
            </a:r>
            <a:r>
              <a:rPr lang="en-US" sz="2700" dirty="0">
                <a:effectLst/>
              </a:rPr>
              <a:t> </a:t>
            </a:r>
            <a:r>
              <a:rPr lang="en-US" sz="2700" dirty="0" err="1">
                <a:effectLst/>
              </a:rPr>
              <a:t>hüquqlarını</a:t>
            </a:r>
            <a:r>
              <a:rPr lang="en-US" sz="2700" dirty="0">
                <a:effectLst/>
              </a:rPr>
              <a:t> </a:t>
            </a:r>
            <a:r>
              <a:rPr lang="en-US" sz="2700" dirty="0" err="1">
                <a:effectLst/>
              </a:rPr>
              <a:t>və</a:t>
            </a:r>
            <a:r>
              <a:rPr lang="en-US" sz="2700" dirty="0">
                <a:effectLst/>
              </a:rPr>
              <a:t> </a:t>
            </a:r>
            <a:r>
              <a:rPr lang="en-US" sz="2700" dirty="0" err="1">
                <a:effectLst/>
              </a:rPr>
              <a:t>azadlıqlarını</a:t>
            </a:r>
            <a:r>
              <a:rPr lang="en-US" sz="2700" dirty="0">
                <a:effectLst/>
              </a:rPr>
              <a:t> </a:t>
            </a:r>
            <a:r>
              <a:rPr lang="en-US" sz="2700" dirty="0" err="1">
                <a:effectLst/>
              </a:rPr>
              <a:t>məhdudlaşdıran</a:t>
            </a:r>
            <a:r>
              <a:rPr lang="en-US" sz="2700" dirty="0">
                <a:effectLst/>
              </a:rPr>
              <a:t> </a:t>
            </a:r>
            <a:r>
              <a:rPr lang="en-US" sz="2700" dirty="0" err="1">
                <a:effectLst/>
              </a:rPr>
              <a:t>qanunda</a:t>
            </a:r>
            <a:r>
              <a:rPr lang="en-US" sz="2700" dirty="0">
                <a:effectLst/>
              </a:rPr>
              <a:t> </a:t>
            </a:r>
            <a:r>
              <a:rPr lang="en-US" sz="2700" dirty="0" err="1">
                <a:effectLst/>
              </a:rPr>
              <a:t>məhdudlaşdırılan</a:t>
            </a:r>
            <a:r>
              <a:rPr lang="en-US" sz="2700" dirty="0">
                <a:effectLst/>
              </a:rPr>
              <a:t> </a:t>
            </a:r>
            <a:r>
              <a:rPr lang="en-US" sz="2700" dirty="0" err="1">
                <a:effectLst/>
              </a:rPr>
              <a:t>hüquq</a:t>
            </a:r>
            <a:r>
              <a:rPr lang="en-US" sz="2700" dirty="0">
                <a:effectLst/>
              </a:rPr>
              <a:t> </a:t>
            </a:r>
            <a:r>
              <a:rPr lang="en-US" sz="2700" dirty="0" err="1">
                <a:effectLst/>
              </a:rPr>
              <a:t>və</a:t>
            </a:r>
            <a:r>
              <a:rPr lang="en-US" sz="2700" dirty="0">
                <a:effectLst/>
              </a:rPr>
              <a:t> </a:t>
            </a:r>
            <a:r>
              <a:rPr lang="en-US" sz="2700" dirty="0" err="1">
                <a:effectLst/>
              </a:rPr>
              <a:t>ya</a:t>
            </a:r>
            <a:r>
              <a:rPr lang="en-US" sz="2700" dirty="0">
                <a:effectLst/>
              </a:rPr>
              <a:t> </a:t>
            </a:r>
            <a:r>
              <a:rPr lang="en-US" sz="2700" dirty="0" err="1">
                <a:effectLst/>
              </a:rPr>
              <a:t>azadlıq</a:t>
            </a:r>
            <a:r>
              <a:rPr lang="en-US" sz="2700" dirty="0">
                <a:effectLst/>
              </a:rPr>
              <a:t>, </a:t>
            </a:r>
            <a:r>
              <a:rPr lang="en-US" sz="2700" dirty="0" err="1">
                <a:effectLst/>
              </a:rPr>
              <a:t>habelə</a:t>
            </a:r>
            <a:r>
              <a:rPr lang="en-US" sz="2700" dirty="0">
                <a:effectLst/>
              </a:rPr>
              <a:t> </a:t>
            </a:r>
            <a:r>
              <a:rPr lang="en-US" sz="2700" dirty="0" err="1">
                <a:effectLst/>
              </a:rPr>
              <a:t>Azərbaycan</a:t>
            </a:r>
            <a:r>
              <a:rPr lang="en-US" sz="2700" dirty="0">
                <a:effectLst/>
              </a:rPr>
              <a:t> </a:t>
            </a:r>
            <a:r>
              <a:rPr lang="en-US" sz="2700" dirty="0" err="1">
                <a:effectLst/>
              </a:rPr>
              <a:t>Respublikası</a:t>
            </a:r>
            <a:r>
              <a:rPr lang="en-US" sz="2700" dirty="0">
                <a:effectLst/>
              </a:rPr>
              <a:t> </a:t>
            </a:r>
            <a:r>
              <a:rPr lang="en-US" sz="2700" dirty="0" err="1">
                <a:effectLst/>
              </a:rPr>
              <a:t>Konstitusiyasının</a:t>
            </a:r>
            <a:r>
              <a:rPr lang="en-US" sz="2700" dirty="0">
                <a:effectLst/>
              </a:rPr>
              <a:t> </a:t>
            </a:r>
            <a:r>
              <a:rPr lang="en-US" sz="2700" dirty="0" err="1">
                <a:effectLst/>
              </a:rPr>
              <a:t>müvafiq</a:t>
            </a:r>
            <a:r>
              <a:rPr lang="en-US" sz="2700" dirty="0">
                <a:effectLst/>
              </a:rPr>
              <a:t> </a:t>
            </a:r>
            <a:r>
              <a:rPr lang="en-US" sz="2700" dirty="0" err="1">
                <a:effectLst/>
              </a:rPr>
              <a:t>maddəsi</a:t>
            </a:r>
            <a:r>
              <a:rPr lang="en-US" sz="2700" dirty="0">
                <a:effectLst/>
              </a:rPr>
              <a:t> </a:t>
            </a:r>
            <a:r>
              <a:rPr lang="en-US" sz="2700" dirty="0" err="1">
                <a:effectLst/>
              </a:rPr>
              <a:t>göstərilməlidir</a:t>
            </a:r>
            <a:r>
              <a:rPr lang="en-US" sz="2700" dirty="0">
                <a:effectLst/>
              </a:rPr>
              <a:t>.</a:t>
            </a:r>
            <a:br>
              <a:rPr lang="en-US" sz="2700" dirty="0">
                <a:effectLst/>
              </a:rPr>
            </a:br>
            <a:r>
              <a:rPr lang="en-US" sz="2700" dirty="0">
                <a:effectLst/>
              </a:rPr>
              <a:t>3.3. </a:t>
            </a:r>
            <a:r>
              <a:rPr lang="en-US" sz="2700" dirty="0" err="1">
                <a:effectLst/>
              </a:rPr>
              <a:t>İnsan</a:t>
            </a:r>
            <a:r>
              <a:rPr lang="en-US" sz="2700" dirty="0">
                <a:effectLst/>
              </a:rPr>
              <a:t> </a:t>
            </a:r>
            <a:r>
              <a:rPr lang="en-US" sz="2700" dirty="0" err="1">
                <a:effectLst/>
              </a:rPr>
              <a:t>hüquqlarına</a:t>
            </a:r>
            <a:r>
              <a:rPr lang="en-US" sz="2700" dirty="0">
                <a:effectLst/>
              </a:rPr>
              <a:t> </a:t>
            </a:r>
            <a:r>
              <a:rPr lang="en-US" sz="2700" dirty="0" err="1">
                <a:effectLst/>
              </a:rPr>
              <a:t>və</a:t>
            </a:r>
            <a:r>
              <a:rPr lang="en-US" sz="2700" dirty="0">
                <a:effectLst/>
              </a:rPr>
              <a:t> </a:t>
            </a:r>
            <a:r>
              <a:rPr lang="en-US" sz="2700" dirty="0" err="1">
                <a:effectLst/>
              </a:rPr>
              <a:t>azadlıqlarına</a:t>
            </a:r>
            <a:r>
              <a:rPr lang="en-US" sz="2700" dirty="0">
                <a:effectLst/>
              </a:rPr>
              <a:t> </a:t>
            </a:r>
            <a:r>
              <a:rPr lang="en-US" sz="2700" dirty="0" err="1">
                <a:effectLst/>
              </a:rPr>
              <a:t>qoyulan</a:t>
            </a:r>
            <a:r>
              <a:rPr lang="en-US" sz="2700" dirty="0">
                <a:effectLst/>
              </a:rPr>
              <a:t> </a:t>
            </a:r>
            <a:r>
              <a:rPr lang="en-US" sz="2700" dirty="0" err="1">
                <a:effectLst/>
              </a:rPr>
              <a:t>məhdudiyyətlər</a:t>
            </a:r>
            <a:r>
              <a:rPr lang="en-US" sz="2700" dirty="0">
                <a:effectLst/>
              </a:rPr>
              <a:t> </a:t>
            </a:r>
            <a:r>
              <a:rPr lang="en-US" sz="2700" dirty="0" err="1">
                <a:effectLst/>
              </a:rPr>
              <a:t>həmin</a:t>
            </a:r>
            <a:r>
              <a:rPr lang="en-US" sz="2700" dirty="0">
                <a:effectLst/>
              </a:rPr>
              <a:t> </a:t>
            </a:r>
            <a:r>
              <a:rPr lang="en-US" sz="2700" dirty="0" err="1">
                <a:effectLst/>
              </a:rPr>
              <a:t>hüquqların</a:t>
            </a:r>
            <a:r>
              <a:rPr lang="en-US" sz="2700" dirty="0">
                <a:effectLst/>
              </a:rPr>
              <a:t> </a:t>
            </a:r>
            <a:r>
              <a:rPr lang="en-US" sz="2700" dirty="0" err="1">
                <a:effectLst/>
              </a:rPr>
              <a:t>və</a:t>
            </a:r>
            <a:r>
              <a:rPr lang="en-US" sz="2700" dirty="0">
                <a:effectLst/>
              </a:rPr>
              <a:t> </a:t>
            </a:r>
            <a:r>
              <a:rPr lang="en-US" sz="2700" dirty="0" err="1">
                <a:effectLst/>
              </a:rPr>
              <a:t>azadlıqların</a:t>
            </a:r>
            <a:r>
              <a:rPr lang="en-US" sz="2700" dirty="0">
                <a:effectLst/>
              </a:rPr>
              <a:t> </a:t>
            </a:r>
            <a:r>
              <a:rPr lang="en-US" sz="2700" dirty="0" err="1">
                <a:effectLst/>
              </a:rPr>
              <a:t>mahiyyətini</a:t>
            </a:r>
            <a:r>
              <a:rPr lang="en-US" sz="2700" dirty="0">
                <a:effectLst/>
              </a:rPr>
              <a:t> </a:t>
            </a:r>
            <a:r>
              <a:rPr lang="en-US" sz="2700" dirty="0" err="1">
                <a:effectLst/>
              </a:rPr>
              <a:t>dəyişməməlidir</a:t>
            </a:r>
            <a:r>
              <a:rPr lang="en-US" sz="2700" dirty="0">
                <a:effectLst/>
              </a:rPr>
              <a:t>.</a:t>
            </a:r>
            <a:br>
              <a:rPr lang="en-US" sz="2700" dirty="0">
                <a:effectLst/>
              </a:rPr>
            </a:br>
            <a:endParaRPr lang="en-US" sz="2700" dirty="0"/>
          </a:p>
        </p:txBody>
      </p:sp>
    </p:spTree>
    <p:extLst>
      <p:ext uri="{BB962C8B-B14F-4D97-AF65-F5344CB8AC3E}">
        <p14:creationId xmlns:p14="http://schemas.microsoft.com/office/powerpoint/2010/main" val="23849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3826" y="224716"/>
            <a:ext cx="11012557" cy="6555641"/>
          </a:xfrm>
          <a:prstGeom prst="rect">
            <a:avLst/>
          </a:prstGeom>
        </p:spPr>
        <p:txBody>
          <a:bodyPr wrap="square">
            <a:spAutoFit/>
          </a:bodyPr>
          <a:lstStyle/>
          <a:p>
            <a:r>
              <a:rPr lang="az-Latn-AZ" sz="2000" b="1" dirty="0"/>
              <a:t>                                                                          </a:t>
            </a:r>
          </a:p>
          <a:p>
            <a:r>
              <a:rPr lang="az-Latn-AZ" sz="2000" b="1" dirty="0"/>
              <a:t>                                                                 Şəxsi həyata addir:</a:t>
            </a:r>
          </a:p>
          <a:p>
            <a:endParaRPr lang="az-Latn-AZ" sz="2000" dirty="0"/>
          </a:p>
          <a:p>
            <a:endParaRPr lang="az-Latn-AZ" sz="2000" dirty="0"/>
          </a:p>
          <a:p>
            <a:r>
              <a:rPr lang="az-Latn-AZ" sz="2000" dirty="0"/>
              <a:t>- şəxsin </a:t>
            </a:r>
            <a:r>
              <a:rPr lang="az-Latn-AZ" sz="2000" b="1" dirty="0"/>
              <a:t>fiziki və psixoloji toxunulmazlığı </a:t>
            </a:r>
            <a:endParaRPr lang="en-US" sz="2000" dirty="0"/>
          </a:p>
          <a:p>
            <a:r>
              <a:rPr lang="az-Latn-AZ" sz="2000" dirty="0"/>
              <a:t>- </a:t>
            </a:r>
            <a:r>
              <a:rPr lang="az-Latn-AZ" sz="2000" b="1" dirty="0"/>
              <a:t>tibbi yardım və psixoloji müayinə </a:t>
            </a:r>
            <a:endParaRPr lang="en-US" sz="2000" dirty="0"/>
          </a:p>
          <a:p>
            <a:r>
              <a:rPr lang="az-Latn-AZ" sz="2000" i="1" dirty="0"/>
              <a:t>-</a:t>
            </a:r>
            <a:r>
              <a:rPr lang="az-Latn-AZ" sz="2000" b="1" dirty="0"/>
              <a:t>ruhi sağlamlığı </a:t>
            </a:r>
            <a:endParaRPr lang="en-US" sz="2000" dirty="0"/>
          </a:p>
          <a:p>
            <a:r>
              <a:rPr lang="az-Latn-AZ" sz="2000" dirty="0"/>
              <a:t>- şəxsin </a:t>
            </a:r>
            <a:r>
              <a:rPr lang="az-Latn-AZ" sz="2000" b="1" dirty="0"/>
              <a:t>fiziki və sosial kimliyinin </a:t>
            </a:r>
            <a:r>
              <a:rPr lang="az-Latn-AZ" sz="2000" dirty="0"/>
              <a:t>aspektləri (məsələn, mənşəyi və</a:t>
            </a:r>
            <a:endParaRPr lang="en-US" sz="2000" dirty="0"/>
          </a:p>
          <a:p>
            <a:r>
              <a:rPr lang="az-Latn-AZ" sz="2000" dirty="0"/>
              <a:t>valideynlərindən birinin mənşəyi və kimliyi barədə məlumat əldə etmək</a:t>
            </a:r>
            <a:endParaRPr lang="en-US" sz="2000" dirty="0"/>
          </a:p>
          <a:p>
            <a:r>
              <a:rPr lang="az-Latn-AZ" sz="2000" dirty="0"/>
              <a:t>hüququ </a:t>
            </a:r>
            <a:endParaRPr lang="en-US" sz="2000" dirty="0"/>
          </a:p>
          <a:p>
            <a:r>
              <a:rPr lang="az-Latn-AZ" sz="2000" dirty="0"/>
              <a:t>- </a:t>
            </a:r>
            <a:r>
              <a:rPr lang="az-Latn-AZ" sz="2000" b="1" dirty="0"/>
              <a:t>şəxsin adı və soyadı</a:t>
            </a:r>
            <a:endParaRPr lang="en-US" sz="2000" dirty="0"/>
          </a:p>
          <a:p>
            <a:r>
              <a:rPr lang="az-Latn-AZ" sz="2000" dirty="0"/>
              <a:t>- </a:t>
            </a:r>
            <a:r>
              <a:rPr lang="az-Latn-AZ" sz="2000" b="1" dirty="0"/>
              <a:t>şəxsin şəkillərinə və fotolarına hüququ </a:t>
            </a:r>
            <a:endParaRPr lang="en-US" sz="2000" dirty="0"/>
          </a:p>
          <a:p>
            <a:r>
              <a:rPr lang="az-Latn-AZ" sz="2000" dirty="0"/>
              <a:t>- </a:t>
            </a:r>
            <a:r>
              <a:rPr lang="az-Latn-AZ" sz="2000" b="1" dirty="0"/>
              <a:t>şəxsin reputasiyası </a:t>
            </a:r>
            <a:endParaRPr lang="en-US" sz="2000" dirty="0"/>
          </a:p>
          <a:p>
            <a:r>
              <a:rPr lang="az-Latn-AZ" sz="2000" dirty="0"/>
              <a:t>- </a:t>
            </a:r>
            <a:r>
              <a:rPr lang="az-Latn-AZ" sz="2000" b="1" dirty="0"/>
              <a:t>cinsi kimliyi </a:t>
            </a:r>
            <a:endParaRPr lang="en-US" sz="2000" dirty="0"/>
          </a:p>
          <a:p>
            <a:r>
              <a:rPr lang="az-Latn-AZ" sz="2000" dirty="0"/>
              <a:t>- </a:t>
            </a:r>
            <a:r>
              <a:rPr lang="az-Latn-AZ" sz="2000" b="1" dirty="0"/>
              <a:t>seksual oriyentasiya </a:t>
            </a:r>
            <a:endParaRPr lang="en-US" sz="2000" dirty="0"/>
          </a:p>
          <a:p>
            <a:r>
              <a:rPr lang="az-Latn-AZ" sz="2000" dirty="0"/>
              <a:t>- </a:t>
            </a:r>
            <a:r>
              <a:rPr lang="az-Latn-AZ" sz="2000" b="1" dirty="0"/>
              <a:t>seksual həyat </a:t>
            </a:r>
            <a:endParaRPr lang="en-US" sz="2000" dirty="0"/>
          </a:p>
          <a:p>
            <a:r>
              <a:rPr lang="az-Latn-AZ" sz="2000" dirty="0"/>
              <a:t>- </a:t>
            </a:r>
            <a:r>
              <a:rPr lang="az-Latn-AZ" sz="2000" b="1" dirty="0"/>
              <a:t>başqa insanlar </a:t>
            </a:r>
            <a:r>
              <a:rPr lang="az-Latn-AZ" sz="2000" dirty="0"/>
              <a:t>və kənar dünya ilə </a:t>
            </a:r>
            <a:r>
              <a:rPr lang="az-Latn-AZ" sz="2000" b="1" dirty="0"/>
              <a:t>əlaqə </a:t>
            </a:r>
            <a:r>
              <a:rPr lang="az-Latn-AZ" sz="2000" dirty="0"/>
              <a:t>qurmaq və inkişaf etdirmək</a:t>
            </a:r>
            <a:endParaRPr lang="en-US" sz="2000" dirty="0"/>
          </a:p>
          <a:p>
            <a:r>
              <a:rPr lang="az-Latn-AZ" sz="2000" dirty="0"/>
              <a:t>hüququ </a:t>
            </a:r>
            <a:endParaRPr lang="en-US" sz="2000" dirty="0"/>
          </a:p>
          <a:p>
            <a:r>
              <a:rPr lang="az-Latn-AZ" sz="2000" dirty="0"/>
              <a:t>- </a:t>
            </a:r>
            <a:r>
              <a:rPr lang="az-Latn-AZ" sz="2000" b="1" dirty="0"/>
              <a:t>məskunlaşmış miqrantlar və yaşadıqları cəmiyyət arasında sosial</a:t>
            </a:r>
            <a:endParaRPr lang="en-US" sz="2000" dirty="0"/>
          </a:p>
          <a:p>
            <a:r>
              <a:rPr lang="az-Latn-AZ" sz="2000" b="1" dirty="0"/>
              <a:t>əlaqələr</a:t>
            </a:r>
            <a:r>
              <a:rPr lang="az-Latn-AZ" sz="2000" dirty="0"/>
              <a:t>, </a:t>
            </a:r>
            <a:endParaRPr lang="en-US" sz="2000" dirty="0"/>
          </a:p>
          <a:p>
            <a:r>
              <a:rPr lang="az-Latn-AZ" sz="2000" dirty="0"/>
              <a:t>- </a:t>
            </a:r>
            <a:r>
              <a:rPr lang="az-Latn-AZ" sz="2000" b="1" dirty="0"/>
              <a:t>eyni cinsə mənsub iki şəxs arasında emosional əlaqələr şəxsi inkişaf və şəxsi müstəqillik hüququ </a:t>
            </a:r>
            <a:endParaRPr lang="en-US" sz="2000" dirty="0"/>
          </a:p>
        </p:txBody>
      </p:sp>
    </p:spTree>
    <p:extLst>
      <p:ext uri="{BB962C8B-B14F-4D97-AF65-F5344CB8AC3E}">
        <p14:creationId xmlns:p14="http://schemas.microsoft.com/office/powerpoint/2010/main" val="44877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3670361" y="417031"/>
            <a:ext cx="4851278" cy="6023938"/>
          </a:xfrm>
          <a:prstGeom prst="rect">
            <a:avLst/>
          </a:prstGeom>
        </p:spPr>
      </p:pic>
    </p:spTree>
    <p:extLst>
      <p:ext uri="{BB962C8B-B14F-4D97-AF65-F5344CB8AC3E}">
        <p14:creationId xmlns:p14="http://schemas.microsoft.com/office/powerpoint/2010/main" val="2784003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774" y="331304"/>
            <a:ext cx="11068774" cy="7421218"/>
          </a:xfrm>
        </p:spPr>
        <p:txBody>
          <a:bodyPr>
            <a:noAutofit/>
          </a:bodyPr>
          <a:lstStyle/>
          <a:p>
            <a:pPr algn="l"/>
            <a:r>
              <a:rPr lang="az-Latn-AZ" sz="2000" dirty="0"/>
              <a:t>- </a:t>
            </a:r>
            <a:r>
              <a:rPr lang="az-Latn-AZ" sz="2200" dirty="0"/>
              <a:t>genetik mənada, </a:t>
            </a:r>
            <a:r>
              <a:rPr lang="az-Latn-AZ" sz="2200" b="1" dirty="0"/>
              <a:t>valideyn olub-olmamaq seçiminə hörmət olunması</a:t>
            </a:r>
            <a:r>
              <a:rPr lang="en-US" sz="2200" dirty="0"/>
              <a:t/>
            </a:r>
            <a:br>
              <a:rPr lang="en-US" sz="2200" dirty="0"/>
            </a:br>
            <a:r>
              <a:rPr lang="az-Latn-AZ" sz="2200" b="1" dirty="0"/>
              <a:t>hüququ </a:t>
            </a:r>
            <a:r>
              <a:rPr lang="en-US" sz="2200" dirty="0"/>
              <a:t/>
            </a:r>
            <a:br>
              <a:rPr lang="en-US" sz="2200" dirty="0"/>
            </a:br>
            <a:r>
              <a:rPr lang="az-Latn-AZ" sz="2200" dirty="0"/>
              <a:t>- </a:t>
            </a:r>
            <a:r>
              <a:rPr lang="az-Latn-AZ" sz="2200" b="1" dirty="0"/>
              <a:t>peşə və biznes </a:t>
            </a:r>
            <a:r>
              <a:rPr lang="az-Latn-AZ" sz="2200" dirty="0"/>
              <a:t>təbiətli fəaliyyətlər</a:t>
            </a:r>
            <a:r>
              <a:rPr lang="en-US" sz="2200" dirty="0"/>
              <a:t/>
            </a:r>
            <a:br>
              <a:rPr lang="en-US" sz="2200" dirty="0"/>
            </a:br>
            <a:r>
              <a:rPr lang="az-Latn-AZ" sz="2200" dirty="0"/>
              <a:t>- təhlükəsizlik xidməti və ya digər dövlət orqanları tərəfdən yığılmış və</a:t>
            </a:r>
            <a:r>
              <a:rPr lang="en-US" sz="2200" dirty="0"/>
              <a:t/>
            </a:r>
            <a:br>
              <a:rPr lang="en-US" sz="2200" dirty="0"/>
            </a:br>
            <a:r>
              <a:rPr lang="az-Latn-AZ" sz="2200" dirty="0"/>
              <a:t>saxlanılan </a:t>
            </a:r>
            <a:r>
              <a:rPr lang="az-Latn-AZ" sz="2200" b="1" dirty="0"/>
              <a:t>şəxsi və ya ictimai xarakterli fayl və məlumatlar </a:t>
            </a:r>
            <a:r>
              <a:rPr lang="en-US" sz="2200" dirty="0"/>
              <a:t/>
            </a:r>
            <a:br>
              <a:rPr lang="en-US" sz="2200" dirty="0"/>
            </a:br>
            <a:r>
              <a:rPr lang="az-Latn-AZ" sz="2200" dirty="0"/>
              <a:t>- </a:t>
            </a:r>
            <a:r>
              <a:rPr lang="az-Latn-AZ" sz="2200" b="1" dirty="0"/>
              <a:t>şəxsin sağlamlığı barədə məlumat </a:t>
            </a:r>
            <a:r>
              <a:rPr lang="en-US" sz="2200" dirty="0"/>
              <a:t/>
            </a:r>
            <a:br>
              <a:rPr lang="en-US" sz="2200" dirty="0"/>
            </a:br>
            <a:r>
              <a:rPr lang="az-Latn-AZ" sz="2200" dirty="0"/>
              <a:t>- </a:t>
            </a:r>
            <a:r>
              <a:rPr lang="az-Latn-AZ" sz="2200" b="1" dirty="0"/>
              <a:t>birinin sağlamlığına xələl gətirmə riski barədə məlumat</a:t>
            </a:r>
            <a:r>
              <a:rPr lang="en-US" sz="2200" dirty="0"/>
              <a:t/>
            </a:r>
            <a:br>
              <a:rPr lang="en-US" sz="2200" dirty="0"/>
            </a:br>
            <a:r>
              <a:rPr lang="az-Latn-AZ" sz="2200" dirty="0"/>
              <a:t>- </a:t>
            </a:r>
            <a:r>
              <a:rPr lang="az-Latn-AZ" sz="2200" b="1" dirty="0"/>
              <a:t>etnik kimlik </a:t>
            </a:r>
            <a:r>
              <a:rPr lang="en-US" sz="2200" dirty="0"/>
              <a:t/>
            </a:r>
            <a:br>
              <a:rPr lang="en-US" sz="2200" dirty="0"/>
            </a:br>
            <a:r>
              <a:rPr lang="az-Latn-AZ" sz="2200" dirty="0"/>
              <a:t>- </a:t>
            </a:r>
            <a:r>
              <a:rPr lang="az-Latn-AZ" sz="2200" b="1" dirty="0"/>
              <a:t>şəxsin dini və fəlsəfi əqidələri barədə məlumat</a:t>
            </a:r>
            <a:r>
              <a:rPr lang="en-US" sz="2200" dirty="0"/>
              <a:t/>
            </a:r>
            <a:br>
              <a:rPr lang="en-US" sz="2200" dirty="0"/>
            </a:br>
            <a:r>
              <a:rPr lang="az-Latn-AZ" sz="2200" dirty="0"/>
              <a:t>- </a:t>
            </a:r>
            <a:r>
              <a:rPr lang="az-Latn-AZ" sz="2200" b="1" dirty="0"/>
              <a:t>əlil şəxslərin </a:t>
            </a:r>
            <a:r>
              <a:rPr lang="az-Latn-AZ" sz="2200" dirty="0"/>
              <a:t>müəyyən </a:t>
            </a:r>
            <a:r>
              <a:rPr lang="az-Latn-AZ" sz="2200" b="1" dirty="0"/>
              <a:t>hüquqları</a:t>
            </a:r>
            <a:r>
              <a:rPr lang="az-Latn-AZ" sz="2200" dirty="0"/>
              <a:t>: </a:t>
            </a:r>
            <a:r>
              <a:rPr lang="en-US" sz="2200" dirty="0"/>
              <a:t/>
            </a:r>
            <a:br>
              <a:rPr lang="en-US" sz="2200" dirty="0"/>
            </a:br>
            <a:r>
              <a:rPr lang="az-Latn-AZ" sz="2200" dirty="0"/>
              <a:t>- </a:t>
            </a:r>
            <a:r>
              <a:rPr lang="az-Latn-AZ" sz="2200" b="1" dirty="0"/>
              <a:t>axtarış və müsadirələr </a:t>
            </a:r>
            <a:r>
              <a:rPr lang="en-US" sz="2200" dirty="0"/>
              <a:t/>
            </a:r>
            <a:br>
              <a:rPr lang="en-US" sz="2200" dirty="0"/>
            </a:br>
            <a:r>
              <a:rPr lang="az-Latn-AZ" sz="2200" dirty="0"/>
              <a:t>- ictimai yerdə şəxsin </a:t>
            </a:r>
            <a:r>
              <a:rPr lang="az-Latn-AZ" sz="2200" b="1" dirty="0"/>
              <a:t>dayandırılıb axtarılması </a:t>
            </a:r>
            <a:r>
              <a:rPr lang="en-US" sz="2200" dirty="0"/>
              <a:t/>
            </a:r>
            <a:br>
              <a:rPr lang="en-US" sz="2200" dirty="0"/>
            </a:br>
            <a:r>
              <a:rPr lang="az-Latn-AZ" sz="2200" dirty="0"/>
              <a:t>- </a:t>
            </a:r>
            <a:r>
              <a:rPr lang="az-Latn-AZ" sz="2200" b="1" dirty="0"/>
              <a:t>əlaqələrin </a:t>
            </a:r>
            <a:r>
              <a:rPr lang="az-Latn-AZ" sz="2200" dirty="0"/>
              <a:t>və telefon danışıqlarının </a:t>
            </a:r>
            <a:r>
              <a:rPr lang="az-Latn-AZ" sz="2200" b="1" dirty="0"/>
              <a:t>izlənilməsi </a:t>
            </a:r>
            <a:r>
              <a:rPr lang="en-US" sz="2200" dirty="0"/>
              <a:t/>
            </a:r>
            <a:br>
              <a:rPr lang="en-US" sz="2200" dirty="0"/>
            </a:br>
            <a:r>
              <a:rPr lang="az-Latn-AZ" sz="2200" dirty="0"/>
              <a:t>- </a:t>
            </a:r>
            <a:r>
              <a:rPr lang="az-Latn-AZ" sz="2200" b="1" dirty="0"/>
              <a:t>ictimai yerlərin video izlənilməsi</a:t>
            </a:r>
            <a:r>
              <a:rPr lang="az-Latn-AZ" sz="2200" dirty="0"/>
              <a:t>, vizual məlumatın yazıldığı,</a:t>
            </a:r>
            <a:r>
              <a:rPr lang="en-US" sz="2200" dirty="0"/>
              <a:t/>
            </a:r>
            <a:br>
              <a:rPr lang="en-US" sz="2200" dirty="0"/>
            </a:br>
            <a:r>
              <a:rPr lang="az-Latn-AZ" sz="2200" dirty="0"/>
              <a:t>saxlanıldığı və ictimaiyyətə açıqlandığı halda </a:t>
            </a:r>
            <a:r>
              <a:rPr lang="en-US" sz="2200" dirty="0"/>
              <a:t/>
            </a:r>
            <a:br>
              <a:rPr lang="en-US" sz="2200" dirty="0"/>
            </a:br>
            <a:r>
              <a:rPr lang="az-Latn-AZ" sz="2200" dirty="0"/>
              <a:t>- </a:t>
            </a:r>
            <a:r>
              <a:rPr lang="az-Latn-AZ" sz="2200" b="1" dirty="0"/>
              <a:t>ətraf mühitin ciddi çirklənməsi</a:t>
            </a:r>
            <a:r>
              <a:rPr lang="az-Latn-AZ" sz="2200" dirty="0"/>
              <a:t>, </a:t>
            </a:r>
            <a:r>
              <a:rPr lang="en-US" sz="2200" dirty="0"/>
              <a:t/>
            </a:r>
            <a:br>
              <a:rPr lang="en-US" sz="2200" dirty="0"/>
            </a:br>
            <a:r>
              <a:rPr lang="az-Latn-AZ" sz="2200" dirty="0"/>
              <a:t>- </a:t>
            </a:r>
            <a:r>
              <a:rPr lang="az-Latn-AZ" sz="2200" b="1" dirty="0"/>
              <a:t>ailə üzvlərinin dəfninə aid məsələlərə </a:t>
            </a:r>
            <a:r>
              <a:rPr lang="en-US" sz="2200" dirty="0"/>
              <a:t/>
            </a:r>
            <a:br>
              <a:rPr lang="en-US" sz="2200" dirty="0"/>
            </a:br>
            <a:r>
              <a:rPr lang="az-Latn-AZ" sz="2200" dirty="0"/>
              <a:t>..........</a:t>
            </a:r>
            <a:r>
              <a:rPr lang="en-US" sz="2200" dirty="0"/>
              <a:t/>
            </a:r>
            <a:br>
              <a:rPr lang="en-US" sz="2200" dirty="0"/>
            </a:br>
            <a:endParaRPr lang="ru-RU" sz="2200" dirty="0"/>
          </a:p>
        </p:txBody>
      </p:sp>
    </p:spTree>
    <p:extLst>
      <p:ext uri="{BB962C8B-B14F-4D97-AF65-F5344CB8AC3E}">
        <p14:creationId xmlns:p14="http://schemas.microsoft.com/office/powerpoint/2010/main" val="3512122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609600"/>
            <a:ext cx="10353762" cy="5936974"/>
          </a:xfrm>
        </p:spPr>
        <p:txBody>
          <a:bodyPr>
            <a:normAutofit/>
          </a:bodyPr>
          <a:lstStyle/>
          <a:p>
            <a:r>
              <a:rPr lang="az-Latn-AZ" b="1" dirty="0"/>
              <a:t>Ailə həyatının əsas meyarları:</a:t>
            </a:r>
            <a:br>
              <a:rPr lang="az-Latn-AZ" b="1" dirty="0"/>
            </a:br>
            <a:r>
              <a:rPr lang="az-Latn-AZ" b="1" dirty="0"/>
              <a:t/>
            </a:r>
            <a:br>
              <a:rPr lang="az-Latn-AZ" b="1" dirty="0"/>
            </a:br>
            <a:r>
              <a:rPr lang="az-Latn-AZ" dirty="0"/>
              <a:t>- üfüqi və ya şaquli qan qohumluğu</a:t>
            </a:r>
            <a:br>
              <a:rPr lang="az-Latn-AZ" dirty="0"/>
            </a:br>
            <a:r>
              <a:rPr lang="az-Latn-AZ" dirty="0"/>
              <a:t/>
            </a:r>
            <a:br>
              <a:rPr lang="az-Latn-AZ" dirty="0"/>
            </a:br>
            <a:r>
              <a:rPr lang="az-Latn-AZ" dirty="0"/>
              <a:t>və (və ya)</a:t>
            </a:r>
            <a:br>
              <a:rPr lang="az-Latn-AZ" dirty="0"/>
            </a:br>
            <a:r>
              <a:rPr lang="az-Latn-AZ" dirty="0"/>
              <a:t/>
            </a:r>
            <a:br>
              <a:rPr lang="az-Latn-AZ" dirty="0"/>
            </a:br>
            <a:r>
              <a:rPr lang="az-Latn-AZ" dirty="0"/>
              <a:t>- </a:t>
            </a:r>
            <a:r>
              <a:rPr lang="az-Latn-AZ" i="1" dirty="0"/>
              <a:t>münasibətlərin iştirakçıları arasında sıx şəxsi əlaqələrin mövcudluğu</a:t>
            </a:r>
            <a:endParaRPr lang="ru-RU" dirty="0"/>
          </a:p>
        </p:txBody>
      </p:sp>
    </p:spTree>
    <p:extLst>
      <p:ext uri="{BB962C8B-B14F-4D97-AF65-F5344CB8AC3E}">
        <p14:creationId xmlns:p14="http://schemas.microsoft.com/office/powerpoint/2010/main" val="790105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1304" y="959490"/>
            <a:ext cx="11423374" cy="5970865"/>
          </a:xfrm>
          <a:prstGeom prst="rect">
            <a:avLst/>
          </a:prstGeom>
        </p:spPr>
        <p:txBody>
          <a:bodyPr wrap="square">
            <a:spAutoFit/>
          </a:bodyPr>
          <a:lstStyle/>
          <a:p>
            <a:r>
              <a:rPr lang="az-Latn-AZ" sz="2800" dirty="0"/>
              <a:t>Doğma bacı və qardaşlar ailə həyatı hüququna malikdirlər (Olsso Isveçə qarşı)</a:t>
            </a:r>
          </a:p>
          <a:p>
            <a:endParaRPr lang="az-Latn-AZ" sz="2800" dirty="0"/>
          </a:p>
          <a:p>
            <a:r>
              <a:rPr lang="az-Latn-AZ" sz="2800" dirty="0"/>
              <a:t>Uşaq doğulan anda nikahda olan ata və ana ona münasibətdə ailə həyatı hüququna malik olurlar (</a:t>
            </a:r>
            <a:r>
              <a:rPr lang="az-Latn-AZ" sz="2800" i="1" dirty="0"/>
              <a:t>Berrehab Niderlanda qarşı, </a:t>
            </a:r>
            <a:r>
              <a:rPr lang="en-US" sz="2800" i="1" dirty="0" err="1"/>
              <a:t>Ahmut</a:t>
            </a:r>
            <a:r>
              <a:rPr lang="en-US" sz="2800" i="1" dirty="0"/>
              <a:t> </a:t>
            </a:r>
            <a:r>
              <a:rPr lang="en-US" sz="2800" i="1" dirty="0" err="1"/>
              <a:t>Niderlanda</a:t>
            </a:r>
            <a:r>
              <a:rPr lang="en-US" sz="2800" i="1" dirty="0"/>
              <a:t> </a:t>
            </a:r>
            <a:r>
              <a:rPr lang="en-US" sz="2800" i="1" dirty="0" err="1"/>
              <a:t>qarşı</a:t>
            </a:r>
            <a:endParaRPr lang="az-Latn-AZ" sz="2800" i="1" dirty="0"/>
          </a:p>
          <a:p>
            <a:endParaRPr lang="az-Latn-AZ" sz="2800" dirty="0"/>
          </a:p>
          <a:p>
            <a:r>
              <a:rPr lang="az-Latn-AZ" sz="2800" dirty="0"/>
              <a:t>Nikah olmadan doğulmuş uşaqlar</a:t>
            </a:r>
            <a:r>
              <a:rPr lang="en-US" sz="2800" dirty="0"/>
              <a:t>a m</a:t>
            </a:r>
            <a:r>
              <a:rPr lang="az-Latn-AZ" sz="2800" dirty="0"/>
              <a:t>ünasibətdə ana şərtsiz, ata isə işin hallarından və bəzi hallarda övladına olan marağı əsas götürülməklə ailə həyatı hüququna malikdirlər. (</a:t>
            </a:r>
            <a:r>
              <a:rPr lang="az-Latn-AZ" sz="2800" i="1" dirty="0"/>
              <a:t>Kiqan İrlandiyaya qarşı işdə</a:t>
            </a:r>
            <a:r>
              <a:rPr lang="az-Latn-AZ" sz="2800" dirty="0"/>
              <a:t> ata qızına hədsiz maraq göstərmişdi)</a:t>
            </a:r>
          </a:p>
          <a:p>
            <a:endParaRPr lang="az-Latn-AZ" sz="2800" dirty="0"/>
          </a:p>
          <a:p>
            <a:r>
              <a:rPr lang="az-Latn-AZ" sz="2800" dirty="0"/>
              <a:t>Əmi, dayı, xala və bibilərlə uşaq arasındakı o halda ailə həyatı tanına bilər ki, sıx şəxsi əlaqələrin mövcudluğu konkret təsdiq edilsin (</a:t>
            </a:r>
            <a:r>
              <a:rPr lang="az-Latn-AZ" sz="2800" i="1" dirty="0"/>
              <a:t>Boyl vs. U.K.</a:t>
            </a:r>
            <a:r>
              <a:rPr lang="az-Latn-AZ" sz="2800" dirty="0"/>
              <a:t>) </a:t>
            </a:r>
          </a:p>
          <a:p>
            <a:endParaRPr lang="az-Latn-AZ" dirty="0"/>
          </a:p>
        </p:txBody>
      </p:sp>
    </p:spTree>
    <p:extLst>
      <p:ext uri="{BB962C8B-B14F-4D97-AF65-F5344CB8AC3E}">
        <p14:creationId xmlns:p14="http://schemas.microsoft.com/office/powerpoint/2010/main" val="321443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9113" y="609599"/>
            <a:ext cx="10578444" cy="6248401"/>
          </a:xfrm>
        </p:spPr>
        <p:txBody>
          <a:bodyPr>
            <a:noAutofit/>
          </a:bodyPr>
          <a:lstStyle/>
          <a:p>
            <a:r>
              <a:rPr lang="az-Latn-AZ" sz="2800" b="1" dirty="0"/>
              <a:t>Himayəyə götürmə zamanı ailə həyatına hüquq</a:t>
            </a:r>
            <a:br>
              <a:rPr lang="az-Latn-AZ" sz="2800" b="1" dirty="0"/>
            </a:br>
            <a:r>
              <a:rPr lang="az-Latn-AZ" sz="2800" dirty="0"/>
              <a:t>Məhkəmə bu halda uşağın əvvəlki valideynləri ilə münasibətinin xarakteri və əlaqənin sıxlığını əsas götürür. </a:t>
            </a:r>
            <a:br>
              <a:rPr lang="az-Latn-AZ" sz="2800" dirty="0"/>
            </a:br>
            <a:r>
              <a:rPr lang="az-Latn-AZ" sz="2800" dirty="0"/>
              <a:t/>
            </a:r>
            <a:br>
              <a:rPr lang="az-Latn-AZ" sz="2800" dirty="0"/>
            </a:br>
            <a:r>
              <a:rPr lang="en-US" sz="2800" b="1" dirty="0" err="1"/>
              <a:t>Uşaq</a:t>
            </a:r>
            <a:r>
              <a:rPr lang="en-US" sz="2800" b="1" dirty="0"/>
              <a:t> </a:t>
            </a:r>
            <a:r>
              <a:rPr lang="en-US" sz="2800" b="1" dirty="0" err="1"/>
              <a:t>və</a:t>
            </a:r>
            <a:r>
              <a:rPr lang="en-US" sz="2800" b="1" dirty="0"/>
              <a:t> </a:t>
            </a:r>
            <a:r>
              <a:rPr lang="en-US" sz="2800" b="1" dirty="0" err="1"/>
              <a:t>yaxın</a:t>
            </a:r>
            <a:r>
              <a:rPr lang="en-US" sz="2800" b="1" dirty="0"/>
              <a:t> </a:t>
            </a:r>
            <a:r>
              <a:rPr lang="en-US" sz="2800" b="1" dirty="0" err="1"/>
              <a:t>qohumlar</a:t>
            </a:r>
            <a:r>
              <a:rPr lang="en-US" sz="2800" b="1" dirty="0"/>
              <a:t> </a:t>
            </a:r>
            <a:r>
              <a:rPr lang="en-US" sz="2800" b="1" dirty="0" err="1"/>
              <a:t>arasında</a:t>
            </a:r>
            <a:r>
              <a:rPr lang="en-US" sz="2800" b="1" dirty="0"/>
              <a:t> </a:t>
            </a:r>
            <a:r>
              <a:rPr lang="en-US" sz="2800" b="1" dirty="0" err="1"/>
              <a:t>əlaqələr</a:t>
            </a:r>
            <a:r>
              <a:rPr lang="en-US" sz="2800" dirty="0"/>
              <a:t> (baba-</a:t>
            </a:r>
            <a:r>
              <a:rPr lang="en-US" sz="2800" dirty="0" err="1"/>
              <a:t>nənə</a:t>
            </a:r>
            <a:r>
              <a:rPr lang="en-US" sz="2800" dirty="0"/>
              <a:t> </a:t>
            </a:r>
            <a:r>
              <a:rPr lang="en-US" sz="2800" dirty="0" err="1"/>
              <a:t>və</a:t>
            </a:r>
            <a:r>
              <a:rPr lang="en-US" sz="2800" dirty="0"/>
              <a:t> </a:t>
            </a:r>
            <a:r>
              <a:rPr lang="en-US" sz="2800" dirty="0" err="1"/>
              <a:t>nəvə</a:t>
            </a:r>
            <a:r>
              <a:rPr lang="az-Latn-AZ" sz="2800" dirty="0"/>
              <a:t> </a:t>
            </a:r>
            <a:r>
              <a:rPr lang="en-US" sz="2800" dirty="0" err="1"/>
              <a:t>əlaqələri</a:t>
            </a:r>
            <a:r>
              <a:rPr lang="az-Latn-AZ" sz="2800" dirty="0"/>
              <a:t>) – ailə həyatı sayılır,</a:t>
            </a:r>
            <a:r>
              <a:rPr lang="en-US" sz="2800" dirty="0"/>
              <a:t> </a:t>
            </a:r>
            <a:r>
              <a:rPr lang="en-US" sz="2800" dirty="0" err="1"/>
              <a:t>çünki</a:t>
            </a:r>
            <a:r>
              <a:rPr lang="en-US" sz="2800" dirty="0"/>
              <a:t> </a:t>
            </a:r>
            <a:r>
              <a:rPr lang="en-US" sz="2800" dirty="0" err="1"/>
              <a:t>belə</a:t>
            </a:r>
            <a:r>
              <a:rPr lang="en-US" sz="2800" dirty="0"/>
              <a:t> </a:t>
            </a:r>
            <a:r>
              <a:rPr lang="en-US" sz="2800" dirty="0" err="1"/>
              <a:t>qohumlar</a:t>
            </a:r>
            <a:r>
              <a:rPr lang="en-US" sz="2800" dirty="0"/>
              <a:t> </a:t>
            </a:r>
            <a:r>
              <a:rPr lang="en-US" sz="2800" dirty="0" err="1"/>
              <a:t>ailə</a:t>
            </a:r>
            <a:r>
              <a:rPr lang="en-US" sz="2800" dirty="0"/>
              <a:t> </a:t>
            </a:r>
            <a:r>
              <a:rPr lang="en-US" sz="2800" dirty="0" err="1"/>
              <a:t>həyatında</a:t>
            </a:r>
            <a:r>
              <a:rPr lang="en-US" sz="2800" dirty="0"/>
              <a:t> </a:t>
            </a:r>
            <a:r>
              <a:rPr lang="en-US" sz="2800" dirty="0" err="1"/>
              <a:t>önəmli</a:t>
            </a:r>
            <a:r>
              <a:rPr lang="en-US" sz="2800" dirty="0"/>
              <a:t> </a:t>
            </a:r>
            <a:r>
              <a:rPr lang="en-US" sz="2800" dirty="0" err="1"/>
              <a:t>rol</a:t>
            </a:r>
            <a:r>
              <a:rPr lang="en-US" sz="2800" dirty="0"/>
              <a:t> </a:t>
            </a:r>
            <a:r>
              <a:rPr lang="en-US" sz="2800" dirty="0" err="1"/>
              <a:t>oynayır</a:t>
            </a:r>
            <a:r>
              <a:rPr lang="en-US" sz="2800" dirty="0"/>
              <a:t/>
            </a:r>
            <a:br>
              <a:rPr lang="en-US" sz="2800" dirty="0"/>
            </a:br>
            <a:r>
              <a:rPr lang="en-US" sz="2800" dirty="0"/>
              <a:t>(</a:t>
            </a:r>
            <a:r>
              <a:rPr lang="en-US" sz="2800" i="1" dirty="0"/>
              <a:t>Price </a:t>
            </a:r>
            <a:r>
              <a:rPr lang="en-US" sz="2800" i="1" dirty="0" err="1"/>
              <a:t>Birləşmiş</a:t>
            </a:r>
            <a:r>
              <a:rPr lang="en-US" sz="2800" i="1" dirty="0"/>
              <a:t> </a:t>
            </a:r>
            <a:r>
              <a:rPr lang="en-US" sz="2800" i="1" dirty="0" err="1"/>
              <a:t>Krallığa</a:t>
            </a:r>
            <a:r>
              <a:rPr lang="en-US" sz="2800" i="1" dirty="0"/>
              <a:t> </a:t>
            </a:r>
            <a:r>
              <a:rPr lang="en-US" sz="2800" i="1" dirty="0" err="1"/>
              <a:t>qarşı</a:t>
            </a:r>
            <a:r>
              <a:rPr lang="az-Latn-AZ" sz="2800" dirty="0"/>
              <a:t>)</a:t>
            </a:r>
            <a:r>
              <a:rPr lang="en-US" sz="2800" dirty="0"/>
              <a:t>.</a:t>
            </a:r>
            <a:r>
              <a:rPr lang="az-Latn-AZ" sz="2800" dirty="0"/>
              <a:t/>
            </a:r>
            <a:br>
              <a:rPr lang="az-Latn-AZ" sz="2800" dirty="0"/>
            </a:br>
            <a:r>
              <a:rPr lang="az-Latn-AZ" sz="2800" dirty="0"/>
              <a:t/>
            </a:r>
            <a:br>
              <a:rPr lang="az-Latn-AZ" sz="2800" dirty="0"/>
            </a:br>
            <a:r>
              <a:rPr lang="en-US" sz="2800" b="1" dirty="0" err="1"/>
              <a:t>İmmiqrasiya</a:t>
            </a:r>
            <a:r>
              <a:rPr lang="en-US" sz="2800" b="1" dirty="0"/>
              <a:t> </a:t>
            </a:r>
            <a:r>
              <a:rPr lang="en-US" sz="2800" dirty="0" err="1"/>
              <a:t>məsələlərində</a:t>
            </a:r>
            <a:r>
              <a:rPr lang="en-US" sz="2800" dirty="0"/>
              <a:t> normal </a:t>
            </a:r>
            <a:r>
              <a:rPr lang="en-US" sz="2800" dirty="0" err="1"/>
              <a:t>emosional</a:t>
            </a:r>
            <a:r>
              <a:rPr lang="en-US" sz="2800" dirty="0"/>
              <a:t> </a:t>
            </a:r>
            <a:r>
              <a:rPr lang="en-US" sz="2800" dirty="0" err="1"/>
              <a:t>bağlılıqdan</a:t>
            </a:r>
            <a:r>
              <a:rPr lang="en-US" sz="2800" dirty="0"/>
              <a:t> </a:t>
            </a:r>
            <a:r>
              <a:rPr lang="en-US" sz="2800" dirty="0" err="1"/>
              <a:t>başqa</a:t>
            </a:r>
            <a:r>
              <a:rPr lang="az-Latn-AZ" sz="2800" dirty="0"/>
              <a:t> </a:t>
            </a:r>
            <a:r>
              <a:rPr lang="en-US" sz="2800" dirty="0" err="1"/>
              <a:t>əlavə</a:t>
            </a:r>
            <a:r>
              <a:rPr lang="en-US" sz="2800" dirty="0"/>
              <a:t> </a:t>
            </a:r>
            <a:r>
              <a:rPr lang="en-US" sz="2800" dirty="0" err="1"/>
              <a:t>asılılıq</a:t>
            </a:r>
            <a:r>
              <a:rPr lang="en-US" sz="2800" dirty="0"/>
              <a:t> </a:t>
            </a:r>
            <a:r>
              <a:rPr lang="en-US" sz="2800" dirty="0" err="1"/>
              <a:t>elementləri</a:t>
            </a:r>
            <a:r>
              <a:rPr lang="en-US" sz="2800" dirty="0"/>
              <a:t> </a:t>
            </a:r>
            <a:r>
              <a:rPr lang="en-US" sz="2800" dirty="0" err="1"/>
              <a:t>nümayiş</a:t>
            </a:r>
            <a:r>
              <a:rPr lang="en-US" sz="2800" dirty="0"/>
              <a:t> </a:t>
            </a:r>
            <a:r>
              <a:rPr lang="en-US" sz="2800" dirty="0" err="1"/>
              <a:t>etdirilmədikdə</a:t>
            </a:r>
            <a:r>
              <a:rPr lang="en-US" sz="2800" dirty="0"/>
              <a:t> </a:t>
            </a:r>
            <a:r>
              <a:rPr lang="en-US" sz="2800" dirty="0" err="1"/>
              <a:t>valideynlər</a:t>
            </a:r>
            <a:r>
              <a:rPr lang="en-US" sz="2800" dirty="0"/>
              <a:t> </a:t>
            </a:r>
            <a:r>
              <a:rPr lang="en-US" sz="2800" dirty="0" err="1"/>
              <a:t>və</a:t>
            </a:r>
            <a:r>
              <a:rPr lang="en-US" sz="2800" dirty="0"/>
              <a:t> </a:t>
            </a:r>
            <a:r>
              <a:rPr lang="en-US" sz="2800" dirty="0" err="1"/>
              <a:t>yetkinlik</a:t>
            </a:r>
            <a:r>
              <a:rPr lang="az-Latn-AZ" sz="2800" dirty="0"/>
              <a:t> </a:t>
            </a:r>
            <a:r>
              <a:rPr lang="en-US" sz="2800" dirty="0" err="1"/>
              <a:t>yaşına</a:t>
            </a:r>
            <a:r>
              <a:rPr lang="en-US" sz="2800" dirty="0"/>
              <a:t> </a:t>
            </a:r>
            <a:r>
              <a:rPr lang="en-US" sz="2800" dirty="0" err="1"/>
              <a:t>çatmış</a:t>
            </a:r>
            <a:r>
              <a:rPr lang="en-US" sz="2800" dirty="0"/>
              <a:t> </a:t>
            </a:r>
            <a:r>
              <a:rPr lang="en-US" sz="2800" dirty="0" err="1"/>
              <a:t>uşaqlar</a:t>
            </a:r>
            <a:r>
              <a:rPr lang="en-US" sz="2800" dirty="0"/>
              <a:t> </a:t>
            </a:r>
            <a:r>
              <a:rPr lang="en-US" sz="2800" dirty="0" err="1"/>
              <a:t>arasında</a:t>
            </a:r>
            <a:r>
              <a:rPr lang="en-US" sz="2800" dirty="0"/>
              <a:t> </a:t>
            </a:r>
            <a:r>
              <a:rPr lang="en-US" sz="2800" dirty="0" err="1"/>
              <a:t>ailə</a:t>
            </a:r>
            <a:r>
              <a:rPr lang="en-US" sz="2800" dirty="0"/>
              <a:t> </a:t>
            </a:r>
            <a:r>
              <a:rPr lang="en-US" sz="2800" dirty="0" err="1"/>
              <a:t>həyatı</a:t>
            </a:r>
            <a:r>
              <a:rPr lang="en-US" sz="2800" dirty="0"/>
              <a:t> </a:t>
            </a:r>
            <a:r>
              <a:rPr lang="en-US" sz="2800" dirty="0" err="1"/>
              <a:t>yoxdur</a:t>
            </a:r>
            <a:r>
              <a:rPr lang="en-US" sz="2800" dirty="0"/>
              <a:t> (</a:t>
            </a:r>
            <a:r>
              <a:rPr lang="en-US" sz="2800" i="1" dirty="0" err="1"/>
              <a:t>Slivenko</a:t>
            </a:r>
            <a:r>
              <a:rPr lang="en-US" sz="2800" i="1" dirty="0"/>
              <a:t> </a:t>
            </a:r>
            <a:r>
              <a:rPr lang="en-US" sz="2800" i="1" dirty="0" err="1"/>
              <a:t>Latviyaya</a:t>
            </a:r>
            <a:r>
              <a:rPr lang="az-Latn-AZ" sz="2800" i="1" dirty="0"/>
              <a:t> </a:t>
            </a:r>
            <a:r>
              <a:rPr lang="en-US" sz="2800" i="1" dirty="0" err="1"/>
              <a:t>qarşı</a:t>
            </a:r>
            <a:r>
              <a:rPr lang="en-US" sz="2800" i="1" dirty="0"/>
              <a:t>*)</a:t>
            </a:r>
            <a:r>
              <a:rPr lang="en-US" sz="2800" dirty="0"/>
              <a:t>. </a:t>
            </a:r>
            <a:r>
              <a:rPr lang="en-US" sz="2800" dirty="0" err="1"/>
              <a:t>Lakin</a:t>
            </a:r>
            <a:r>
              <a:rPr lang="en-US" sz="2800" dirty="0"/>
              <a:t> </a:t>
            </a:r>
            <a:r>
              <a:rPr lang="en-US" sz="2800" dirty="0" err="1"/>
              <a:t>bu</a:t>
            </a:r>
            <a:r>
              <a:rPr lang="en-US" sz="2800" dirty="0"/>
              <a:t> </a:t>
            </a:r>
            <a:r>
              <a:rPr lang="en-US" sz="2800" dirty="0" err="1"/>
              <a:t>cür</a:t>
            </a:r>
            <a:r>
              <a:rPr lang="az-Latn-AZ" sz="2800" dirty="0"/>
              <a:t> </a:t>
            </a:r>
            <a:r>
              <a:rPr lang="en-US" sz="2800" dirty="0" err="1"/>
              <a:t>əlaqələrə</a:t>
            </a:r>
            <a:r>
              <a:rPr lang="en-US" sz="2800" dirty="0"/>
              <a:t> “</a:t>
            </a:r>
            <a:r>
              <a:rPr lang="en-US" sz="2800" dirty="0" err="1"/>
              <a:t>şəxsi</a:t>
            </a:r>
            <a:r>
              <a:rPr lang="en-US" sz="2800" dirty="0"/>
              <a:t> </a:t>
            </a:r>
            <a:r>
              <a:rPr lang="en-US" sz="2800" dirty="0" err="1"/>
              <a:t>həyat</a:t>
            </a:r>
            <a:r>
              <a:rPr lang="en-US" sz="2800" dirty="0"/>
              <a:t>” </a:t>
            </a:r>
            <a:r>
              <a:rPr lang="en-US" sz="2800" dirty="0" err="1"/>
              <a:t>başlığı</a:t>
            </a:r>
            <a:r>
              <a:rPr lang="en-US" sz="2800" dirty="0"/>
              <a:t> </a:t>
            </a:r>
            <a:r>
              <a:rPr lang="en-US" sz="2800" dirty="0" err="1"/>
              <a:t>altında</a:t>
            </a:r>
            <a:r>
              <a:rPr lang="en-US" sz="2800" dirty="0"/>
              <a:t> </a:t>
            </a:r>
            <a:r>
              <a:rPr lang="en-US" sz="2800" dirty="0" err="1"/>
              <a:t>baxıla</a:t>
            </a:r>
            <a:r>
              <a:rPr lang="en-US" sz="2800" dirty="0"/>
              <a:t> </a:t>
            </a:r>
            <a:r>
              <a:rPr lang="en-US" sz="2800" dirty="0" err="1"/>
              <a:t>bilər</a:t>
            </a:r>
            <a:r>
              <a:rPr lang="en-US" sz="2800" dirty="0"/>
              <a:t> (</a:t>
            </a:r>
            <a:r>
              <a:rPr lang="en-US" sz="2800" i="1" dirty="0" err="1"/>
              <a:t>Slivenko</a:t>
            </a:r>
            <a:r>
              <a:rPr lang="en-US" sz="2800" i="1" dirty="0"/>
              <a:t> </a:t>
            </a:r>
            <a:r>
              <a:rPr lang="en-US" sz="2800" i="1" dirty="0" err="1"/>
              <a:t>Latviyaya</a:t>
            </a:r>
            <a:r>
              <a:rPr lang="az-Latn-AZ" sz="2800" i="1" dirty="0"/>
              <a:t> </a:t>
            </a:r>
            <a:r>
              <a:rPr lang="en-US" sz="2800" i="1" dirty="0" err="1"/>
              <a:t>qarşı</a:t>
            </a:r>
            <a:r>
              <a:rPr lang="en-US" sz="2800" dirty="0"/>
              <a:t>).</a:t>
            </a:r>
            <a:br>
              <a:rPr lang="en-US" sz="2800" dirty="0"/>
            </a:br>
            <a:endParaRPr lang="ru-RU" sz="2800" dirty="0"/>
          </a:p>
        </p:txBody>
      </p:sp>
    </p:spTree>
    <p:extLst>
      <p:ext uri="{BB962C8B-B14F-4D97-AF65-F5344CB8AC3E}">
        <p14:creationId xmlns:p14="http://schemas.microsoft.com/office/powerpoint/2010/main" val="2289636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95130" y="383667"/>
            <a:ext cx="10628243" cy="5693866"/>
          </a:xfrm>
          <a:prstGeom prst="rect">
            <a:avLst/>
          </a:prstGeom>
        </p:spPr>
        <p:txBody>
          <a:bodyPr wrap="square">
            <a:spAutoFit/>
          </a:bodyPr>
          <a:lstStyle/>
          <a:p>
            <a:endParaRPr lang="az-Latn-AZ" sz="2800" b="1" dirty="0"/>
          </a:p>
          <a:p>
            <a:endParaRPr lang="az-Latn-AZ" sz="2800" b="1" dirty="0"/>
          </a:p>
          <a:p>
            <a:r>
              <a:rPr lang="en-US" sz="2800" b="1" dirty="0" err="1"/>
              <a:t>Cütlüklərə</a:t>
            </a:r>
            <a:r>
              <a:rPr lang="en-US" sz="2800" b="1" dirty="0"/>
              <a:t> </a:t>
            </a:r>
            <a:r>
              <a:rPr lang="en-US" sz="2800" b="1" dirty="0" err="1"/>
              <a:t>gəlincə</a:t>
            </a:r>
            <a:r>
              <a:rPr lang="az-Latn-AZ" sz="2800" dirty="0"/>
              <a:t> - </a:t>
            </a:r>
            <a:r>
              <a:rPr lang="en-US" sz="2800" dirty="0"/>
              <a:t>8-ci </a:t>
            </a:r>
            <a:r>
              <a:rPr lang="en-US" sz="2800" dirty="0" err="1"/>
              <a:t>maddədə</a:t>
            </a:r>
            <a:r>
              <a:rPr lang="en-US" sz="2800" dirty="0"/>
              <a:t> </a:t>
            </a:r>
            <a:r>
              <a:rPr lang="en-US" sz="2800" dirty="0" err="1"/>
              <a:t>təsbit</a:t>
            </a:r>
            <a:r>
              <a:rPr lang="en-US" sz="2800" dirty="0"/>
              <a:t> </a:t>
            </a:r>
            <a:r>
              <a:rPr lang="en-US" sz="2800" dirty="0" err="1"/>
              <a:t>olunan</a:t>
            </a:r>
            <a:r>
              <a:rPr lang="en-US" sz="2800" dirty="0"/>
              <a:t> “</a:t>
            </a:r>
            <a:r>
              <a:rPr lang="en-US" sz="2800" dirty="0" err="1"/>
              <a:t>ailə</a:t>
            </a:r>
            <a:r>
              <a:rPr lang="en-US" sz="2800" dirty="0"/>
              <a:t>” </a:t>
            </a:r>
            <a:r>
              <a:rPr lang="en-US" sz="2800" dirty="0" err="1"/>
              <a:t>anlayışı</a:t>
            </a:r>
            <a:r>
              <a:rPr lang="en-US" sz="2800" dirty="0"/>
              <a:t> </a:t>
            </a:r>
            <a:r>
              <a:rPr lang="en-US" sz="2800" dirty="0" err="1"/>
              <a:t>yalnız</a:t>
            </a:r>
            <a:r>
              <a:rPr lang="en-US" sz="2800" dirty="0"/>
              <a:t> </a:t>
            </a:r>
            <a:r>
              <a:rPr lang="en-US" sz="2800" dirty="0" err="1"/>
              <a:t>evlilik</a:t>
            </a:r>
            <a:r>
              <a:rPr lang="en-US" sz="2800" dirty="0"/>
              <a:t> </a:t>
            </a:r>
            <a:r>
              <a:rPr lang="en-US" sz="2800" dirty="0" err="1"/>
              <a:t>əsaslı</a:t>
            </a:r>
            <a:r>
              <a:rPr lang="az-Latn-AZ" sz="2800" dirty="0"/>
              <a:t> </a:t>
            </a:r>
            <a:r>
              <a:rPr lang="en-US" sz="2800" dirty="0" err="1"/>
              <a:t>əlaqələrlə</a:t>
            </a:r>
            <a:r>
              <a:rPr lang="en-US" sz="2800" dirty="0"/>
              <a:t> </a:t>
            </a:r>
            <a:r>
              <a:rPr lang="en-US" sz="2800" dirty="0" err="1"/>
              <a:t>kifayətlənmir</a:t>
            </a:r>
            <a:r>
              <a:rPr lang="en-US" sz="2800" dirty="0"/>
              <a:t> </a:t>
            </a:r>
            <a:r>
              <a:rPr lang="en-US" sz="2800" dirty="0" err="1"/>
              <a:t>və</a:t>
            </a:r>
            <a:r>
              <a:rPr lang="en-US" sz="2800" dirty="0"/>
              <a:t> </a:t>
            </a:r>
            <a:r>
              <a:rPr lang="en-US" sz="2800" dirty="0" err="1"/>
              <a:t>tərəflərin</a:t>
            </a:r>
            <a:r>
              <a:rPr lang="en-US" sz="2800" dirty="0"/>
              <a:t> </a:t>
            </a:r>
            <a:r>
              <a:rPr lang="en-US" sz="2800" dirty="0" err="1"/>
              <a:t>nikahdan</a:t>
            </a:r>
            <a:r>
              <a:rPr lang="en-US" sz="2800" dirty="0"/>
              <a:t> </a:t>
            </a:r>
            <a:r>
              <a:rPr lang="en-US" sz="2800" dirty="0" err="1"/>
              <a:t>kənar</a:t>
            </a:r>
            <a:r>
              <a:rPr lang="en-US" sz="2800" dirty="0"/>
              <a:t> </a:t>
            </a:r>
            <a:r>
              <a:rPr lang="en-US" sz="2800" dirty="0" err="1"/>
              <a:t>birlikdə</a:t>
            </a:r>
            <a:r>
              <a:rPr lang="en-US" sz="2800" dirty="0"/>
              <a:t> </a:t>
            </a:r>
            <a:r>
              <a:rPr lang="en-US" sz="2800" dirty="0" err="1"/>
              <a:t>yaşaması</a:t>
            </a:r>
            <a:r>
              <a:rPr lang="az-Latn-AZ" sz="2800" dirty="0"/>
              <a:t> </a:t>
            </a:r>
            <a:r>
              <a:rPr lang="en-US" sz="2800" dirty="0" err="1"/>
              <a:t>kimi</a:t>
            </a:r>
            <a:r>
              <a:rPr lang="en-US" sz="2800" dirty="0"/>
              <a:t> </a:t>
            </a:r>
            <a:r>
              <a:rPr lang="en-US" sz="2800" dirty="0" err="1"/>
              <a:t>digər</a:t>
            </a:r>
            <a:r>
              <a:rPr lang="en-US" sz="2800" dirty="0"/>
              <a:t> </a:t>
            </a:r>
            <a:r>
              <a:rPr lang="en-US" sz="2800" i="1" dirty="0"/>
              <a:t>de facto </a:t>
            </a:r>
            <a:r>
              <a:rPr lang="en-US" sz="2800" dirty="0"/>
              <a:t>“</a:t>
            </a:r>
            <a:r>
              <a:rPr lang="en-US" sz="2800" dirty="0" err="1"/>
              <a:t>ailə</a:t>
            </a:r>
            <a:r>
              <a:rPr lang="en-US" sz="2800" dirty="0"/>
              <a:t> </a:t>
            </a:r>
            <a:r>
              <a:rPr lang="en-US" sz="2800" dirty="0" err="1"/>
              <a:t>həyatı</a:t>
            </a:r>
            <a:r>
              <a:rPr lang="en-US" sz="2800" dirty="0"/>
              <a:t>”-</a:t>
            </a:r>
            <a:r>
              <a:rPr lang="en-US" sz="2800" dirty="0" err="1"/>
              <a:t>nı</a:t>
            </a:r>
            <a:r>
              <a:rPr lang="en-US" sz="2800" dirty="0"/>
              <a:t> </a:t>
            </a:r>
            <a:r>
              <a:rPr lang="en-US" sz="2800" dirty="0" err="1"/>
              <a:t>əhatə</a:t>
            </a:r>
            <a:r>
              <a:rPr lang="en-US" sz="2800" dirty="0"/>
              <a:t> </a:t>
            </a:r>
            <a:r>
              <a:rPr lang="en-US" sz="2800" dirty="0" err="1"/>
              <a:t>edə</a:t>
            </a:r>
            <a:r>
              <a:rPr lang="en-US" sz="2800" dirty="0"/>
              <a:t> </a:t>
            </a:r>
            <a:r>
              <a:rPr lang="en-US" sz="2800" dirty="0" err="1"/>
              <a:t>bilir</a:t>
            </a:r>
            <a:r>
              <a:rPr lang="en-US" sz="2800" dirty="0"/>
              <a:t> (</a:t>
            </a:r>
            <a:r>
              <a:rPr lang="en-US" sz="2800" i="1" dirty="0" err="1"/>
              <a:t>Jonston</a:t>
            </a:r>
            <a:r>
              <a:rPr lang="en-US" sz="2800" i="1" dirty="0"/>
              <a:t> </a:t>
            </a:r>
            <a:r>
              <a:rPr lang="en-US" sz="2800" i="1" dirty="0" err="1"/>
              <a:t>və</a:t>
            </a:r>
            <a:r>
              <a:rPr lang="en-US" sz="2800" i="1" dirty="0"/>
              <a:t> </a:t>
            </a:r>
            <a:r>
              <a:rPr lang="en-US" sz="2800" i="1" dirty="0" err="1"/>
              <a:t>Başqaları</a:t>
            </a:r>
            <a:endParaRPr lang="en-US" sz="2800" dirty="0"/>
          </a:p>
          <a:p>
            <a:pPr marL="109728" indent="0">
              <a:buNone/>
            </a:pPr>
            <a:r>
              <a:rPr lang="az-Latn-AZ" sz="2800" i="1" dirty="0"/>
              <a:t> </a:t>
            </a:r>
            <a:r>
              <a:rPr lang="en-US" sz="2800" i="1" dirty="0" err="1"/>
              <a:t>İrlandiyaya</a:t>
            </a:r>
            <a:r>
              <a:rPr lang="en-US" sz="2800" i="1" dirty="0"/>
              <a:t> </a:t>
            </a:r>
            <a:r>
              <a:rPr lang="en-US" sz="2800" i="1" dirty="0" err="1"/>
              <a:t>qarşı</a:t>
            </a:r>
            <a:r>
              <a:rPr lang="en-US" sz="2800" dirty="0"/>
              <a:t>).</a:t>
            </a:r>
            <a:endParaRPr lang="az-Latn-AZ" sz="2800" dirty="0"/>
          </a:p>
          <a:p>
            <a:pPr marL="109728" indent="0">
              <a:buNone/>
            </a:pPr>
            <a:endParaRPr lang="en-US" sz="2800" dirty="0"/>
          </a:p>
          <a:p>
            <a:pPr marL="109728" indent="0">
              <a:buNone/>
            </a:pPr>
            <a:r>
              <a:rPr lang="en-US" sz="2800" dirty="0" err="1"/>
              <a:t>Hətta</a:t>
            </a:r>
            <a:r>
              <a:rPr lang="en-US" sz="2800" dirty="0"/>
              <a:t> </a:t>
            </a:r>
            <a:r>
              <a:rPr lang="en-US" sz="2800" dirty="0" err="1"/>
              <a:t>birlikdə</a:t>
            </a:r>
            <a:r>
              <a:rPr lang="en-US" sz="2800" dirty="0"/>
              <a:t> </a:t>
            </a:r>
            <a:r>
              <a:rPr lang="en-US" sz="2800" dirty="0" err="1"/>
              <a:t>yaşamanın</a:t>
            </a:r>
            <a:r>
              <a:rPr lang="en-US" sz="2800" dirty="0"/>
              <a:t> </a:t>
            </a:r>
            <a:r>
              <a:rPr lang="en-US" sz="2800" dirty="0" err="1"/>
              <a:t>olmadığı</a:t>
            </a:r>
            <a:r>
              <a:rPr lang="en-US" sz="2800" dirty="0"/>
              <a:t> </a:t>
            </a:r>
            <a:r>
              <a:rPr lang="en-US" sz="2800" dirty="0" err="1"/>
              <a:t>halda</a:t>
            </a:r>
            <a:r>
              <a:rPr lang="en-US" sz="2800" dirty="0"/>
              <a:t> </a:t>
            </a:r>
            <a:r>
              <a:rPr lang="en-US" sz="2800" dirty="0" err="1"/>
              <a:t>belə</a:t>
            </a:r>
            <a:r>
              <a:rPr lang="en-US" sz="2800" dirty="0"/>
              <a:t> </a:t>
            </a:r>
            <a:r>
              <a:rPr lang="en-US" sz="2800" dirty="0" err="1"/>
              <a:t>ailə</a:t>
            </a:r>
            <a:r>
              <a:rPr lang="en-US" sz="2800" dirty="0"/>
              <a:t> </a:t>
            </a:r>
            <a:r>
              <a:rPr lang="en-US" sz="2800" dirty="0" err="1"/>
              <a:t>həyatı</a:t>
            </a:r>
            <a:r>
              <a:rPr lang="en-US" sz="2800" dirty="0"/>
              <a:t> </a:t>
            </a:r>
            <a:r>
              <a:rPr lang="en-US" sz="2800" dirty="0" err="1"/>
              <a:t>üçün</a:t>
            </a:r>
            <a:endParaRPr lang="en-US" sz="2800" dirty="0"/>
          </a:p>
          <a:p>
            <a:pPr marL="109728" indent="0">
              <a:buNone/>
            </a:pPr>
            <a:r>
              <a:rPr lang="en-US" sz="2800" dirty="0" err="1"/>
              <a:t>yetərli</a:t>
            </a:r>
            <a:r>
              <a:rPr lang="en-US" sz="2800" dirty="0"/>
              <a:t> </a:t>
            </a:r>
            <a:r>
              <a:rPr lang="en-US" sz="2800" dirty="0" err="1"/>
              <a:t>bağlantılar</a:t>
            </a:r>
            <a:r>
              <a:rPr lang="en-US" sz="2800" dirty="0"/>
              <a:t> </a:t>
            </a:r>
            <a:r>
              <a:rPr lang="en-US" sz="2800" dirty="0" err="1"/>
              <a:t>ola</a:t>
            </a:r>
            <a:r>
              <a:rPr lang="en-US" sz="2800" dirty="0"/>
              <a:t> </a:t>
            </a:r>
            <a:r>
              <a:rPr lang="en-US" sz="2800" dirty="0" err="1"/>
              <a:t>bilər</a:t>
            </a:r>
            <a:r>
              <a:rPr lang="en-US" sz="2800" dirty="0"/>
              <a:t> (</a:t>
            </a:r>
            <a:r>
              <a:rPr lang="en-US" sz="2800" i="1" dirty="0"/>
              <a:t>Kroon </a:t>
            </a:r>
            <a:r>
              <a:rPr lang="en-US" sz="2800" i="1" dirty="0" err="1"/>
              <a:t>və</a:t>
            </a:r>
            <a:r>
              <a:rPr lang="en-US" sz="2800" i="1" dirty="0"/>
              <a:t> </a:t>
            </a:r>
            <a:r>
              <a:rPr lang="en-US" sz="2800" i="1" dirty="0" err="1"/>
              <a:t>Başqaları</a:t>
            </a:r>
            <a:r>
              <a:rPr lang="en-US" sz="2800" i="1" dirty="0"/>
              <a:t> </a:t>
            </a:r>
            <a:r>
              <a:rPr lang="en-US" sz="2800" i="1" dirty="0" err="1"/>
              <a:t>Niderlanda</a:t>
            </a:r>
            <a:r>
              <a:rPr lang="en-US" sz="2800" i="1" dirty="0"/>
              <a:t> </a:t>
            </a:r>
            <a:r>
              <a:rPr lang="en-US" sz="2800" i="1" dirty="0" err="1"/>
              <a:t>qarşı</a:t>
            </a:r>
            <a:r>
              <a:rPr lang="en-US" sz="2800" dirty="0"/>
              <a:t>, § 30).</a:t>
            </a:r>
          </a:p>
          <a:p>
            <a:pPr marL="109728" indent="0">
              <a:buNone/>
            </a:pPr>
            <a:endParaRPr lang="az-Latn-AZ" sz="2800" dirty="0"/>
          </a:p>
          <a:p>
            <a:pPr marL="109728" indent="0">
              <a:buNone/>
            </a:pPr>
            <a:r>
              <a:rPr lang="en-US" sz="2800" dirty="0" err="1"/>
              <a:t>Milli</a:t>
            </a:r>
            <a:r>
              <a:rPr lang="en-US" sz="2800" dirty="0"/>
              <a:t> </a:t>
            </a:r>
            <a:r>
              <a:rPr lang="en-US" sz="2800" dirty="0" err="1"/>
              <a:t>qanunvericiliyə</a:t>
            </a:r>
            <a:r>
              <a:rPr lang="en-US" sz="2800" dirty="0"/>
              <a:t> </a:t>
            </a:r>
            <a:r>
              <a:rPr lang="en-US" sz="2800" dirty="0" err="1"/>
              <a:t>uyğun</a:t>
            </a:r>
            <a:r>
              <a:rPr lang="en-US" sz="2800" dirty="0"/>
              <a:t> </a:t>
            </a:r>
            <a:r>
              <a:rPr lang="en-US" sz="2800" dirty="0" err="1"/>
              <a:t>olmayan</a:t>
            </a:r>
            <a:r>
              <a:rPr lang="en-US" sz="2800" dirty="0"/>
              <a:t> </a:t>
            </a:r>
            <a:r>
              <a:rPr lang="en-US" sz="2800" dirty="0" err="1"/>
              <a:t>nikahlar</a:t>
            </a:r>
            <a:r>
              <a:rPr lang="en-US" sz="2800" dirty="0"/>
              <a:t> </a:t>
            </a:r>
            <a:r>
              <a:rPr lang="en-US" sz="2800" dirty="0" err="1"/>
              <a:t>ailə</a:t>
            </a:r>
            <a:r>
              <a:rPr lang="en-US" sz="2800" dirty="0"/>
              <a:t> </a:t>
            </a:r>
            <a:r>
              <a:rPr lang="en-US" sz="2800" dirty="0" err="1"/>
              <a:t>həyatı</a:t>
            </a:r>
            <a:r>
              <a:rPr lang="en-US" sz="2800" dirty="0"/>
              <a:t> </a:t>
            </a:r>
            <a:r>
              <a:rPr lang="en-US" sz="2800" dirty="0" err="1"/>
              <a:t>üçün</a:t>
            </a:r>
            <a:r>
              <a:rPr lang="az-Latn-AZ" sz="2800" dirty="0"/>
              <a:t> </a:t>
            </a:r>
            <a:r>
              <a:rPr lang="en-US" sz="2800" dirty="0"/>
              <a:t>mane </a:t>
            </a:r>
            <a:r>
              <a:rPr lang="en-US" sz="2800" dirty="0" err="1"/>
              <a:t>deyil</a:t>
            </a:r>
            <a:r>
              <a:rPr lang="en-US" sz="2800" dirty="0"/>
              <a:t> (</a:t>
            </a:r>
            <a:r>
              <a:rPr lang="en-US" sz="2800" i="1" dirty="0" err="1"/>
              <a:t>Abdulaziz</a:t>
            </a:r>
            <a:r>
              <a:rPr lang="en-US" sz="2800" i="1" dirty="0"/>
              <a:t> </a:t>
            </a:r>
            <a:r>
              <a:rPr lang="en-US" sz="2800" i="1" dirty="0" err="1"/>
              <a:t>Cabales</a:t>
            </a:r>
            <a:r>
              <a:rPr lang="en-US" sz="2800" i="1" dirty="0"/>
              <a:t> </a:t>
            </a:r>
            <a:r>
              <a:rPr lang="en-US" sz="2800" i="1" dirty="0" err="1"/>
              <a:t>və</a:t>
            </a:r>
            <a:r>
              <a:rPr lang="en-US" sz="2800" i="1" dirty="0"/>
              <a:t> </a:t>
            </a:r>
            <a:r>
              <a:rPr lang="en-US" sz="2800" i="1" dirty="0" err="1"/>
              <a:t>Balkandali</a:t>
            </a:r>
            <a:r>
              <a:rPr lang="en-US" sz="2800" i="1" dirty="0"/>
              <a:t> </a:t>
            </a:r>
            <a:r>
              <a:rPr lang="en-US" sz="2800" i="1" dirty="0" err="1"/>
              <a:t>Birləşmiş</a:t>
            </a:r>
            <a:r>
              <a:rPr lang="en-US" sz="2800" i="1" dirty="0"/>
              <a:t> </a:t>
            </a:r>
            <a:r>
              <a:rPr lang="en-US" sz="2800" i="1" dirty="0" err="1"/>
              <a:t>Krallığa</a:t>
            </a:r>
            <a:r>
              <a:rPr lang="en-US" sz="2800" i="1" dirty="0"/>
              <a:t> </a:t>
            </a:r>
            <a:r>
              <a:rPr lang="en-US" sz="2800" i="1" dirty="0" err="1"/>
              <a:t>qarşı</a:t>
            </a:r>
            <a:r>
              <a:rPr lang="en-US" sz="2800" dirty="0"/>
              <a:t>).</a:t>
            </a:r>
          </a:p>
        </p:txBody>
      </p:sp>
    </p:spTree>
    <p:extLst>
      <p:ext uri="{BB962C8B-B14F-4D97-AF65-F5344CB8AC3E}">
        <p14:creationId xmlns:p14="http://schemas.microsoft.com/office/powerpoint/2010/main" val="796878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az-Latn-AZ" dirty="0"/>
              <a:t>KONVENSİYANIN 8-Cİ MADDƏSİNİN TƏTBİQ DAİRƏSİ</a:t>
            </a:r>
            <a:endParaRPr lang="ru-RU" dirty="0"/>
          </a:p>
        </p:txBody>
      </p:sp>
      <p:sp>
        <p:nvSpPr>
          <p:cNvPr id="3" name="Объект 2"/>
          <p:cNvSpPr>
            <a:spLocks noGrp="1"/>
          </p:cNvSpPr>
          <p:nvPr>
            <p:ph idx="1"/>
          </p:nvPr>
        </p:nvSpPr>
        <p:spPr/>
        <p:txBody>
          <a:bodyPr>
            <a:normAutofit/>
          </a:bodyPr>
          <a:lstStyle/>
          <a:p>
            <a:r>
              <a:rPr lang="az-Latn-AZ" sz="2800" dirty="0"/>
              <a:t>1.Şəxsi həyatın toxunulmazlığı</a:t>
            </a:r>
          </a:p>
          <a:p>
            <a:endParaRPr lang="az-Latn-AZ" sz="2800" dirty="0"/>
          </a:p>
          <a:p>
            <a:r>
              <a:rPr lang="az-Latn-AZ" sz="2800" dirty="0"/>
              <a:t>2.Ailə həyatının toxunulmazlığı</a:t>
            </a:r>
          </a:p>
          <a:p>
            <a:endParaRPr lang="az-Latn-AZ" sz="2800" dirty="0"/>
          </a:p>
          <a:p>
            <a:r>
              <a:rPr lang="az-Latn-AZ" sz="2800" dirty="0"/>
              <a:t>3.Mənzilin toxunulmazlığı</a:t>
            </a:r>
          </a:p>
          <a:p>
            <a:endParaRPr lang="az-Latn-AZ" sz="2800" dirty="0"/>
          </a:p>
          <a:p>
            <a:r>
              <a:rPr lang="az-Latn-AZ" sz="2800" dirty="0"/>
              <a:t>4.Yazışma sirrinin toxunulmazlığı</a:t>
            </a:r>
            <a:endParaRPr lang="ru-RU" sz="2800" dirty="0"/>
          </a:p>
        </p:txBody>
      </p:sp>
    </p:spTree>
    <p:extLst>
      <p:ext uri="{BB962C8B-B14F-4D97-AF65-F5344CB8AC3E}">
        <p14:creationId xmlns:p14="http://schemas.microsoft.com/office/powerpoint/2010/main" val="1954086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az-Latn-AZ" dirty="0"/>
              <a:t>İKİ MƏRHƏLƏLİ QİYMƏTLƏNDİRMƏ</a:t>
            </a:r>
            <a:endParaRPr lang="ru-RU" dirty="0"/>
          </a:p>
        </p:txBody>
      </p:sp>
      <p:sp>
        <p:nvSpPr>
          <p:cNvPr id="3" name="Объект 2"/>
          <p:cNvSpPr>
            <a:spLocks noGrp="1"/>
          </p:cNvSpPr>
          <p:nvPr>
            <p:ph idx="1"/>
          </p:nvPr>
        </p:nvSpPr>
        <p:spPr/>
        <p:txBody>
          <a:bodyPr>
            <a:normAutofit/>
          </a:bodyPr>
          <a:lstStyle/>
          <a:p>
            <a:endParaRPr lang="az-Latn-AZ" sz="2800" dirty="0"/>
          </a:p>
          <a:p>
            <a:r>
              <a:rPr lang="az-Latn-AZ" sz="2800" dirty="0"/>
              <a:t>1.</a:t>
            </a:r>
            <a:r>
              <a:rPr lang="en-US" sz="2800" dirty="0"/>
              <a:t> 1-ci </a:t>
            </a:r>
            <a:r>
              <a:rPr lang="en-US" sz="2800" dirty="0" err="1"/>
              <a:t>mərhələ</a:t>
            </a:r>
            <a:r>
              <a:rPr lang="en-US" sz="2800" dirty="0"/>
              <a:t> (8-ci </a:t>
            </a:r>
            <a:r>
              <a:rPr lang="en-US" sz="2800" dirty="0" err="1"/>
              <a:t>maddənin</a:t>
            </a:r>
            <a:r>
              <a:rPr lang="en-US" sz="2800" dirty="0"/>
              <a:t> 1-ci </a:t>
            </a:r>
            <a:r>
              <a:rPr lang="en-US" sz="2800" dirty="0" err="1"/>
              <a:t>bəndi</a:t>
            </a:r>
            <a:r>
              <a:rPr lang="en-US" sz="2800" dirty="0"/>
              <a:t>): </a:t>
            </a:r>
            <a:r>
              <a:rPr lang="en-US" sz="2800" dirty="0" err="1"/>
              <a:t>Şikayət</a:t>
            </a:r>
            <a:r>
              <a:rPr lang="en-US" sz="2800" dirty="0"/>
              <a:t> 8-ci </a:t>
            </a:r>
            <a:r>
              <a:rPr lang="en-US" sz="2800" dirty="0" err="1"/>
              <a:t>maddənin</a:t>
            </a:r>
            <a:r>
              <a:rPr lang="en-US" sz="2800" dirty="0"/>
              <a:t> </a:t>
            </a:r>
            <a:r>
              <a:rPr lang="en-US" sz="2800" dirty="0" err="1"/>
              <a:t>tətbiq</a:t>
            </a:r>
            <a:r>
              <a:rPr lang="en-US" sz="2800" dirty="0"/>
              <a:t> </a:t>
            </a:r>
            <a:r>
              <a:rPr lang="en-US" sz="2800" dirty="0" err="1"/>
              <a:t>dairəsinə</a:t>
            </a:r>
            <a:r>
              <a:rPr lang="en-US" sz="2800" dirty="0"/>
              <a:t> </a:t>
            </a:r>
            <a:r>
              <a:rPr lang="en-US" sz="2800" dirty="0" err="1"/>
              <a:t>düşürmü</a:t>
            </a:r>
            <a:r>
              <a:rPr lang="en-US" sz="2800" dirty="0"/>
              <a:t>?</a:t>
            </a:r>
            <a:endParaRPr lang="az-Latn-AZ" sz="2800" dirty="0"/>
          </a:p>
          <a:p>
            <a:endParaRPr lang="az-Latn-AZ" sz="2800" dirty="0"/>
          </a:p>
          <a:p>
            <a:r>
              <a:rPr lang="az-Latn-AZ" sz="2800" dirty="0"/>
              <a:t>2.</a:t>
            </a:r>
            <a:r>
              <a:rPr lang="en-US" sz="2800" dirty="0"/>
              <a:t> 2-ci </a:t>
            </a:r>
            <a:r>
              <a:rPr lang="en-US" sz="2800" dirty="0" err="1"/>
              <a:t>mərhələ</a:t>
            </a:r>
            <a:r>
              <a:rPr lang="en-US" sz="2800" dirty="0"/>
              <a:t> (8-ci </a:t>
            </a:r>
            <a:r>
              <a:rPr lang="en-US" sz="2800" dirty="0" err="1"/>
              <a:t>maddənin</a:t>
            </a:r>
            <a:r>
              <a:rPr lang="en-US" sz="2800" dirty="0"/>
              <a:t> 2-ci </a:t>
            </a:r>
            <a:r>
              <a:rPr lang="en-US" sz="2800" dirty="0" err="1"/>
              <a:t>bəndi</a:t>
            </a:r>
            <a:r>
              <a:rPr lang="en-US" sz="2800" dirty="0"/>
              <a:t>): </a:t>
            </a:r>
            <a:r>
              <a:rPr lang="en-US" sz="2800" dirty="0" err="1"/>
              <a:t>Hüquqlara</a:t>
            </a:r>
            <a:r>
              <a:rPr lang="en-US" sz="2800" dirty="0"/>
              <a:t> </a:t>
            </a:r>
            <a:r>
              <a:rPr lang="en-US" sz="2800" dirty="0" err="1"/>
              <a:t>müdaxilə</a:t>
            </a:r>
            <a:r>
              <a:rPr lang="en-US" sz="2800" dirty="0"/>
              <a:t> </a:t>
            </a:r>
            <a:r>
              <a:rPr lang="en-US" sz="2800" dirty="0" err="1"/>
              <a:t>baş</a:t>
            </a:r>
            <a:r>
              <a:rPr lang="en-US" sz="2800" dirty="0"/>
              <a:t> </a:t>
            </a:r>
            <a:r>
              <a:rPr lang="en-US" sz="2800" dirty="0" err="1"/>
              <a:t>veribmi</a:t>
            </a:r>
            <a:r>
              <a:rPr lang="en-US" sz="2800" dirty="0"/>
              <a:t>?</a:t>
            </a:r>
            <a:endParaRPr lang="ru-RU" sz="2800" dirty="0"/>
          </a:p>
        </p:txBody>
      </p:sp>
    </p:spTree>
    <p:extLst>
      <p:ext uri="{BB962C8B-B14F-4D97-AF65-F5344CB8AC3E}">
        <p14:creationId xmlns:p14="http://schemas.microsoft.com/office/powerpoint/2010/main" val="1405827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z-Latn-AZ" sz="4400" dirty="0"/>
              <a:t>Diqqətinizə görə minnətdaram!</a:t>
            </a:r>
            <a:endParaRPr lang="ru-RU" sz="4400" dirty="0"/>
          </a:p>
        </p:txBody>
      </p:sp>
    </p:spTree>
    <p:extLst>
      <p:ext uri="{BB962C8B-B14F-4D97-AF65-F5344CB8AC3E}">
        <p14:creationId xmlns:p14="http://schemas.microsoft.com/office/powerpoint/2010/main" val="422058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0022" y="1252327"/>
            <a:ext cx="6531955" cy="4353347"/>
          </a:xfrm>
          <a:prstGeom prst="rect">
            <a:avLst/>
          </a:prstGeom>
        </p:spPr>
      </p:pic>
    </p:spTree>
    <p:extLst>
      <p:ext uri="{BB962C8B-B14F-4D97-AF65-F5344CB8AC3E}">
        <p14:creationId xmlns:p14="http://schemas.microsoft.com/office/powerpoint/2010/main" val="321750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az-Latn-AZ" dirty="0"/>
              <a:t>AVROPA İNSAN HÜQUQLARI KONVENSİYASI</a:t>
            </a:r>
            <a:endParaRPr lang="ru-RU" dirty="0"/>
          </a:p>
        </p:txBody>
      </p:sp>
      <p:sp>
        <p:nvSpPr>
          <p:cNvPr id="30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D26A567B-74B7-4F3B-9D17-14FD899E41D9}" type="slidenum">
              <a:rPr lang="ru-RU" altLang="ru-RU">
                <a:latin typeface="Arial" panose="020B0604020202020204" pitchFamily="34" charset="0"/>
              </a:rPr>
              <a:pPr eaLnBrk="1" hangingPunct="1"/>
              <a:t>4</a:t>
            </a:fld>
            <a:endParaRPr lang="ru-RU" altLang="ru-RU">
              <a:latin typeface="Arial" panose="020B0604020202020204" pitchFamily="34" charset="0"/>
            </a:endParaRPr>
          </a:p>
        </p:txBody>
      </p:sp>
      <p:sp>
        <p:nvSpPr>
          <p:cNvPr id="3" name="Rectangle 2"/>
          <p:cNvSpPr/>
          <p:nvPr/>
        </p:nvSpPr>
        <p:spPr>
          <a:xfrm>
            <a:off x="458502" y="2280185"/>
            <a:ext cx="11264347" cy="3785652"/>
          </a:xfrm>
          <a:prstGeom prst="rect">
            <a:avLst/>
          </a:prstGeom>
        </p:spPr>
        <p:txBody>
          <a:bodyPr wrap="square">
            <a:spAutoFit/>
          </a:bodyPr>
          <a:lstStyle/>
          <a:p>
            <a:r>
              <a:rPr lang="az-Latn-AZ" sz="2400" dirty="0"/>
              <a:t>Maddə 8.</a:t>
            </a:r>
          </a:p>
          <a:p>
            <a:r>
              <a:rPr lang="en-US" sz="2400" dirty="0"/>
              <a:t> </a:t>
            </a:r>
            <a:r>
              <a:rPr lang="az-Latn-AZ" sz="2400" dirty="0"/>
              <a:t>1.</a:t>
            </a:r>
            <a:r>
              <a:rPr lang="en-US" sz="2400" dirty="0" err="1"/>
              <a:t>Hər</a:t>
            </a:r>
            <a:r>
              <a:rPr lang="en-US" sz="2400" dirty="0"/>
              <a:t> </a:t>
            </a:r>
            <a:r>
              <a:rPr lang="en-US" sz="2400" dirty="0" err="1"/>
              <a:t>kəs</a:t>
            </a:r>
            <a:r>
              <a:rPr lang="en-US" sz="2400" dirty="0"/>
              <a:t> </a:t>
            </a:r>
            <a:r>
              <a:rPr lang="en-US" sz="2400" dirty="0" err="1"/>
              <a:t>öz</a:t>
            </a:r>
            <a:r>
              <a:rPr lang="en-US" sz="2400" dirty="0"/>
              <a:t> </a:t>
            </a:r>
            <a:r>
              <a:rPr lang="en-US" sz="2400" dirty="0" err="1"/>
              <a:t>şəxsi</a:t>
            </a:r>
            <a:r>
              <a:rPr lang="en-US" sz="2400" dirty="0"/>
              <a:t> </a:t>
            </a:r>
            <a:r>
              <a:rPr lang="en-US" sz="2400" dirty="0" err="1"/>
              <a:t>və</a:t>
            </a:r>
            <a:r>
              <a:rPr lang="en-US" sz="2400" dirty="0"/>
              <a:t> </a:t>
            </a:r>
            <a:r>
              <a:rPr lang="en-US" sz="2400" dirty="0" err="1"/>
              <a:t>ailə</a:t>
            </a:r>
            <a:r>
              <a:rPr lang="en-US" sz="2400" dirty="0"/>
              <a:t> </a:t>
            </a:r>
            <a:r>
              <a:rPr lang="en-US" sz="2400" dirty="0" err="1"/>
              <a:t>həyatına</a:t>
            </a:r>
            <a:r>
              <a:rPr lang="en-US" sz="2400" dirty="0"/>
              <a:t>, </a:t>
            </a:r>
            <a:r>
              <a:rPr lang="en-US" sz="2400" dirty="0" err="1"/>
              <a:t>mənzilinə</a:t>
            </a:r>
            <a:r>
              <a:rPr lang="en-US" sz="2400" dirty="0"/>
              <a:t> </a:t>
            </a:r>
            <a:r>
              <a:rPr lang="en-US" sz="2400" dirty="0" err="1"/>
              <a:t>və</a:t>
            </a:r>
            <a:r>
              <a:rPr lang="en-US" sz="2400" dirty="0"/>
              <a:t> </a:t>
            </a:r>
            <a:r>
              <a:rPr lang="en-US" sz="2400" dirty="0" err="1"/>
              <a:t>yazışma</a:t>
            </a:r>
            <a:r>
              <a:rPr lang="en-US" sz="2400" dirty="0"/>
              <a:t> </a:t>
            </a:r>
            <a:r>
              <a:rPr lang="en-US" sz="2400" dirty="0" err="1"/>
              <a:t>sirrinə</a:t>
            </a:r>
            <a:r>
              <a:rPr lang="en-US" sz="2400" dirty="0"/>
              <a:t> </a:t>
            </a:r>
            <a:r>
              <a:rPr lang="en-US" sz="2400" dirty="0" err="1"/>
              <a:t>hörmət</a:t>
            </a:r>
            <a:r>
              <a:rPr lang="en-US" sz="2400" dirty="0"/>
              <a:t> </a:t>
            </a:r>
            <a:r>
              <a:rPr lang="en-US" sz="2400" dirty="0" err="1"/>
              <a:t>hüququna</a:t>
            </a:r>
            <a:r>
              <a:rPr lang="en-US" sz="2400" dirty="0"/>
              <a:t> </a:t>
            </a:r>
            <a:r>
              <a:rPr lang="en-US" sz="2400" dirty="0" err="1"/>
              <a:t>malikdir</a:t>
            </a:r>
            <a:r>
              <a:rPr lang="en-US" sz="2400" dirty="0"/>
              <a:t>. </a:t>
            </a:r>
            <a:endParaRPr lang="az-Latn-AZ" sz="2400" dirty="0"/>
          </a:p>
          <a:p>
            <a:endParaRPr lang="az-Latn-AZ" sz="2400" dirty="0"/>
          </a:p>
          <a:p>
            <a:r>
              <a:rPr lang="en-US" sz="2400" dirty="0"/>
              <a:t>2. </a:t>
            </a:r>
            <a:r>
              <a:rPr lang="en-US" sz="2400" dirty="0" err="1"/>
              <a:t>Milli</a:t>
            </a:r>
            <a:r>
              <a:rPr lang="en-US" sz="2400" dirty="0"/>
              <a:t> </a:t>
            </a:r>
            <a:r>
              <a:rPr lang="en-US" sz="2400" dirty="0" err="1"/>
              <a:t>təhlükəsizlik</a:t>
            </a:r>
            <a:r>
              <a:rPr lang="en-US" sz="2400" dirty="0"/>
              <a:t> </a:t>
            </a:r>
            <a:r>
              <a:rPr lang="en-US" sz="2400" dirty="0" err="1"/>
              <a:t>və</a:t>
            </a:r>
            <a:r>
              <a:rPr lang="en-US" sz="2400" dirty="0"/>
              <a:t> </a:t>
            </a:r>
            <a:r>
              <a:rPr lang="en-US" sz="2400" dirty="0" err="1"/>
              <a:t>ictimai</a:t>
            </a:r>
            <a:r>
              <a:rPr lang="en-US" sz="2400" dirty="0"/>
              <a:t> </a:t>
            </a:r>
            <a:r>
              <a:rPr lang="en-US" sz="2400" dirty="0" err="1"/>
              <a:t>asayiş</a:t>
            </a:r>
            <a:r>
              <a:rPr lang="en-US" sz="2400" dirty="0"/>
              <a:t>, </a:t>
            </a:r>
            <a:r>
              <a:rPr lang="en-US" sz="2400" dirty="0" err="1"/>
              <a:t>ölkənin</a:t>
            </a:r>
            <a:r>
              <a:rPr lang="en-US" sz="2400" dirty="0"/>
              <a:t> </a:t>
            </a:r>
            <a:r>
              <a:rPr lang="en-US" sz="2400" dirty="0" err="1"/>
              <a:t>iqtisadi</a:t>
            </a:r>
            <a:r>
              <a:rPr lang="en-US" sz="2400" dirty="0"/>
              <a:t> </a:t>
            </a:r>
            <a:r>
              <a:rPr lang="en-US" sz="2400" dirty="0" err="1"/>
              <a:t>rifah</a:t>
            </a:r>
            <a:r>
              <a:rPr lang="en-US" sz="2400" dirty="0"/>
              <a:t> </a:t>
            </a:r>
            <a:r>
              <a:rPr lang="en-US" sz="2400" dirty="0" err="1"/>
              <a:t>maraqları</a:t>
            </a:r>
            <a:r>
              <a:rPr lang="en-US" sz="2400" dirty="0"/>
              <a:t> </a:t>
            </a:r>
            <a:r>
              <a:rPr lang="en-US" sz="2400" dirty="0" err="1"/>
              <a:t>naminə</a:t>
            </a:r>
            <a:r>
              <a:rPr lang="en-US" sz="2400" dirty="0"/>
              <a:t>, </a:t>
            </a:r>
            <a:r>
              <a:rPr lang="en-US" sz="2400" dirty="0" err="1"/>
              <a:t>iğtişaşın</a:t>
            </a:r>
            <a:r>
              <a:rPr lang="en-US" sz="2400" dirty="0"/>
              <a:t> </a:t>
            </a:r>
            <a:r>
              <a:rPr lang="en-US" sz="2400" dirty="0" err="1"/>
              <a:t>və</a:t>
            </a:r>
            <a:r>
              <a:rPr lang="en-US" sz="2400" dirty="0"/>
              <a:t> </a:t>
            </a:r>
            <a:r>
              <a:rPr lang="en-US" sz="2400" dirty="0" err="1"/>
              <a:t>ya</a:t>
            </a:r>
            <a:r>
              <a:rPr lang="en-US" sz="2400" dirty="0"/>
              <a:t> </a:t>
            </a:r>
            <a:r>
              <a:rPr lang="en-US" sz="2400" dirty="0" err="1"/>
              <a:t>cinayətin</a:t>
            </a:r>
            <a:r>
              <a:rPr lang="en-US" sz="2400" dirty="0"/>
              <a:t> </a:t>
            </a:r>
            <a:r>
              <a:rPr lang="en-US" sz="2400" dirty="0" err="1"/>
              <a:t>qarşısını</a:t>
            </a:r>
            <a:r>
              <a:rPr lang="en-US" sz="2400" dirty="0"/>
              <a:t> </a:t>
            </a:r>
            <a:r>
              <a:rPr lang="en-US" sz="2400" dirty="0" err="1"/>
              <a:t>almaq</a:t>
            </a:r>
            <a:r>
              <a:rPr lang="en-US" sz="2400" dirty="0"/>
              <a:t> </a:t>
            </a:r>
            <a:r>
              <a:rPr lang="en-US" sz="2400" dirty="0" err="1"/>
              <a:t>üçün</a:t>
            </a:r>
            <a:r>
              <a:rPr lang="en-US" sz="2400" dirty="0"/>
              <a:t> </a:t>
            </a:r>
            <a:r>
              <a:rPr lang="en-US" sz="2400" dirty="0" err="1"/>
              <a:t>sağlamlığı</a:t>
            </a:r>
            <a:r>
              <a:rPr lang="en-US" sz="2400" dirty="0"/>
              <a:t>, </a:t>
            </a:r>
            <a:r>
              <a:rPr lang="en-US" sz="2400" dirty="0" err="1"/>
              <a:t>yaxud</a:t>
            </a:r>
            <a:r>
              <a:rPr lang="en-US" sz="2400" dirty="0"/>
              <a:t> </a:t>
            </a:r>
            <a:r>
              <a:rPr lang="en-US" sz="2400" dirty="0" err="1"/>
              <a:t>mənəviyyatı</a:t>
            </a:r>
            <a:r>
              <a:rPr lang="en-US" sz="2400" dirty="0"/>
              <a:t> </a:t>
            </a:r>
            <a:r>
              <a:rPr lang="en-US" sz="2400" dirty="0" err="1"/>
              <a:t>mühafizə</a:t>
            </a:r>
            <a:r>
              <a:rPr lang="en-US" sz="2400" dirty="0"/>
              <a:t> </a:t>
            </a:r>
            <a:r>
              <a:rPr lang="en-US" sz="2400" dirty="0" err="1"/>
              <a:t>etmək</a:t>
            </a:r>
            <a:r>
              <a:rPr lang="en-US" sz="2400" dirty="0"/>
              <a:t> </a:t>
            </a:r>
            <a:r>
              <a:rPr lang="en-US" sz="2400" dirty="0" err="1"/>
              <a:t>üçün</a:t>
            </a:r>
            <a:r>
              <a:rPr lang="en-US" sz="2400" dirty="0"/>
              <a:t> </a:t>
            </a:r>
            <a:r>
              <a:rPr lang="en-US" sz="2400" dirty="0" err="1"/>
              <a:t>və</a:t>
            </a:r>
            <a:r>
              <a:rPr lang="en-US" sz="2400" dirty="0"/>
              <a:t> </a:t>
            </a:r>
            <a:r>
              <a:rPr lang="en-US" sz="2400" dirty="0" err="1"/>
              <a:t>ya</a:t>
            </a:r>
            <a:r>
              <a:rPr lang="en-US" sz="2400" dirty="0"/>
              <a:t> </a:t>
            </a:r>
            <a:r>
              <a:rPr lang="en-US" sz="2400" dirty="0" err="1"/>
              <a:t>digər</a:t>
            </a:r>
            <a:r>
              <a:rPr lang="en-US" sz="2400" dirty="0"/>
              <a:t> </a:t>
            </a:r>
            <a:r>
              <a:rPr lang="en-US" sz="2400" dirty="0" err="1"/>
              <a:t>şəxslərin</a:t>
            </a:r>
            <a:r>
              <a:rPr lang="en-US" sz="2400" dirty="0"/>
              <a:t> </a:t>
            </a:r>
            <a:r>
              <a:rPr lang="en-US" sz="2400" dirty="0" err="1"/>
              <a:t>hüquq</a:t>
            </a:r>
            <a:r>
              <a:rPr lang="en-US" sz="2400" dirty="0"/>
              <a:t> </a:t>
            </a:r>
            <a:r>
              <a:rPr lang="en-US" sz="2400" dirty="0" err="1"/>
              <a:t>və</a:t>
            </a:r>
            <a:r>
              <a:rPr lang="en-US" sz="2400" dirty="0"/>
              <a:t> </a:t>
            </a:r>
            <a:r>
              <a:rPr lang="en-US" sz="2400" dirty="0" err="1"/>
              <a:t>azadlıqlarını</a:t>
            </a:r>
            <a:r>
              <a:rPr lang="en-US" sz="2400" dirty="0"/>
              <a:t> </a:t>
            </a:r>
            <a:r>
              <a:rPr lang="en-US" sz="2400" dirty="0" err="1"/>
              <a:t>müdafiə</a:t>
            </a:r>
            <a:r>
              <a:rPr lang="en-US" sz="2400" dirty="0"/>
              <a:t> </a:t>
            </a:r>
            <a:r>
              <a:rPr lang="en-US" sz="2400" dirty="0" err="1"/>
              <a:t>etmək</a:t>
            </a:r>
            <a:r>
              <a:rPr lang="en-US" sz="2400" dirty="0"/>
              <a:t> </a:t>
            </a:r>
            <a:r>
              <a:rPr lang="en-US" sz="2400" dirty="0" err="1"/>
              <a:t>üçün</a:t>
            </a:r>
            <a:r>
              <a:rPr lang="en-US" sz="2400" dirty="0"/>
              <a:t> </a:t>
            </a:r>
            <a:r>
              <a:rPr lang="en-US" sz="2400" dirty="0" err="1"/>
              <a:t>qanunla</a:t>
            </a:r>
            <a:r>
              <a:rPr lang="en-US" sz="2400" dirty="0"/>
              <a:t> </a:t>
            </a:r>
            <a:r>
              <a:rPr lang="en-US" sz="2400" dirty="0" err="1"/>
              <a:t>nəzərdə</a:t>
            </a:r>
            <a:r>
              <a:rPr lang="en-US" sz="2400" dirty="0"/>
              <a:t> </a:t>
            </a:r>
            <a:r>
              <a:rPr lang="en-US" sz="2400" dirty="0" err="1"/>
              <a:t>tutulmuş</a:t>
            </a:r>
            <a:r>
              <a:rPr lang="en-US" sz="2400" dirty="0"/>
              <a:t> </a:t>
            </a:r>
            <a:r>
              <a:rPr lang="en-US" sz="2400" dirty="0" err="1"/>
              <a:t>və</a:t>
            </a:r>
            <a:r>
              <a:rPr lang="en-US" sz="2400" dirty="0"/>
              <a:t> </a:t>
            </a:r>
            <a:r>
              <a:rPr lang="en-US" sz="2400" dirty="0" err="1"/>
              <a:t>demokratik</a:t>
            </a:r>
            <a:r>
              <a:rPr lang="en-US" sz="2400" dirty="0"/>
              <a:t> </a:t>
            </a:r>
            <a:r>
              <a:rPr lang="en-US" sz="2400" dirty="0" err="1"/>
              <a:t>cəmiyyətdə</a:t>
            </a:r>
            <a:r>
              <a:rPr lang="en-US" sz="2400" dirty="0"/>
              <a:t> </a:t>
            </a:r>
            <a:r>
              <a:rPr lang="en-US" sz="2400" dirty="0" err="1"/>
              <a:t>zəruri</a:t>
            </a:r>
            <a:r>
              <a:rPr lang="en-US" sz="2400" dirty="0"/>
              <a:t> </a:t>
            </a:r>
            <a:r>
              <a:rPr lang="en-US" sz="2400" dirty="0" err="1"/>
              <a:t>olan</a:t>
            </a:r>
            <a:r>
              <a:rPr lang="en-US" sz="2400" dirty="0"/>
              <a:t> </a:t>
            </a:r>
            <a:r>
              <a:rPr lang="en-US" sz="2400" dirty="0" err="1"/>
              <a:t>hallar</a:t>
            </a:r>
            <a:r>
              <a:rPr lang="en-US" sz="2400" dirty="0"/>
              <a:t> </a:t>
            </a:r>
            <a:r>
              <a:rPr lang="en-US" sz="2400" dirty="0" err="1"/>
              <a:t>istisna</a:t>
            </a:r>
            <a:r>
              <a:rPr lang="en-US" sz="2400" dirty="0"/>
              <a:t> </a:t>
            </a:r>
            <a:r>
              <a:rPr lang="en-US" sz="2400" dirty="0" err="1"/>
              <a:t>olmaqla</a:t>
            </a:r>
            <a:r>
              <a:rPr lang="en-US" sz="2400" dirty="0"/>
              <a:t>, </a:t>
            </a:r>
            <a:r>
              <a:rPr lang="en-US" sz="2400" dirty="0" err="1"/>
              <a:t>dövlət</a:t>
            </a:r>
            <a:r>
              <a:rPr lang="en-US" sz="2400" dirty="0"/>
              <a:t> </a:t>
            </a:r>
            <a:r>
              <a:rPr lang="en-US" sz="2400" dirty="0" err="1"/>
              <a:t>hakimiyyəti</a:t>
            </a:r>
            <a:r>
              <a:rPr lang="en-US" sz="2400" dirty="0"/>
              <a:t> </a:t>
            </a:r>
            <a:r>
              <a:rPr lang="en-US" sz="2400" dirty="0" err="1"/>
              <a:t>orqanları</a:t>
            </a:r>
            <a:r>
              <a:rPr lang="en-US" sz="2400" dirty="0"/>
              <a:t> </a:t>
            </a:r>
            <a:r>
              <a:rPr lang="en-US" sz="2400" dirty="0" err="1"/>
              <a:t>tərəfindən</a:t>
            </a:r>
            <a:r>
              <a:rPr lang="en-US" sz="2400" dirty="0"/>
              <a:t> </a:t>
            </a:r>
            <a:r>
              <a:rPr lang="en-US" sz="2400" dirty="0" err="1"/>
              <a:t>bu</a:t>
            </a:r>
            <a:r>
              <a:rPr lang="en-US" sz="2400" dirty="0"/>
              <a:t> </a:t>
            </a:r>
            <a:r>
              <a:rPr lang="en-US" sz="2400" dirty="0" err="1"/>
              <a:t>hüququn</a:t>
            </a:r>
            <a:r>
              <a:rPr lang="en-US" sz="2400" dirty="0"/>
              <a:t> </a:t>
            </a:r>
            <a:r>
              <a:rPr lang="en-US" sz="2400" dirty="0" err="1"/>
              <a:t>həyata</a:t>
            </a:r>
            <a:r>
              <a:rPr lang="en-US" sz="2400" dirty="0"/>
              <a:t> </a:t>
            </a:r>
            <a:r>
              <a:rPr lang="en-US" sz="2400" dirty="0" err="1"/>
              <a:t>keçirilməsinə</a:t>
            </a:r>
            <a:r>
              <a:rPr lang="en-US" sz="2400" dirty="0"/>
              <a:t> mane </a:t>
            </a:r>
            <a:r>
              <a:rPr lang="en-US" sz="2400" dirty="0" err="1"/>
              <a:t>olmağa</a:t>
            </a:r>
            <a:r>
              <a:rPr lang="en-US" sz="2400" dirty="0"/>
              <a:t> </a:t>
            </a:r>
            <a:r>
              <a:rPr lang="en-US" sz="2400" dirty="0" err="1"/>
              <a:t>yol</a:t>
            </a:r>
            <a:r>
              <a:rPr lang="en-US" sz="2400" dirty="0"/>
              <a:t> </a:t>
            </a:r>
            <a:r>
              <a:rPr lang="en-US" sz="2400" dirty="0" err="1"/>
              <a:t>verilmir</a:t>
            </a:r>
            <a:r>
              <a:rPr lang="en-US" sz="2400" dirty="0"/>
              <a:t>. </a:t>
            </a:r>
          </a:p>
        </p:txBody>
      </p:sp>
    </p:spTree>
    <p:extLst>
      <p:ext uri="{BB962C8B-B14F-4D97-AF65-F5344CB8AC3E}">
        <p14:creationId xmlns:p14="http://schemas.microsoft.com/office/powerpoint/2010/main" val="715891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E91501DC-C7D9-4A31-87AA-772BA57F9160}" type="slidenum">
              <a:rPr lang="ru-RU" altLang="ru-RU">
                <a:latin typeface="Arial" panose="020B0604020202020204" pitchFamily="34" charset="0"/>
              </a:rPr>
              <a:pPr eaLnBrk="1" hangingPunct="1"/>
              <a:t>5</a:t>
            </a:fld>
            <a:endParaRPr lang="ru-RU" altLang="ru-RU">
              <a:latin typeface="Arial" panose="020B0604020202020204" pitchFamily="34" charset="0"/>
            </a:endParaRPr>
          </a:p>
        </p:txBody>
      </p:sp>
      <p:sp>
        <p:nvSpPr>
          <p:cNvPr id="4" name="Title 3"/>
          <p:cNvSpPr>
            <a:spLocks noGrp="1"/>
          </p:cNvSpPr>
          <p:nvPr>
            <p:ph type="title"/>
          </p:nvPr>
        </p:nvSpPr>
        <p:spPr>
          <a:xfrm>
            <a:off x="913795" y="0"/>
            <a:ext cx="10353762" cy="970450"/>
          </a:xfrm>
        </p:spPr>
        <p:txBody>
          <a:bodyPr/>
          <a:lstStyle/>
          <a:p>
            <a:r>
              <a:rPr lang="az-Latn-AZ" dirty="0"/>
              <a:t>Beynəlxalq sənədlər</a:t>
            </a:r>
            <a:endParaRPr lang="en-US" dirty="0"/>
          </a:p>
        </p:txBody>
      </p:sp>
      <p:sp>
        <p:nvSpPr>
          <p:cNvPr id="7" name="Title 1"/>
          <p:cNvSpPr>
            <a:spLocks noGrp="1"/>
          </p:cNvSpPr>
          <p:nvPr>
            <p:ph idx="1"/>
          </p:nvPr>
        </p:nvSpPr>
        <p:spPr>
          <a:xfrm>
            <a:off x="913795" y="1154766"/>
            <a:ext cx="10353762" cy="1018592"/>
          </a:xfrm>
        </p:spPr>
        <p:txBody>
          <a:bodyPr>
            <a:noAutofit/>
          </a:bodyPr>
          <a:lstStyle/>
          <a:p>
            <a:r>
              <a:rPr lang="az-Latn-AZ" sz="3200" dirty="0">
                <a:latin typeface="Times New Roman" pitchFamily="18" charset="0"/>
                <a:cs typeface="Times New Roman" pitchFamily="18" charset="0"/>
              </a:rPr>
              <a:t>Ümumdünya İnsan Haqları Bəyannaməsi(1948);</a:t>
            </a:r>
            <a:br>
              <a:rPr lang="az-Latn-AZ" sz="3200" dirty="0">
                <a:latin typeface="Times New Roman" pitchFamily="18" charset="0"/>
                <a:cs typeface="Times New Roman" pitchFamily="18" charset="0"/>
              </a:rPr>
            </a:br>
            <a:r>
              <a:rPr lang="en-US" sz="3200" dirty="0" err="1"/>
              <a:t>Maddə</a:t>
            </a:r>
            <a:r>
              <a:rPr lang="en-US" sz="3200" dirty="0"/>
              <a:t> 12</a:t>
            </a:r>
            <a:r>
              <a:rPr lang="az-Latn-AZ" sz="3200" dirty="0"/>
              <a:t>.</a:t>
            </a:r>
          </a:p>
          <a:p>
            <a:r>
              <a:rPr lang="az-Latn-AZ" sz="3200" dirty="0"/>
              <a:t>1.</a:t>
            </a:r>
            <a:r>
              <a:rPr lang="en-US" sz="3200" dirty="0"/>
              <a:t> </a:t>
            </a:r>
            <a:r>
              <a:rPr lang="en-US" sz="3200" dirty="0" err="1"/>
              <a:t>Heç</a:t>
            </a:r>
            <a:r>
              <a:rPr lang="en-US" sz="3200" dirty="0"/>
              <a:t> </a:t>
            </a:r>
            <a:r>
              <a:rPr lang="en-US" sz="3200" dirty="0" err="1"/>
              <a:t>kimin</a:t>
            </a:r>
            <a:r>
              <a:rPr lang="en-US" sz="3200" dirty="0"/>
              <a:t> </a:t>
            </a:r>
            <a:r>
              <a:rPr lang="en-US" sz="3200" dirty="0" err="1"/>
              <a:t>şəxsi</a:t>
            </a:r>
            <a:r>
              <a:rPr lang="en-US" sz="3200" dirty="0"/>
              <a:t> </a:t>
            </a:r>
            <a:r>
              <a:rPr lang="en-US" sz="3200" dirty="0" err="1"/>
              <a:t>və</a:t>
            </a:r>
            <a:r>
              <a:rPr lang="en-US" sz="3200" dirty="0"/>
              <a:t> </a:t>
            </a:r>
            <a:r>
              <a:rPr lang="en-US" sz="3200" dirty="0" err="1"/>
              <a:t>ailə</a:t>
            </a:r>
            <a:r>
              <a:rPr lang="en-US" sz="3200" dirty="0"/>
              <a:t> </a:t>
            </a:r>
            <a:r>
              <a:rPr lang="en-US" sz="3200" dirty="0" err="1"/>
              <a:t>həyatına</a:t>
            </a:r>
            <a:r>
              <a:rPr lang="en-US" sz="3200" dirty="0"/>
              <a:t> </a:t>
            </a:r>
            <a:r>
              <a:rPr lang="en-US" sz="3200" dirty="0" err="1"/>
              <a:t>özbaşınalıqla</a:t>
            </a:r>
            <a:r>
              <a:rPr lang="en-US" sz="3200" dirty="0"/>
              <a:t> </a:t>
            </a:r>
            <a:r>
              <a:rPr lang="en-US" sz="3200" dirty="0" err="1"/>
              <a:t>müdaxilə</a:t>
            </a:r>
            <a:r>
              <a:rPr lang="en-US" sz="3200" dirty="0"/>
              <a:t>, </a:t>
            </a:r>
            <a:r>
              <a:rPr lang="en-US" sz="3200" dirty="0" err="1"/>
              <a:t>evinin</a:t>
            </a:r>
            <a:r>
              <a:rPr lang="en-US" sz="3200" dirty="0"/>
              <a:t> </a:t>
            </a:r>
            <a:r>
              <a:rPr lang="en-US" sz="3200" dirty="0" err="1"/>
              <a:t>toxunulmazlığına</a:t>
            </a:r>
            <a:r>
              <a:rPr lang="en-US" sz="3200" dirty="0"/>
              <a:t>, </a:t>
            </a:r>
            <a:r>
              <a:rPr lang="en-US" sz="3200" dirty="0" err="1"/>
              <a:t>gizli</a:t>
            </a:r>
            <a:r>
              <a:rPr lang="en-US" sz="3200" dirty="0"/>
              <a:t> </a:t>
            </a:r>
            <a:r>
              <a:rPr lang="en-US" sz="3200" dirty="0" err="1"/>
              <a:t>məktublaşmalarına</a:t>
            </a:r>
            <a:r>
              <a:rPr lang="en-US" sz="3200" dirty="0"/>
              <a:t>, </a:t>
            </a:r>
            <a:r>
              <a:rPr lang="en-US" sz="3200" dirty="0" err="1"/>
              <a:t>şərəf</a:t>
            </a:r>
            <a:r>
              <a:rPr lang="en-US" sz="3200" dirty="0"/>
              <a:t> </a:t>
            </a:r>
            <a:r>
              <a:rPr lang="en-US" sz="3200" dirty="0" err="1"/>
              <a:t>və</a:t>
            </a:r>
            <a:r>
              <a:rPr lang="en-US" sz="3200" dirty="0"/>
              <a:t> </a:t>
            </a:r>
            <a:r>
              <a:rPr lang="en-US" sz="3200" dirty="0" err="1"/>
              <a:t>nüfuzuna</a:t>
            </a:r>
            <a:r>
              <a:rPr lang="en-US" sz="3200" dirty="0"/>
              <a:t> </a:t>
            </a:r>
            <a:r>
              <a:rPr lang="en-US" sz="3200" dirty="0" err="1"/>
              <a:t>özbaşınalıqla</a:t>
            </a:r>
            <a:r>
              <a:rPr lang="en-US" sz="3200" dirty="0"/>
              <a:t> </a:t>
            </a:r>
            <a:r>
              <a:rPr lang="en-US" sz="3200" dirty="0" err="1"/>
              <a:t>qəsd</a:t>
            </a:r>
            <a:r>
              <a:rPr lang="en-US" sz="3200" dirty="0"/>
              <a:t> </a:t>
            </a:r>
            <a:r>
              <a:rPr lang="en-US" sz="3200" dirty="0" err="1"/>
              <a:t>edilə</a:t>
            </a:r>
            <a:r>
              <a:rPr lang="en-US" sz="3200" dirty="0"/>
              <a:t> </a:t>
            </a:r>
            <a:r>
              <a:rPr lang="en-US" sz="3200" dirty="0" err="1"/>
              <a:t>bilməz</a:t>
            </a:r>
            <a:r>
              <a:rPr lang="en-US" sz="3200" dirty="0"/>
              <a:t>. </a:t>
            </a:r>
            <a:r>
              <a:rPr lang="en-US" sz="3200" dirty="0" err="1"/>
              <a:t>Hər</a:t>
            </a:r>
            <a:r>
              <a:rPr lang="en-US" sz="3200" dirty="0"/>
              <a:t> </a:t>
            </a:r>
            <a:r>
              <a:rPr lang="en-US" sz="3200" dirty="0" err="1"/>
              <a:t>bir</a:t>
            </a:r>
            <a:r>
              <a:rPr lang="en-US" sz="3200" dirty="0"/>
              <a:t> </a:t>
            </a:r>
            <a:r>
              <a:rPr lang="en-US" sz="3200" dirty="0" err="1"/>
              <a:t>insan</a:t>
            </a:r>
            <a:r>
              <a:rPr lang="en-US" sz="3200" dirty="0"/>
              <a:t> </a:t>
            </a:r>
            <a:r>
              <a:rPr lang="en-US" sz="3200" dirty="0" err="1"/>
              <a:t>bu</a:t>
            </a:r>
            <a:r>
              <a:rPr lang="en-US" sz="3200" dirty="0"/>
              <a:t> </a:t>
            </a:r>
            <a:r>
              <a:rPr lang="en-US" sz="3200" dirty="0" err="1"/>
              <a:t>cür</a:t>
            </a:r>
            <a:r>
              <a:rPr lang="en-US" sz="3200" dirty="0"/>
              <a:t> </a:t>
            </a:r>
            <a:r>
              <a:rPr lang="en-US" sz="3200" dirty="0" err="1"/>
              <a:t>müdaxilələrdən</a:t>
            </a:r>
            <a:r>
              <a:rPr lang="en-US" sz="3200" dirty="0"/>
              <a:t> </a:t>
            </a:r>
            <a:r>
              <a:rPr lang="en-US" sz="3200" dirty="0" err="1"/>
              <a:t>və</a:t>
            </a:r>
            <a:r>
              <a:rPr lang="en-US" sz="3200" dirty="0"/>
              <a:t> </a:t>
            </a:r>
            <a:r>
              <a:rPr lang="en-US" sz="3200" dirty="0" err="1"/>
              <a:t>ya</a:t>
            </a:r>
            <a:r>
              <a:rPr lang="en-US" sz="3200" dirty="0"/>
              <a:t> </a:t>
            </a:r>
            <a:r>
              <a:rPr lang="en-US" sz="3200" dirty="0" err="1"/>
              <a:t>belə</a:t>
            </a:r>
            <a:r>
              <a:rPr lang="en-US" sz="3200" dirty="0"/>
              <a:t> </a:t>
            </a:r>
            <a:r>
              <a:rPr lang="en-US" sz="3200" dirty="0" err="1"/>
              <a:t>qəsdlərdən</a:t>
            </a:r>
            <a:r>
              <a:rPr lang="en-US" sz="3200" dirty="0"/>
              <a:t> </a:t>
            </a:r>
            <a:r>
              <a:rPr lang="en-US" sz="3200" dirty="0" err="1"/>
              <a:t>qanunla</a:t>
            </a:r>
            <a:r>
              <a:rPr lang="en-US" sz="3200" dirty="0"/>
              <a:t> </a:t>
            </a:r>
            <a:r>
              <a:rPr lang="en-US" sz="3200" dirty="0" err="1"/>
              <a:t>müdafiə</a:t>
            </a:r>
            <a:r>
              <a:rPr lang="en-US" sz="3200" dirty="0"/>
              <a:t> </a:t>
            </a:r>
            <a:r>
              <a:rPr lang="en-US" sz="3200" dirty="0" err="1"/>
              <a:t>olunmaq</a:t>
            </a:r>
            <a:r>
              <a:rPr lang="en-US" sz="3200" dirty="0"/>
              <a:t> </a:t>
            </a:r>
            <a:r>
              <a:rPr lang="en-US" sz="3200" dirty="0" err="1"/>
              <a:t>hüququna</a:t>
            </a:r>
            <a:r>
              <a:rPr lang="en-US" sz="3200" dirty="0"/>
              <a:t>  </a:t>
            </a:r>
            <a:r>
              <a:rPr lang="en-US" sz="3200" dirty="0" err="1"/>
              <a:t>edilə</a:t>
            </a:r>
            <a:r>
              <a:rPr lang="en-US" sz="3200" dirty="0"/>
              <a:t> </a:t>
            </a:r>
            <a:r>
              <a:rPr lang="en-US" sz="3200" dirty="0" err="1"/>
              <a:t>bilməz</a:t>
            </a:r>
            <a:r>
              <a:rPr lang="en-US" sz="3200" dirty="0"/>
              <a:t>.</a:t>
            </a:r>
            <a:endParaRPr lang="az-Latn-AZ" sz="3200" dirty="0"/>
          </a:p>
          <a:p>
            <a:r>
              <a:rPr lang="en-US" sz="3200" dirty="0"/>
              <a:t> 2. </a:t>
            </a:r>
            <a:r>
              <a:rPr lang="en-US" sz="3200" dirty="0" err="1"/>
              <a:t>Hər</a:t>
            </a:r>
            <a:r>
              <a:rPr lang="en-US" sz="3200" dirty="0"/>
              <a:t> </a:t>
            </a:r>
            <a:r>
              <a:rPr lang="en-US" sz="3200" dirty="0" err="1"/>
              <a:t>bir</a:t>
            </a:r>
            <a:r>
              <a:rPr lang="en-US" sz="3200" dirty="0"/>
              <a:t> </a:t>
            </a:r>
            <a:r>
              <a:rPr lang="en-US" sz="3200" dirty="0" err="1"/>
              <a:t>insan</a:t>
            </a:r>
            <a:r>
              <a:rPr lang="en-US" sz="3200" dirty="0"/>
              <a:t> </a:t>
            </a:r>
            <a:r>
              <a:rPr lang="en-US" sz="3200" dirty="0" err="1"/>
              <a:t>belə</a:t>
            </a:r>
            <a:r>
              <a:rPr lang="en-US" sz="3200" dirty="0"/>
              <a:t> </a:t>
            </a:r>
            <a:r>
              <a:rPr lang="en-US" sz="3200" dirty="0" err="1"/>
              <a:t>müdaxilə</a:t>
            </a:r>
            <a:r>
              <a:rPr lang="en-US" sz="3200" dirty="0"/>
              <a:t> </a:t>
            </a:r>
            <a:r>
              <a:rPr lang="en-US" sz="3200" dirty="0" err="1"/>
              <a:t>və</a:t>
            </a:r>
            <a:r>
              <a:rPr lang="en-US" sz="3200" dirty="0"/>
              <a:t> </a:t>
            </a:r>
            <a:r>
              <a:rPr lang="en-US" sz="3200" dirty="0" err="1"/>
              <a:t>belə</a:t>
            </a:r>
            <a:r>
              <a:rPr lang="en-US" sz="3200" dirty="0"/>
              <a:t> </a:t>
            </a:r>
            <a:r>
              <a:rPr lang="en-US" sz="3200" dirty="0" err="1"/>
              <a:t>qəsdlərdən</a:t>
            </a:r>
            <a:r>
              <a:rPr lang="en-US" sz="3200" dirty="0"/>
              <a:t> </a:t>
            </a:r>
            <a:r>
              <a:rPr lang="en-US" sz="3200" dirty="0" err="1"/>
              <a:t>qanunla</a:t>
            </a:r>
            <a:r>
              <a:rPr lang="en-US" sz="3200" dirty="0"/>
              <a:t> </a:t>
            </a:r>
            <a:r>
              <a:rPr lang="en-US" sz="3200" dirty="0" err="1"/>
              <a:t>qorunmaq</a:t>
            </a:r>
            <a:r>
              <a:rPr lang="en-US" sz="3200" dirty="0"/>
              <a:t> </a:t>
            </a:r>
            <a:r>
              <a:rPr lang="en-US" sz="3200" dirty="0" err="1"/>
              <a:t>hüququna</a:t>
            </a:r>
            <a:r>
              <a:rPr lang="en-US" sz="3200" dirty="0"/>
              <a:t> </a:t>
            </a:r>
            <a:r>
              <a:rPr lang="en-US" sz="3200" dirty="0" err="1"/>
              <a:t>malikdir</a:t>
            </a:r>
            <a:r>
              <a:rPr lang="en-US" sz="3200" dirty="0"/>
              <a:t>. </a:t>
            </a:r>
            <a:endParaRPr lang="az-Latn-AZ" sz="2800" dirty="0">
              <a:latin typeface="Times New Roman" pitchFamily="18" charset="0"/>
              <a:cs typeface="Times New Roman" pitchFamily="18" charset="0"/>
            </a:endParaRPr>
          </a:p>
        </p:txBody>
      </p:sp>
    </p:spTree>
    <p:extLst>
      <p:ext uri="{BB962C8B-B14F-4D97-AF65-F5344CB8AC3E}">
        <p14:creationId xmlns:p14="http://schemas.microsoft.com/office/powerpoint/2010/main" val="209560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6462" y="-52731"/>
            <a:ext cx="9590550" cy="1828813"/>
          </a:xfrm>
        </p:spPr>
        <p:txBody>
          <a:bodyPr>
            <a:normAutofit fontScale="90000"/>
          </a:bodyPr>
          <a:lstStyle/>
          <a:p>
            <a:r>
              <a:rPr lang="en-US" dirty="0"/>
              <a:t>MÜLKI VƏ SIYASI HÜQUQLAR HAQQINDA BEYNƏLXALQ PAKT</a:t>
            </a:r>
            <a:r>
              <a:rPr lang="az-Latn-AZ" dirty="0">
                <a:latin typeface="Times New Roman" pitchFamily="18" charset="0"/>
                <a:cs typeface="Times New Roman" pitchFamily="18" charset="0"/>
              </a:rPr>
              <a:t/>
            </a:r>
            <a:br>
              <a:rPr lang="az-Latn-AZ" dirty="0">
                <a:latin typeface="Times New Roman" pitchFamily="18" charset="0"/>
                <a:cs typeface="Times New Roman" pitchFamily="18" charset="0"/>
              </a:rPr>
            </a:br>
            <a:endParaRPr lang="ru-RU" dirty="0"/>
          </a:p>
        </p:txBody>
      </p:sp>
      <p:sp>
        <p:nvSpPr>
          <p:cNvPr id="3" name="Текст 2"/>
          <p:cNvSpPr>
            <a:spLocks noGrp="1"/>
          </p:cNvSpPr>
          <p:nvPr>
            <p:ph type="body" idx="1"/>
          </p:nvPr>
        </p:nvSpPr>
        <p:spPr>
          <a:xfrm>
            <a:off x="0" y="2372137"/>
            <a:ext cx="11913704" cy="3016342"/>
          </a:xfrm>
        </p:spPr>
        <p:txBody>
          <a:bodyPr>
            <a:noAutofit/>
          </a:bodyPr>
          <a:lstStyle/>
          <a:p>
            <a:r>
              <a:rPr lang="en-US" sz="2400" dirty="0" err="1"/>
              <a:t>Maddə</a:t>
            </a:r>
            <a:r>
              <a:rPr lang="en-US" sz="2400" dirty="0"/>
              <a:t> 17</a:t>
            </a:r>
            <a:endParaRPr lang="az-Latn-AZ" sz="2400" dirty="0"/>
          </a:p>
          <a:p>
            <a:r>
              <a:rPr lang="en-US" sz="2400" dirty="0"/>
              <a:t> </a:t>
            </a:r>
            <a:r>
              <a:rPr lang="en-US" sz="2800" dirty="0"/>
              <a:t>1. </a:t>
            </a:r>
            <a:r>
              <a:rPr lang="en-US" sz="2800" dirty="0" err="1"/>
              <a:t>Heç</a:t>
            </a:r>
            <a:r>
              <a:rPr lang="en-US" sz="2800" dirty="0"/>
              <a:t> </a:t>
            </a:r>
            <a:r>
              <a:rPr lang="en-US" sz="2800" dirty="0" err="1"/>
              <a:t>kimin</a:t>
            </a:r>
            <a:r>
              <a:rPr lang="en-US" sz="2800" dirty="0"/>
              <a:t> </a:t>
            </a:r>
            <a:r>
              <a:rPr lang="en-US" sz="2800" dirty="0" err="1"/>
              <a:t>şəxsi</a:t>
            </a:r>
            <a:r>
              <a:rPr lang="en-US" sz="2800" dirty="0"/>
              <a:t> </a:t>
            </a:r>
            <a:r>
              <a:rPr lang="en-US" sz="2800" dirty="0" err="1"/>
              <a:t>və</a:t>
            </a:r>
            <a:r>
              <a:rPr lang="en-US" sz="2800" dirty="0"/>
              <a:t> </a:t>
            </a:r>
            <a:r>
              <a:rPr lang="en-US" sz="2800" dirty="0" err="1"/>
              <a:t>ailə</a:t>
            </a:r>
            <a:r>
              <a:rPr lang="en-US" sz="2800" dirty="0"/>
              <a:t> </a:t>
            </a:r>
            <a:r>
              <a:rPr lang="en-US" sz="2800" dirty="0" err="1"/>
              <a:t>həyatına</a:t>
            </a:r>
            <a:r>
              <a:rPr lang="en-US" sz="2800" dirty="0"/>
              <a:t> </a:t>
            </a:r>
            <a:r>
              <a:rPr lang="en-US" sz="2800" dirty="0" err="1"/>
              <a:t>özbaşınalıqla</a:t>
            </a:r>
            <a:r>
              <a:rPr lang="en-US" sz="2800" dirty="0"/>
              <a:t> </a:t>
            </a:r>
            <a:r>
              <a:rPr lang="en-US" sz="2800" dirty="0" err="1"/>
              <a:t>və</a:t>
            </a:r>
            <a:r>
              <a:rPr lang="en-US" sz="2800" dirty="0"/>
              <a:t> </a:t>
            </a:r>
            <a:r>
              <a:rPr lang="en-US" sz="2800" dirty="0" err="1"/>
              <a:t>yaxud</a:t>
            </a:r>
            <a:r>
              <a:rPr lang="en-US" sz="2800" dirty="0"/>
              <a:t> </a:t>
            </a:r>
            <a:r>
              <a:rPr lang="en-US" sz="2800" dirty="0" err="1"/>
              <a:t>qeyri-qanuni</a:t>
            </a:r>
            <a:r>
              <a:rPr lang="en-US" sz="2800" dirty="0"/>
              <a:t> </a:t>
            </a:r>
            <a:r>
              <a:rPr lang="en-US" sz="2800" dirty="0" err="1"/>
              <a:t>müdaxilə</a:t>
            </a:r>
            <a:r>
              <a:rPr lang="en-US" sz="2800" dirty="0"/>
              <a:t>, </a:t>
            </a:r>
            <a:r>
              <a:rPr lang="en-US" sz="2800" dirty="0" err="1"/>
              <a:t>onun</a:t>
            </a:r>
            <a:r>
              <a:rPr lang="en-US" sz="2800" dirty="0"/>
              <a:t> </a:t>
            </a:r>
            <a:r>
              <a:rPr lang="en-US" sz="2800" dirty="0" err="1"/>
              <a:t>evinin</a:t>
            </a:r>
            <a:r>
              <a:rPr lang="en-US" sz="2800" dirty="0"/>
              <a:t> </a:t>
            </a:r>
            <a:r>
              <a:rPr lang="en-US" sz="2800" dirty="0" err="1"/>
              <a:t>toxunulmazlığına</a:t>
            </a:r>
            <a:r>
              <a:rPr lang="en-US" sz="2800" dirty="0"/>
              <a:t> </a:t>
            </a:r>
            <a:r>
              <a:rPr lang="en-US" sz="2800" dirty="0" err="1"/>
              <a:t>və</a:t>
            </a:r>
            <a:r>
              <a:rPr lang="en-US" sz="2800" dirty="0"/>
              <a:t> </a:t>
            </a:r>
            <a:r>
              <a:rPr lang="en-US" sz="2800" dirty="0" err="1"/>
              <a:t>məktublaşmalarının</a:t>
            </a:r>
            <a:r>
              <a:rPr lang="en-US" sz="2800" dirty="0"/>
              <a:t> </a:t>
            </a:r>
            <a:r>
              <a:rPr lang="en-US" sz="2800" dirty="0" err="1"/>
              <a:t>gizliliyinə</a:t>
            </a:r>
            <a:r>
              <a:rPr lang="en-US" sz="2800" dirty="0"/>
              <a:t> </a:t>
            </a:r>
            <a:r>
              <a:rPr lang="en-US" sz="2800" dirty="0" err="1"/>
              <a:t>özbaşınalıqla</a:t>
            </a:r>
            <a:r>
              <a:rPr lang="en-US" sz="2800" dirty="0"/>
              <a:t> </a:t>
            </a:r>
            <a:r>
              <a:rPr lang="en-US" sz="2800" dirty="0" err="1"/>
              <a:t>və</a:t>
            </a:r>
            <a:r>
              <a:rPr lang="en-US" sz="2800" dirty="0"/>
              <a:t> </a:t>
            </a:r>
            <a:r>
              <a:rPr lang="en-US" sz="2800" dirty="0" err="1"/>
              <a:t>ya</a:t>
            </a:r>
            <a:r>
              <a:rPr lang="en-US" sz="2800" dirty="0"/>
              <a:t> </a:t>
            </a:r>
            <a:r>
              <a:rPr lang="en-US" sz="2800" dirty="0" err="1"/>
              <a:t>qeyri-qanuni</a:t>
            </a:r>
            <a:r>
              <a:rPr lang="en-US" sz="2800" dirty="0"/>
              <a:t> </a:t>
            </a:r>
            <a:r>
              <a:rPr lang="en-US" sz="2800" dirty="0" err="1"/>
              <a:t>qəsd</a:t>
            </a:r>
            <a:r>
              <a:rPr lang="en-US" sz="2800" dirty="0"/>
              <a:t> </a:t>
            </a:r>
            <a:r>
              <a:rPr lang="en-US" sz="2800" dirty="0" err="1"/>
              <a:t>və</a:t>
            </a:r>
            <a:r>
              <a:rPr lang="en-US" sz="2800" dirty="0"/>
              <a:t> </a:t>
            </a:r>
            <a:r>
              <a:rPr lang="en-US" sz="2800" dirty="0" err="1"/>
              <a:t>ya</a:t>
            </a:r>
            <a:r>
              <a:rPr lang="en-US" sz="2800" dirty="0"/>
              <a:t> </a:t>
            </a:r>
            <a:r>
              <a:rPr lang="en-US" sz="2800" dirty="0" err="1"/>
              <a:t>onun</a:t>
            </a:r>
            <a:r>
              <a:rPr lang="en-US" sz="2800" dirty="0"/>
              <a:t> </a:t>
            </a:r>
            <a:r>
              <a:rPr lang="en-US" sz="2800" dirty="0" err="1"/>
              <a:t>ləyaqəti</a:t>
            </a:r>
            <a:r>
              <a:rPr lang="en-US" sz="2800" dirty="0"/>
              <a:t> </a:t>
            </a:r>
            <a:r>
              <a:rPr lang="en-US" sz="2800" dirty="0" err="1"/>
              <a:t>və</a:t>
            </a:r>
            <a:r>
              <a:rPr lang="en-US" sz="2800" dirty="0"/>
              <a:t> </a:t>
            </a:r>
            <a:r>
              <a:rPr lang="en-US" sz="2800" dirty="0" err="1"/>
              <a:t>nüfuzuna</a:t>
            </a:r>
            <a:r>
              <a:rPr lang="en-US" sz="2800" dirty="0"/>
              <a:t> </a:t>
            </a:r>
            <a:r>
              <a:rPr lang="en-US" sz="2800" dirty="0" err="1"/>
              <a:t>qeyri-qanuni</a:t>
            </a:r>
            <a:r>
              <a:rPr lang="en-US" sz="2800" dirty="0"/>
              <a:t> </a:t>
            </a:r>
            <a:r>
              <a:rPr lang="en-US" sz="2800" dirty="0" err="1"/>
              <a:t>qəsd</a:t>
            </a:r>
            <a:r>
              <a:rPr lang="en-US" sz="2800" dirty="0"/>
              <a:t> </a:t>
            </a:r>
            <a:r>
              <a:rPr lang="en-US" sz="2800" dirty="0" err="1"/>
              <a:t>edilə</a:t>
            </a:r>
            <a:r>
              <a:rPr lang="en-US" sz="2800" dirty="0"/>
              <a:t> </a:t>
            </a:r>
            <a:r>
              <a:rPr lang="en-US" sz="2800" dirty="0" err="1"/>
              <a:t>bilməz</a:t>
            </a:r>
            <a:r>
              <a:rPr lang="en-US" sz="2800" dirty="0"/>
              <a:t>. </a:t>
            </a:r>
            <a:endParaRPr lang="az-Latn-AZ" sz="2800" dirty="0"/>
          </a:p>
          <a:p>
            <a:r>
              <a:rPr lang="en-US" sz="2800" dirty="0"/>
              <a:t>2. </a:t>
            </a:r>
            <a:r>
              <a:rPr lang="en-US" sz="2800" dirty="0" err="1"/>
              <a:t>Hər</a:t>
            </a:r>
            <a:r>
              <a:rPr lang="en-US" sz="2800" dirty="0"/>
              <a:t> </a:t>
            </a:r>
            <a:r>
              <a:rPr lang="en-US" sz="2800" dirty="0" err="1"/>
              <a:t>bir</a:t>
            </a:r>
            <a:r>
              <a:rPr lang="en-US" sz="2800" dirty="0"/>
              <a:t> </a:t>
            </a:r>
            <a:r>
              <a:rPr lang="en-US" sz="2800" dirty="0" err="1"/>
              <a:t>insan</a:t>
            </a:r>
            <a:r>
              <a:rPr lang="en-US" sz="2800" dirty="0"/>
              <a:t> </a:t>
            </a:r>
            <a:r>
              <a:rPr lang="en-US" sz="2800" dirty="0" err="1"/>
              <a:t>belə</a:t>
            </a:r>
            <a:r>
              <a:rPr lang="en-US" sz="2800" dirty="0"/>
              <a:t> </a:t>
            </a:r>
            <a:r>
              <a:rPr lang="en-US" sz="2800" dirty="0" err="1"/>
              <a:t>müdaxilə</a:t>
            </a:r>
            <a:r>
              <a:rPr lang="en-US" sz="2800" dirty="0"/>
              <a:t> </a:t>
            </a:r>
            <a:r>
              <a:rPr lang="en-US" sz="2800" dirty="0" err="1"/>
              <a:t>və</a:t>
            </a:r>
            <a:r>
              <a:rPr lang="en-US" sz="2800" dirty="0"/>
              <a:t> </a:t>
            </a:r>
            <a:r>
              <a:rPr lang="en-US" sz="2800" dirty="0" err="1"/>
              <a:t>belə</a:t>
            </a:r>
            <a:r>
              <a:rPr lang="en-US" sz="2800" dirty="0"/>
              <a:t> </a:t>
            </a:r>
            <a:r>
              <a:rPr lang="en-US" sz="2800" dirty="0" err="1"/>
              <a:t>qəsdlərdən</a:t>
            </a:r>
            <a:r>
              <a:rPr lang="en-US" sz="2800" dirty="0"/>
              <a:t> </a:t>
            </a:r>
            <a:r>
              <a:rPr lang="en-US" sz="2800" dirty="0" err="1"/>
              <a:t>qanunla</a:t>
            </a:r>
            <a:r>
              <a:rPr lang="en-US" sz="2800" dirty="0"/>
              <a:t> </a:t>
            </a:r>
            <a:r>
              <a:rPr lang="en-US" sz="2800" dirty="0" err="1"/>
              <a:t>qorunmaq</a:t>
            </a:r>
            <a:r>
              <a:rPr lang="en-US" sz="2800" dirty="0"/>
              <a:t> </a:t>
            </a:r>
            <a:r>
              <a:rPr lang="en-US" sz="2800" dirty="0" err="1"/>
              <a:t>hüququna</a:t>
            </a:r>
            <a:r>
              <a:rPr lang="en-US" sz="2800" dirty="0"/>
              <a:t> </a:t>
            </a:r>
            <a:r>
              <a:rPr lang="en-US" sz="2800" dirty="0" err="1"/>
              <a:t>malikdir</a:t>
            </a:r>
            <a:r>
              <a:rPr lang="en-US" sz="2800" dirty="0"/>
              <a:t>.</a:t>
            </a:r>
            <a:endParaRPr lang="ru-RU" sz="2800" dirty="0"/>
          </a:p>
        </p:txBody>
      </p:sp>
    </p:spTree>
    <p:extLst>
      <p:ext uri="{BB962C8B-B14F-4D97-AF65-F5344CB8AC3E}">
        <p14:creationId xmlns:p14="http://schemas.microsoft.com/office/powerpoint/2010/main" val="221548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1" y="0"/>
            <a:ext cx="8537160" cy="1882820"/>
          </a:xfrm>
        </p:spPr>
        <p:txBody>
          <a:bodyPr>
            <a:normAutofit fontScale="90000"/>
          </a:bodyPr>
          <a:lstStyle/>
          <a:p>
            <a:pPr>
              <a:defRPr/>
            </a:pPr>
            <a:r>
              <a:rPr lang="az-Latn-AZ" sz="4800" dirty="0">
                <a:latin typeface="Times New Roman" pitchFamily="18" charset="0"/>
                <a:cs typeface="Times New Roman" pitchFamily="18" charset="0"/>
              </a:rPr>
              <a:t/>
            </a:r>
            <a:br>
              <a:rPr lang="az-Latn-AZ" sz="4800" dirty="0">
                <a:latin typeface="Times New Roman" pitchFamily="18" charset="0"/>
                <a:cs typeface="Times New Roman" pitchFamily="18" charset="0"/>
              </a:rPr>
            </a:br>
            <a:r>
              <a:rPr lang="az-Latn-AZ" sz="4800" dirty="0">
                <a:latin typeface="Times New Roman" pitchFamily="18" charset="0"/>
                <a:cs typeface="Times New Roman" pitchFamily="18" charset="0"/>
              </a:rPr>
              <a:t>Uşaq hüquqları haqqında Konvensiya</a:t>
            </a:r>
            <a:br>
              <a:rPr lang="az-Latn-AZ" sz="4800" dirty="0">
                <a:latin typeface="Times New Roman" pitchFamily="18" charset="0"/>
                <a:cs typeface="Times New Roman" pitchFamily="18" charset="0"/>
              </a:rPr>
            </a:br>
            <a:r>
              <a:rPr lang="ru-RU" sz="4800" b="1" dirty="0"/>
              <a:t/>
            </a:r>
            <a:br>
              <a:rPr lang="ru-RU" sz="4800" b="1" dirty="0"/>
            </a:br>
            <a:endParaRPr lang="ru-RU" sz="4800" dirty="0"/>
          </a:p>
        </p:txBody>
      </p:sp>
      <p:sp>
        <p:nvSpPr>
          <p:cNvPr id="3" name="Content Placeholder 2"/>
          <p:cNvSpPr>
            <a:spLocks noGrp="1"/>
          </p:cNvSpPr>
          <p:nvPr>
            <p:ph idx="1"/>
          </p:nvPr>
        </p:nvSpPr>
        <p:spPr>
          <a:xfrm>
            <a:off x="167426" y="1882820"/>
            <a:ext cx="11822806" cy="4000455"/>
          </a:xfrm>
        </p:spPr>
        <p:txBody>
          <a:bodyPr>
            <a:noAutofit/>
          </a:bodyPr>
          <a:lstStyle/>
          <a:p>
            <a:r>
              <a:rPr lang="en-US" sz="3200" dirty="0" err="1"/>
              <a:t>Maddə</a:t>
            </a:r>
            <a:r>
              <a:rPr lang="en-US" sz="3200" dirty="0"/>
              <a:t> 16 </a:t>
            </a:r>
            <a:endParaRPr lang="az-Latn-AZ" sz="3200" dirty="0"/>
          </a:p>
          <a:p>
            <a:r>
              <a:rPr lang="en-US" sz="3200" dirty="0"/>
              <a:t>1. </a:t>
            </a:r>
            <a:r>
              <a:rPr lang="en-US" sz="3200" dirty="0" err="1"/>
              <a:t>Heç</a:t>
            </a:r>
            <a:r>
              <a:rPr lang="en-US" sz="3200" dirty="0"/>
              <a:t> </a:t>
            </a:r>
            <a:r>
              <a:rPr lang="en-US" sz="3200" dirty="0" err="1"/>
              <a:t>bir</a:t>
            </a:r>
            <a:r>
              <a:rPr lang="en-US" sz="3200" dirty="0"/>
              <a:t> </a:t>
            </a:r>
            <a:r>
              <a:rPr lang="en-US" sz="3200" dirty="0" err="1"/>
              <a:t>uşaq</a:t>
            </a:r>
            <a:r>
              <a:rPr lang="en-US" sz="3200" dirty="0"/>
              <a:t> </a:t>
            </a:r>
            <a:r>
              <a:rPr lang="en-US" sz="3200" dirty="0" err="1"/>
              <a:t>onun</a:t>
            </a:r>
            <a:r>
              <a:rPr lang="en-US" sz="3200" dirty="0"/>
              <a:t> </a:t>
            </a:r>
            <a:r>
              <a:rPr lang="en-US" sz="3200" dirty="0" err="1"/>
              <a:t>şəxsi</a:t>
            </a:r>
            <a:r>
              <a:rPr lang="en-US" sz="3200" dirty="0"/>
              <a:t> </a:t>
            </a:r>
            <a:r>
              <a:rPr lang="en-US" sz="3200" dirty="0" err="1"/>
              <a:t>həyat</a:t>
            </a:r>
            <a:r>
              <a:rPr lang="en-US" sz="3200" dirty="0"/>
              <a:t>, </a:t>
            </a:r>
            <a:r>
              <a:rPr lang="en-US" sz="3200" dirty="0" err="1"/>
              <a:t>ailə</a:t>
            </a:r>
            <a:r>
              <a:rPr lang="en-US" sz="3200" dirty="0"/>
              <a:t> </a:t>
            </a:r>
            <a:r>
              <a:rPr lang="en-US" sz="3200" dirty="0" err="1"/>
              <a:t>həyatı</a:t>
            </a:r>
            <a:r>
              <a:rPr lang="en-US" sz="3200" dirty="0"/>
              <a:t>, </a:t>
            </a:r>
            <a:r>
              <a:rPr lang="en-US" sz="3200" dirty="0" err="1"/>
              <a:t>mənzil</a:t>
            </a:r>
            <a:r>
              <a:rPr lang="en-US" sz="3200" dirty="0"/>
              <a:t> </a:t>
            </a:r>
            <a:r>
              <a:rPr lang="en-US" sz="3200" dirty="0" err="1"/>
              <a:t>toxunulmazlığı</a:t>
            </a:r>
            <a:r>
              <a:rPr lang="en-US" sz="3200" dirty="0"/>
              <a:t> </a:t>
            </a:r>
            <a:r>
              <a:rPr lang="en-US" sz="3200" dirty="0" err="1"/>
              <a:t>və</a:t>
            </a:r>
            <a:r>
              <a:rPr lang="en-US" sz="3200" dirty="0"/>
              <a:t> </a:t>
            </a:r>
            <a:r>
              <a:rPr lang="en-US" sz="3200" dirty="0" err="1"/>
              <a:t>ya</a:t>
            </a:r>
            <a:r>
              <a:rPr lang="en-US" sz="3200" dirty="0"/>
              <a:t> </a:t>
            </a:r>
            <a:r>
              <a:rPr lang="en-US" sz="3200" dirty="0" err="1"/>
              <a:t>yazışma</a:t>
            </a:r>
            <a:r>
              <a:rPr lang="en-US" sz="3200" dirty="0"/>
              <a:t> </a:t>
            </a:r>
            <a:r>
              <a:rPr lang="en-US" sz="3200" dirty="0" err="1"/>
              <a:t>sirri</a:t>
            </a:r>
            <a:r>
              <a:rPr lang="en-US" sz="3200" dirty="0"/>
              <a:t> </a:t>
            </a:r>
            <a:r>
              <a:rPr lang="en-US" sz="3200" dirty="0" err="1"/>
              <a:t>hüququnun</a:t>
            </a:r>
            <a:r>
              <a:rPr lang="en-US" sz="3200" dirty="0"/>
              <a:t> </a:t>
            </a:r>
            <a:r>
              <a:rPr lang="en-US" sz="3200" dirty="0" err="1"/>
              <a:t>həyata</a:t>
            </a:r>
            <a:r>
              <a:rPr lang="en-US" sz="3200" dirty="0"/>
              <a:t> </a:t>
            </a:r>
            <a:r>
              <a:rPr lang="en-US" sz="3200" dirty="0" err="1"/>
              <a:t>keçirilməsinə</a:t>
            </a:r>
            <a:r>
              <a:rPr lang="en-US" sz="3200" dirty="0"/>
              <a:t> </a:t>
            </a:r>
            <a:r>
              <a:rPr lang="en-US" sz="3200" dirty="0" err="1"/>
              <a:t>özbaşına</a:t>
            </a:r>
            <a:r>
              <a:rPr lang="en-US" sz="3200" dirty="0"/>
              <a:t> </a:t>
            </a:r>
            <a:r>
              <a:rPr lang="en-US" sz="3200" dirty="0" err="1"/>
              <a:t>və</a:t>
            </a:r>
            <a:r>
              <a:rPr lang="en-US" sz="3200" dirty="0"/>
              <a:t> </a:t>
            </a:r>
            <a:r>
              <a:rPr lang="en-US" sz="3200" dirty="0" err="1"/>
              <a:t>ya</a:t>
            </a:r>
            <a:r>
              <a:rPr lang="en-US" sz="3200" dirty="0"/>
              <a:t> </a:t>
            </a:r>
            <a:r>
              <a:rPr lang="en-US" sz="3200" dirty="0" err="1"/>
              <a:t>qanunsuz</a:t>
            </a:r>
            <a:r>
              <a:rPr lang="en-US" sz="3200" dirty="0"/>
              <a:t> </a:t>
            </a:r>
            <a:r>
              <a:rPr lang="en-US" sz="3200" dirty="0" err="1"/>
              <a:t>müdaxilə</a:t>
            </a:r>
            <a:r>
              <a:rPr lang="en-US" sz="3200" dirty="0"/>
              <a:t> </a:t>
            </a:r>
            <a:r>
              <a:rPr lang="en-US" sz="3200" dirty="0" err="1"/>
              <a:t>və</a:t>
            </a:r>
            <a:r>
              <a:rPr lang="en-US" sz="3200" dirty="0"/>
              <a:t> </a:t>
            </a:r>
            <a:r>
              <a:rPr lang="en-US" sz="3200" dirty="0" err="1"/>
              <a:t>ya</a:t>
            </a:r>
            <a:r>
              <a:rPr lang="en-US" sz="3200" dirty="0"/>
              <a:t> </a:t>
            </a:r>
            <a:r>
              <a:rPr lang="en-US" sz="3200" dirty="0" err="1"/>
              <a:t>şərəf</a:t>
            </a:r>
            <a:r>
              <a:rPr lang="en-US" sz="3200" dirty="0"/>
              <a:t> </a:t>
            </a:r>
            <a:r>
              <a:rPr lang="en-US" sz="3200" dirty="0" err="1"/>
              <a:t>və</a:t>
            </a:r>
            <a:r>
              <a:rPr lang="en-US" sz="3200" dirty="0"/>
              <a:t> </a:t>
            </a:r>
            <a:r>
              <a:rPr lang="en-US" sz="3200" dirty="0" err="1"/>
              <a:t>nüfuzuna</a:t>
            </a:r>
            <a:r>
              <a:rPr lang="en-US" sz="3200" dirty="0"/>
              <a:t> </a:t>
            </a:r>
            <a:r>
              <a:rPr lang="en-US" sz="3200" dirty="0" err="1"/>
              <a:t>qanunsuz</a:t>
            </a:r>
            <a:r>
              <a:rPr lang="en-US" sz="3200" dirty="0"/>
              <a:t> </a:t>
            </a:r>
            <a:r>
              <a:rPr lang="en-US" sz="3200" dirty="0" err="1"/>
              <a:t>qəsd</a:t>
            </a:r>
            <a:r>
              <a:rPr lang="en-US" sz="3200" dirty="0"/>
              <a:t> </a:t>
            </a:r>
            <a:r>
              <a:rPr lang="en-US" sz="3200" dirty="0" err="1"/>
              <a:t>obyekti</a:t>
            </a:r>
            <a:r>
              <a:rPr lang="en-US" sz="3200" dirty="0"/>
              <a:t> </a:t>
            </a:r>
            <a:r>
              <a:rPr lang="en-US" sz="3200" dirty="0" err="1"/>
              <a:t>ola</a:t>
            </a:r>
            <a:r>
              <a:rPr lang="en-US" sz="3200" dirty="0"/>
              <a:t> </a:t>
            </a:r>
            <a:r>
              <a:rPr lang="en-US" sz="3200" dirty="0" err="1"/>
              <a:t>bilməz</a:t>
            </a:r>
            <a:r>
              <a:rPr lang="en-US" sz="3200" dirty="0"/>
              <a:t>.</a:t>
            </a:r>
            <a:endParaRPr lang="az-Latn-AZ" sz="3200" dirty="0"/>
          </a:p>
          <a:p>
            <a:r>
              <a:rPr lang="en-US" sz="3200" dirty="0"/>
              <a:t> 2. </a:t>
            </a:r>
            <a:r>
              <a:rPr lang="en-US" sz="3200" dirty="0" err="1"/>
              <a:t>Uşağın</a:t>
            </a:r>
            <a:r>
              <a:rPr lang="en-US" sz="3200" dirty="0"/>
              <a:t> </a:t>
            </a:r>
            <a:r>
              <a:rPr lang="en-US" sz="3200" dirty="0" err="1"/>
              <a:t>belə</a:t>
            </a:r>
            <a:r>
              <a:rPr lang="en-US" sz="3200" dirty="0"/>
              <a:t> </a:t>
            </a:r>
            <a:r>
              <a:rPr lang="en-US" sz="3200" dirty="0" err="1"/>
              <a:t>müdaxilədən</a:t>
            </a:r>
            <a:r>
              <a:rPr lang="en-US" sz="3200" dirty="0"/>
              <a:t> </a:t>
            </a:r>
            <a:r>
              <a:rPr lang="en-US" sz="3200" dirty="0" err="1"/>
              <a:t>və</a:t>
            </a:r>
            <a:r>
              <a:rPr lang="en-US" sz="3200" dirty="0"/>
              <a:t> </a:t>
            </a:r>
            <a:r>
              <a:rPr lang="en-US" sz="3200" dirty="0" err="1"/>
              <a:t>ya</a:t>
            </a:r>
            <a:r>
              <a:rPr lang="en-US" sz="3200" dirty="0"/>
              <a:t> </a:t>
            </a:r>
            <a:r>
              <a:rPr lang="en-US" sz="3200" dirty="0" err="1"/>
              <a:t>qəsddən</a:t>
            </a:r>
            <a:r>
              <a:rPr lang="en-US" sz="3200" dirty="0"/>
              <a:t> </a:t>
            </a:r>
            <a:r>
              <a:rPr lang="en-US" sz="3200" dirty="0" err="1"/>
              <a:t>qanunla</a:t>
            </a:r>
            <a:r>
              <a:rPr lang="en-US" sz="3200" dirty="0"/>
              <a:t> </a:t>
            </a:r>
            <a:r>
              <a:rPr lang="en-US" sz="3200" dirty="0" err="1"/>
              <a:t>müdafiə</a:t>
            </a:r>
            <a:r>
              <a:rPr lang="en-US" sz="3200" dirty="0"/>
              <a:t> </a:t>
            </a:r>
            <a:r>
              <a:rPr lang="en-US" sz="3200" dirty="0" err="1"/>
              <a:t>olunmaq</a:t>
            </a:r>
            <a:r>
              <a:rPr lang="en-US" sz="3200" dirty="0"/>
              <a:t> </a:t>
            </a:r>
            <a:r>
              <a:rPr lang="en-US" sz="3200" dirty="0" err="1"/>
              <a:t>hüququ</a:t>
            </a:r>
            <a:r>
              <a:rPr lang="en-US" sz="3200" dirty="0"/>
              <a:t> </a:t>
            </a:r>
            <a:r>
              <a:rPr lang="en-US" sz="3200" dirty="0" err="1"/>
              <a:t>vardır</a:t>
            </a:r>
            <a:r>
              <a:rPr lang="en-US" sz="3200" dirty="0"/>
              <a:t>.</a:t>
            </a:r>
            <a:endParaRPr lang="az-Latn-AZ" sz="3200" dirty="0">
              <a:latin typeface="Times New Roman" pitchFamily="18" charset="0"/>
              <a:cs typeface="Times New Roman" pitchFamily="18" charset="0"/>
            </a:endParaRP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8017995E-6D05-42F3-881D-301936E7E86E}" type="slidenum">
              <a:rPr lang="ru-RU" altLang="ru-RU">
                <a:latin typeface="Arial" panose="020B0604020202020204" pitchFamily="34" charset="0"/>
              </a:rPr>
              <a:pPr eaLnBrk="1" hangingPunct="1"/>
              <a:t>7</a:t>
            </a:fld>
            <a:endParaRPr lang="ru-RU" altLang="ru-RU">
              <a:latin typeface="Arial" panose="020B0604020202020204" pitchFamily="34" charset="0"/>
            </a:endParaRPr>
          </a:p>
        </p:txBody>
      </p:sp>
    </p:spTree>
    <p:extLst>
      <p:ext uri="{BB962C8B-B14F-4D97-AF65-F5344CB8AC3E}">
        <p14:creationId xmlns:p14="http://schemas.microsoft.com/office/powerpoint/2010/main" val="2522705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145774"/>
            <a:ext cx="8540750" cy="1033669"/>
          </a:xfrm>
        </p:spPr>
        <p:txBody>
          <a:bodyPr>
            <a:normAutofit/>
          </a:bodyPr>
          <a:lstStyle/>
          <a:p>
            <a:pPr>
              <a:defRPr/>
            </a:pPr>
            <a:r>
              <a:rPr lang="en-US" sz="2800" i="1" dirty="0" err="1"/>
              <a:t>Azərbaycan</a:t>
            </a:r>
            <a:r>
              <a:rPr lang="en-US" sz="2800" i="1" dirty="0"/>
              <a:t> </a:t>
            </a:r>
            <a:r>
              <a:rPr lang="en-US" sz="2800" i="1" dirty="0" err="1"/>
              <a:t>Respublikası</a:t>
            </a:r>
            <a:r>
              <a:rPr lang="en-US" sz="2800" i="1" dirty="0"/>
              <a:t> </a:t>
            </a:r>
            <a:r>
              <a:rPr lang="en-US" sz="2800" i="1" dirty="0" err="1"/>
              <a:t>Konstitusiyasının</a:t>
            </a:r>
            <a:r>
              <a:rPr lang="en-US" sz="2800" i="1" dirty="0"/>
              <a:t> </a:t>
            </a:r>
            <a:r>
              <a:rPr lang="az-Latn-AZ" sz="2800" i="1" dirty="0"/>
              <a:t>32</a:t>
            </a:r>
            <a:r>
              <a:rPr lang="en-US" sz="2800" i="1" dirty="0"/>
              <a:t>-ci </a:t>
            </a:r>
            <a:r>
              <a:rPr lang="en-US" sz="2800" i="1" dirty="0" err="1"/>
              <a:t>maddəsi</a:t>
            </a:r>
            <a:r>
              <a:rPr lang="en-US" sz="2800" i="1" dirty="0"/>
              <a:t> </a:t>
            </a:r>
            <a:endParaRPr lang="ru-RU" sz="2800" i="1" dirty="0"/>
          </a:p>
        </p:txBody>
      </p:sp>
      <p:sp>
        <p:nvSpPr>
          <p:cNvPr id="3" name="Content Placeholder 2"/>
          <p:cNvSpPr>
            <a:spLocks noGrp="1"/>
          </p:cNvSpPr>
          <p:nvPr>
            <p:ph idx="1"/>
          </p:nvPr>
        </p:nvSpPr>
        <p:spPr>
          <a:xfrm>
            <a:off x="516835" y="874643"/>
            <a:ext cx="11290852" cy="6095999"/>
          </a:xfrm>
        </p:spPr>
        <p:txBody>
          <a:bodyPr>
            <a:normAutofit fontScale="70000" lnSpcReduction="20000"/>
          </a:bodyPr>
          <a:lstStyle/>
          <a:p>
            <a:pPr marL="0" indent="0">
              <a:buNone/>
              <a:defRPr/>
            </a:pPr>
            <a:r>
              <a:rPr lang="az-Latn-AZ" sz="2800" dirty="0"/>
              <a:t>                   </a:t>
            </a:r>
          </a:p>
          <a:p>
            <a:pPr marL="0" indent="0">
              <a:buNone/>
              <a:defRPr/>
            </a:pPr>
            <a:r>
              <a:rPr lang="az-Latn-AZ" sz="2800" dirty="0"/>
              <a:t>           </a:t>
            </a:r>
            <a:r>
              <a:rPr lang="en-US" sz="2800" dirty="0"/>
              <a:t> </a:t>
            </a:r>
            <a:r>
              <a:rPr lang="en-US" sz="2900" dirty="0" err="1"/>
              <a:t>Şəxsi</a:t>
            </a:r>
            <a:r>
              <a:rPr lang="en-US" sz="2900" dirty="0"/>
              <a:t> </a:t>
            </a:r>
            <a:r>
              <a:rPr lang="en-US" sz="2900" dirty="0" err="1"/>
              <a:t>toxunulmazlıq</a:t>
            </a:r>
            <a:r>
              <a:rPr lang="en-US" sz="2900" dirty="0"/>
              <a:t> </a:t>
            </a:r>
            <a:r>
              <a:rPr lang="en-US" sz="2900" dirty="0" err="1"/>
              <a:t>hüququ</a:t>
            </a:r>
            <a:r>
              <a:rPr lang="en-US" sz="2900" dirty="0"/>
              <a:t> </a:t>
            </a:r>
            <a:endParaRPr lang="az-Latn-AZ" sz="2900" dirty="0"/>
          </a:p>
          <a:p>
            <a:pPr marL="571500" indent="-571500">
              <a:buAutoNum type="romanUcPeriod"/>
              <a:defRPr/>
            </a:pPr>
            <a:r>
              <a:rPr lang="en-US" sz="2900" dirty="0" err="1"/>
              <a:t>Hər</a:t>
            </a:r>
            <a:r>
              <a:rPr lang="en-US" sz="2900" dirty="0"/>
              <a:t> </a:t>
            </a:r>
            <a:r>
              <a:rPr lang="en-US" sz="2900" dirty="0" err="1"/>
              <a:t>kəsin</a:t>
            </a:r>
            <a:r>
              <a:rPr lang="en-US" sz="2900" dirty="0"/>
              <a:t> </a:t>
            </a:r>
            <a:r>
              <a:rPr lang="en-US" sz="2900" dirty="0" err="1"/>
              <a:t>şəxsi</a:t>
            </a:r>
            <a:r>
              <a:rPr lang="en-US" sz="2900" dirty="0"/>
              <a:t> </a:t>
            </a:r>
            <a:r>
              <a:rPr lang="en-US" sz="2900" dirty="0" err="1"/>
              <a:t>toxunulmazlıq</a:t>
            </a:r>
            <a:r>
              <a:rPr lang="en-US" sz="2900" dirty="0"/>
              <a:t> </a:t>
            </a:r>
            <a:r>
              <a:rPr lang="en-US" sz="2900" dirty="0" err="1"/>
              <a:t>hüququ</a:t>
            </a:r>
            <a:r>
              <a:rPr lang="en-US" sz="2900" dirty="0"/>
              <a:t> </a:t>
            </a:r>
            <a:r>
              <a:rPr lang="en-US" sz="2900" dirty="0" err="1"/>
              <a:t>vardır</a:t>
            </a:r>
            <a:r>
              <a:rPr lang="en-US" sz="2900" dirty="0"/>
              <a:t>.</a:t>
            </a:r>
            <a:endParaRPr lang="az-Latn-AZ" sz="2900" dirty="0"/>
          </a:p>
          <a:p>
            <a:pPr marL="571500" indent="-571500">
              <a:buAutoNum type="romanUcPeriod"/>
              <a:defRPr/>
            </a:pPr>
            <a:r>
              <a:rPr lang="en-US" sz="2900" dirty="0"/>
              <a:t> II. </a:t>
            </a:r>
            <a:r>
              <a:rPr lang="en-US" sz="2900" dirty="0" err="1"/>
              <a:t>Hər</a:t>
            </a:r>
            <a:r>
              <a:rPr lang="en-US" sz="2900" dirty="0"/>
              <a:t> </a:t>
            </a:r>
            <a:r>
              <a:rPr lang="en-US" sz="2900" dirty="0" err="1"/>
              <a:t>kəsin</a:t>
            </a:r>
            <a:r>
              <a:rPr lang="en-US" sz="2900" dirty="0"/>
              <a:t> </a:t>
            </a:r>
            <a:r>
              <a:rPr lang="en-US" sz="2900" dirty="0" err="1"/>
              <a:t>şəxsi</a:t>
            </a:r>
            <a:r>
              <a:rPr lang="en-US" sz="2900" dirty="0"/>
              <a:t> </a:t>
            </a:r>
            <a:r>
              <a:rPr lang="en-US" sz="2900" dirty="0" err="1"/>
              <a:t>və</a:t>
            </a:r>
            <a:r>
              <a:rPr lang="en-US" sz="2900" dirty="0"/>
              <a:t> </a:t>
            </a:r>
            <a:r>
              <a:rPr lang="en-US" sz="2900" dirty="0" err="1"/>
              <a:t>ailə</a:t>
            </a:r>
            <a:r>
              <a:rPr lang="en-US" sz="2900" dirty="0"/>
              <a:t> </a:t>
            </a:r>
            <a:r>
              <a:rPr lang="en-US" sz="2900" dirty="0" err="1"/>
              <a:t>həyatının</a:t>
            </a:r>
            <a:r>
              <a:rPr lang="en-US" sz="2900" dirty="0"/>
              <a:t> </a:t>
            </a:r>
            <a:r>
              <a:rPr lang="en-US" sz="2900" dirty="0" err="1"/>
              <a:t>sirrini</a:t>
            </a:r>
            <a:r>
              <a:rPr lang="en-US" sz="2900" dirty="0"/>
              <a:t> </a:t>
            </a:r>
            <a:r>
              <a:rPr lang="en-US" sz="2900" dirty="0" err="1"/>
              <a:t>saxlamaq</a:t>
            </a:r>
            <a:r>
              <a:rPr lang="en-US" sz="2900" dirty="0"/>
              <a:t> </a:t>
            </a:r>
            <a:r>
              <a:rPr lang="en-US" sz="2900" dirty="0" err="1"/>
              <a:t>hüququ</a:t>
            </a:r>
            <a:r>
              <a:rPr lang="en-US" sz="2900" dirty="0"/>
              <a:t> </a:t>
            </a:r>
            <a:r>
              <a:rPr lang="en-US" sz="2900" dirty="0" err="1"/>
              <a:t>vardır</a:t>
            </a:r>
            <a:r>
              <a:rPr lang="en-US" sz="2900" dirty="0"/>
              <a:t>. </a:t>
            </a:r>
            <a:r>
              <a:rPr lang="en-US" sz="2900" dirty="0" err="1"/>
              <a:t>Qanunla</a:t>
            </a:r>
            <a:r>
              <a:rPr lang="en-US" sz="2900" dirty="0"/>
              <a:t> </a:t>
            </a:r>
            <a:r>
              <a:rPr lang="en-US" sz="2900" dirty="0" err="1"/>
              <a:t>nəzərdə</a:t>
            </a:r>
            <a:r>
              <a:rPr lang="en-US" sz="2900" dirty="0"/>
              <a:t> </a:t>
            </a:r>
            <a:r>
              <a:rPr lang="en-US" sz="2900" dirty="0" err="1"/>
              <a:t>tutulan</a:t>
            </a:r>
            <a:r>
              <a:rPr lang="en-US" sz="2900" dirty="0"/>
              <a:t> </a:t>
            </a:r>
            <a:r>
              <a:rPr lang="en-US" sz="2900" dirty="0" err="1"/>
              <a:t>hallardan</a:t>
            </a:r>
            <a:r>
              <a:rPr lang="en-US" sz="2900" dirty="0"/>
              <a:t> </a:t>
            </a:r>
            <a:r>
              <a:rPr lang="en-US" sz="2900" dirty="0" err="1"/>
              <a:t>başqa</a:t>
            </a:r>
            <a:r>
              <a:rPr lang="en-US" sz="2900" dirty="0"/>
              <a:t> </a:t>
            </a:r>
            <a:r>
              <a:rPr lang="en-US" sz="2900" dirty="0" err="1"/>
              <a:t>şəxsi</a:t>
            </a:r>
            <a:r>
              <a:rPr lang="en-US" sz="2900" dirty="0"/>
              <a:t> </a:t>
            </a:r>
            <a:r>
              <a:rPr lang="en-US" sz="2900" dirty="0" err="1"/>
              <a:t>və</a:t>
            </a:r>
            <a:r>
              <a:rPr lang="en-US" sz="2900" dirty="0"/>
              <a:t> </a:t>
            </a:r>
            <a:r>
              <a:rPr lang="en-US" sz="2900" dirty="0" err="1"/>
              <a:t>ailə</a:t>
            </a:r>
            <a:r>
              <a:rPr lang="en-US" sz="2900" dirty="0"/>
              <a:t> </a:t>
            </a:r>
            <a:r>
              <a:rPr lang="en-US" sz="2900" dirty="0" err="1"/>
              <a:t>həyatına</a:t>
            </a:r>
            <a:r>
              <a:rPr lang="en-US" sz="2900" dirty="0"/>
              <a:t> </a:t>
            </a:r>
            <a:r>
              <a:rPr lang="en-US" sz="2900" dirty="0" err="1"/>
              <a:t>müdaxilə</a:t>
            </a:r>
            <a:r>
              <a:rPr lang="en-US" sz="2900" dirty="0"/>
              <a:t> </a:t>
            </a:r>
            <a:r>
              <a:rPr lang="en-US" sz="2900" dirty="0" err="1"/>
              <a:t>etmək</a:t>
            </a:r>
            <a:r>
              <a:rPr lang="en-US" sz="2900" dirty="0"/>
              <a:t> </a:t>
            </a:r>
            <a:r>
              <a:rPr lang="en-US" sz="2900" dirty="0" err="1"/>
              <a:t>qadağandır</a:t>
            </a:r>
            <a:r>
              <a:rPr lang="en-US" sz="2900" dirty="0"/>
              <a:t>. </a:t>
            </a:r>
            <a:r>
              <a:rPr lang="en-US" sz="2900" dirty="0" err="1"/>
              <a:t>Hər</a:t>
            </a:r>
            <a:r>
              <a:rPr lang="en-US" sz="2900" dirty="0"/>
              <a:t> </a:t>
            </a:r>
            <a:r>
              <a:rPr lang="en-US" sz="2900" dirty="0" err="1"/>
              <a:t>kəsin</a:t>
            </a:r>
            <a:r>
              <a:rPr lang="en-US" sz="2900" dirty="0"/>
              <a:t> </a:t>
            </a:r>
            <a:r>
              <a:rPr lang="en-US" sz="2900" dirty="0" err="1"/>
              <a:t>şəxsi</a:t>
            </a:r>
            <a:r>
              <a:rPr lang="en-US" sz="2900" dirty="0"/>
              <a:t> </a:t>
            </a:r>
            <a:r>
              <a:rPr lang="en-US" sz="2900" dirty="0" err="1"/>
              <a:t>və</a:t>
            </a:r>
            <a:r>
              <a:rPr lang="en-US" sz="2900" dirty="0"/>
              <a:t> </a:t>
            </a:r>
            <a:r>
              <a:rPr lang="en-US" sz="2900" dirty="0" err="1"/>
              <a:t>ailə</a:t>
            </a:r>
            <a:r>
              <a:rPr lang="en-US" sz="2900" dirty="0"/>
              <a:t> </a:t>
            </a:r>
            <a:r>
              <a:rPr lang="en-US" sz="2900" dirty="0" err="1"/>
              <a:t>həyatına</a:t>
            </a:r>
            <a:r>
              <a:rPr lang="en-US" sz="2900" dirty="0"/>
              <a:t> </a:t>
            </a:r>
            <a:r>
              <a:rPr lang="en-US" sz="2900" dirty="0" err="1"/>
              <a:t>qanunsuz</a:t>
            </a:r>
            <a:r>
              <a:rPr lang="en-US" sz="2900" dirty="0"/>
              <a:t> </a:t>
            </a:r>
            <a:r>
              <a:rPr lang="en-US" sz="2900" dirty="0" err="1"/>
              <a:t>müdaxilədən</a:t>
            </a:r>
            <a:r>
              <a:rPr lang="en-US" sz="2900" dirty="0"/>
              <a:t> </a:t>
            </a:r>
            <a:r>
              <a:rPr lang="en-US" sz="2900" dirty="0" err="1"/>
              <a:t>müdafiə</a:t>
            </a:r>
            <a:r>
              <a:rPr lang="en-US" sz="2900" dirty="0"/>
              <a:t> </a:t>
            </a:r>
            <a:r>
              <a:rPr lang="en-US" sz="2900" dirty="0" err="1"/>
              <a:t>hüququ</a:t>
            </a:r>
            <a:r>
              <a:rPr lang="en-US" sz="2900" dirty="0"/>
              <a:t> </a:t>
            </a:r>
            <a:r>
              <a:rPr lang="en-US" sz="2900" dirty="0" err="1"/>
              <a:t>vardır</a:t>
            </a:r>
            <a:r>
              <a:rPr lang="en-US" sz="2900" dirty="0"/>
              <a:t>. </a:t>
            </a:r>
            <a:endParaRPr lang="az-Latn-AZ" sz="2900" dirty="0"/>
          </a:p>
          <a:p>
            <a:pPr marL="571500" indent="-571500">
              <a:buAutoNum type="romanUcPeriod"/>
              <a:defRPr/>
            </a:pPr>
            <a:r>
              <a:rPr lang="en-US" sz="2900" dirty="0"/>
              <a:t>III. </a:t>
            </a:r>
            <a:r>
              <a:rPr lang="en-US" sz="2900" dirty="0" err="1"/>
              <a:t>Öz</a:t>
            </a:r>
            <a:r>
              <a:rPr lang="en-US" sz="2900" dirty="0"/>
              <a:t> </a:t>
            </a:r>
            <a:r>
              <a:rPr lang="en-US" sz="2900" dirty="0" err="1"/>
              <a:t>razılığı</a:t>
            </a:r>
            <a:r>
              <a:rPr lang="en-US" sz="2900" dirty="0"/>
              <a:t> </a:t>
            </a:r>
            <a:r>
              <a:rPr lang="en-US" sz="2900" dirty="0" err="1"/>
              <a:t>olmadan</a:t>
            </a:r>
            <a:r>
              <a:rPr lang="en-US" sz="2900" dirty="0"/>
              <a:t> </a:t>
            </a:r>
            <a:r>
              <a:rPr lang="en-US" sz="2900" dirty="0" err="1"/>
              <a:t>kimsənin</a:t>
            </a:r>
            <a:r>
              <a:rPr lang="en-US" sz="2900" dirty="0"/>
              <a:t> </a:t>
            </a:r>
            <a:r>
              <a:rPr lang="en-US" sz="2900" dirty="0" err="1"/>
              <a:t>şəxsi</a:t>
            </a:r>
            <a:r>
              <a:rPr lang="en-US" sz="2900" dirty="0"/>
              <a:t> </a:t>
            </a:r>
            <a:r>
              <a:rPr lang="en-US" sz="2900" dirty="0" err="1"/>
              <a:t>həyatı</a:t>
            </a:r>
            <a:r>
              <a:rPr lang="en-US" sz="2900" dirty="0"/>
              <a:t> </a:t>
            </a:r>
            <a:r>
              <a:rPr lang="en-US" sz="2900" dirty="0" err="1"/>
              <a:t>haqqında</a:t>
            </a:r>
            <a:r>
              <a:rPr lang="en-US" sz="2900" dirty="0"/>
              <a:t> </a:t>
            </a:r>
            <a:r>
              <a:rPr lang="en-US" sz="2900" dirty="0" err="1"/>
              <a:t>məlumatın</a:t>
            </a:r>
            <a:r>
              <a:rPr lang="en-US" sz="2900" dirty="0"/>
              <a:t> </a:t>
            </a:r>
            <a:r>
              <a:rPr lang="en-US" sz="2900" dirty="0" err="1"/>
              <a:t>toplanılmasına</a:t>
            </a:r>
            <a:r>
              <a:rPr lang="en-US" sz="2900" dirty="0"/>
              <a:t>, </a:t>
            </a:r>
            <a:r>
              <a:rPr lang="en-US" sz="2900" dirty="0" err="1"/>
              <a:t>saxlanılmasına</a:t>
            </a:r>
            <a:r>
              <a:rPr lang="en-US" sz="2900" dirty="0"/>
              <a:t>, </a:t>
            </a:r>
            <a:r>
              <a:rPr lang="en-US" sz="2900" dirty="0" err="1"/>
              <a:t>istifadəsinə</a:t>
            </a:r>
            <a:r>
              <a:rPr lang="en-US" sz="2900" dirty="0"/>
              <a:t> </a:t>
            </a:r>
            <a:r>
              <a:rPr lang="en-US" sz="2900" dirty="0" err="1"/>
              <a:t>və</a:t>
            </a:r>
            <a:r>
              <a:rPr lang="en-US" sz="2900" dirty="0"/>
              <a:t> </a:t>
            </a:r>
            <a:r>
              <a:rPr lang="en-US" sz="2900" dirty="0" err="1"/>
              <a:t>yayılmasına</a:t>
            </a:r>
            <a:r>
              <a:rPr lang="en-US" sz="2900" dirty="0"/>
              <a:t> </a:t>
            </a:r>
            <a:r>
              <a:rPr lang="en-US" sz="2900" dirty="0" err="1"/>
              <a:t>yol</a:t>
            </a:r>
            <a:r>
              <a:rPr lang="en-US" sz="2900" dirty="0"/>
              <a:t> </a:t>
            </a:r>
            <a:r>
              <a:rPr lang="en-US" sz="2900" dirty="0" err="1"/>
              <a:t>verilmir</a:t>
            </a:r>
            <a:r>
              <a:rPr lang="en-US" sz="2900" dirty="0"/>
              <a:t>. </a:t>
            </a:r>
            <a:r>
              <a:rPr lang="en-US" sz="2900" dirty="0" err="1"/>
              <a:t>Qanunla</a:t>
            </a:r>
            <a:r>
              <a:rPr lang="en-US" sz="2900" dirty="0"/>
              <a:t> </a:t>
            </a:r>
            <a:r>
              <a:rPr lang="en-US" sz="2900" dirty="0" err="1"/>
              <a:t>müəyyən</a:t>
            </a:r>
            <a:r>
              <a:rPr lang="en-US" sz="2900" dirty="0"/>
              <a:t> </a:t>
            </a:r>
            <a:r>
              <a:rPr lang="en-US" sz="2900" dirty="0" err="1"/>
              <a:t>edilmiş</a:t>
            </a:r>
            <a:r>
              <a:rPr lang="en-US" sz="2900" dirty="0"/>
              <a:t> </a:t>
            </a:r>
            <a:r>
              <a:rPr lang="en-US" sz="2900" dirty="0" err="1"/>
              <a:t>hallar</a:t>
            </a:r>
            <a:r>
              <a:rPr lang="en-US" sz="2900" dirty="0"/>
              <a:t> </a:t>
            </a:r>
            <a:r>
              <a:rPr lang="en-US" sz="2900" dirty="0" err="1"/>
              <a:t>istisna</a:t>
            </a:r>
            <a:r>
              <a:rPr lang="en-US" sz="2900" dirty="0"/>
              <a:t> </a:t>
            </a:r>
            <a:r>
              <a:rPr lang="en-US" sz="2900" dirty="0" err="1"/>
              <a:t>olmaqla</a:t>
            </a:r>
            <a:r>
              <a:rPr lang="en-US" sz="2900" dirty="0"/>
              <a:t>, </a:t>
            </a:r>
            <a:r>
              <a:rPr lang="en-US" sz="2900" dirty="0" err="1"/>
              <a:t>heç</a:t>
            </a:r>
            <a:r>
              <a:rPr lang="en-US" sz="2900" dirty="0"/>
              <a:t> </a:t>
            </a:r>
            <a:r>
              <a:rPr lang="en-US" sz="2900" dirty="0" err="1"/>
              <a:t>kəs</a:t>
            </a:r>
            <a:r>
              <a:rPr lang="en-US" sz="2900" dirty="0"/>
              <a:t> </a:t>
            </a:r>
            <a:r>
              <a:rPr lang="en-US" sz="2900" dirty="0" err="1"/>
              <a:t>onun</a:t>
            </a:r>
            <a:r>
              <a:rPr lang="en-US" sz="2900" dirty="0"/>
              <a:t> </a:t>
            </a:r>
            <a:r>
              <a:rPr lang="en-US" sz="2900" dirty="0" err="1"/>
              <a:t>xəbəri</a:t>
            </a:r>
            <a:r>
              <a:rPr lang="en-US" sz="2900" dirty="0"/>
              <a:t> </a:t>
            </a:r>
            <a:r>
              <a:rPr lang="en-US" sz="2900" dirty="0" err="1"/>
              <a:t>olmadan</a:t>
            </a:r>
            <a:r>
              <a:rPr lang="en-US" sz="2900" dirty="0"/>
              <a:t> </a:t>
            </a:r>
            <a:r>
              <a:rPr lang="en-US" sz="2900" dirty="0" err="1"/>
              <a:t>və</a:t>
            </a:r>
            <a:r>
              <a:rPr lang="en-US" sz="2900" dirty="0"/>
              <a:t> </a:t>
            </a:r>
            <a:r>
              <a:rPr lang="en-US" sz="2900" dirty="0" err="1"/>
              <a:t>ya</a:t>
            </a:r>
            <a:r>
              <a:rPr lang="en-US" sz="2900" dirty="0"/>
              <a:t> </a:t>
            </a:r>
            <a:r>
              <a:rPr lang="en-US" sz="2900" dirty="0" err="1"/>
              <a:t>etirazına</a:t>
            </a:r>
            <a:r>
              <a:rPr lang="en-US" sz="2900" dirty="0"/>
              <a:t> </a:t>
            </a:r>
            <a:r>
              <a:rPr lang="en-US" sz="2900" dirty="0" err="1"/>
              <a:t>baxmadan</a:t>
            </a:r>
            <a:r>
              <a:rPr lang="en-US" sz="2900" dirty="0"/>
              <a:t> </a:t>
            </a:r>
            <a:r>
              <a:rPr lang="en-US" sz="2900" dirty="0" err="1"/>
              <a:t>izlənilə</a:t>
            </a:r>
            <a:r>
              <a:rPr lang="en-US" sz="2900" dirty="0"/>
              <a:t> </a:t>
            </a:r>
            <a:r>
              <a:rPr lang="en-US" sz="2900" dirty="0" err="1"/>
              <a:t>bilməz</a:t>
            </a:r>
            <a:r>
              <a:rPr lang="en-US" sz="2900" dirty="0"/>
              <a:t>, video </a:t>
            </a:r>
            <a:r>
              <a:rPr lang="en-US" sz="2900" dirty="0" err="1"/>
              <a:t>və</a:t>
            </a:r>
            <a:r>
              <a:rPr lang="en-US" sz="2900" dirty="0"/>
              <a:t> </a:t>
            </a:r>
            <a:r>
              <a:rPr lang="en-US" sz="2900" dirty="0" err="1"/>
              <a:t>foto</a:t>
            </a:r>
            <a:r>
              <a:rPr lang="en-US" sz="2900" dirty="0"/>
              <a:t> </a:t>
            </a:r>
            <a:r>
              <a:rPr lang="en-US" sz="2900" dirty="0" err="1"/>
              <a:t>çəkilişinə</a:t>
            </a:r>
            <a:r>
              <a:rPr lang="en-US" sz="2900" dirty="0"/>
              <a:t>, </a:t>
            </a:r>
            <a:r>
              <a:rPr lang="en-US" sz="2900" dirty="0" err="1"/>
              <a:t>səs</a:t>
            </a:r>
            <a:r>
              <a:rPr lang="en-US" sz="2900" dirty="0"/>
              <a:t> </a:t>
            </a:r>
            <a:r>
              <a:rPr lang="en-US" sz="2900" dirty="0" err="1"/>
              <a:t>yazısına</a:t>
            </a:r>
            <a:r>
              <a:rPr lang="en-US" sz="2900" dirty="0"/>
              <a:t> </a:t>
            </a:r>
            <a:r>
              <a:rPr lang="en-US" sz="2900" dirty="0" err="1"/>
              <a:t>və</a:t>
            </a:r>
            <a:r>
              <a:rPr lang="en-US" sz="2900" dirty="0"/>
              <a:t> </a:t>
            </a:r>
            <a:r>
              <a:rPr lang="en-US" sz="2900" dirty="0" err="1"/>
              <a:t>digər</a:t>
            </a:r>
            <a:r>
              <a:rPr lang="en-US" sz="2900" dirty="0"/>
              <a:t> </a:t>
            </a:r>
            <a:r>
              <a:rPr lang="en-US" sz="2900" dirty="0" err="1"/>
              <a:t>bu</a:t>
            </a:r>
            <a:r>
              <a:rPr lang="en-US" sz="2900" dirty="0"/>
              <a:t> </a:t>
            </a:r>
            <a:r>
              <a:rPr lang="en-US" sz="2900" dirty="0" err="1"/>
              <a:t>cür</a:t>
            </a:r>
            <a:r>
              <a:rPr lang="en-US" sz="2900" dirty="0"/>
              <a:t> </a:t>
            </a:r>
            <a:r>
              <a:rPr lang="en-US" sz="2900" dirty="0" err="1"/>
              <a:t>hərəkətlərə</a:t>
            </a:r>
            <a:r>
              <a:rPr lang="en-US" sz="2900" dirty="0"/>
              <a:t> </a:t>
            </a:r>
            <a:r>
              <a:rPr lang="en-US" sz="2900" dirty="0" err="1"/>
              <a:t>məruz</a:t>
            </a:r>
            <a:r>
              <a:rPr lang="en-US" sz="2900" dirty="0"/>
              <a:t> </a:t>
            </a:r>
            <a:r>
              <a:rPr lang="en-US" sz="2900" dirty="0" err="1"/>
              <a:t>qoyula</a:t>
            </a:r>
            <a:r>
              <a:rPr lang="en-US" sz="2900" dirty="0"/>
              <a:t> </a:t>
            </a:r>
            <a:r>
              <a:rPr lang="en-US" sz="2900" dirty="0" err="1"/>
              <a:t>bilməz</a:t>
            </a:r>
            <a:r>
              <a:rPr lang="en-US" sz="2900" dirty="0"/>
              <a:t>.</a:t>
            </a:r>
            <a:endParaRPr lang="az-Latn-AZ" sz="2900" dirty="0"/>
          </a:p>
          <a:p>
            <a:pPr marL="571500" indent="-571500">
              <a:buAutoNum type="romanUcPeriod"/>
              <a:defRPr/>
            </a:pPr>
            <a:r>
              <a:rPr lang="en-US" sz="2900" dirty="0"/>
              <a:t> IV. </a:t>
            </a:r>
            <a:r>
              <a:rPr lang="en-US" sz="2900" dirty="0" err="1"/>
              <a:t>Hər</a:t>
            </a:r>
            <a:r>
              <a:rPr lang="en-US" sz="2900" dirty="0"/>
              <a:t> </a:t>
            </a:r>
            <a:r>
              <a:rPr lang="en-US" sz="2900" dirty="0" err="1"/>
              <a:t>kəsin</a:t>
            </a:r>
            <a:r>
              <a:rPr lang="en-US" sz="2900" dirty="0"/>
              <a:t> </a:t>
            </a:r>
            <a:r>
              <a:rPr lang="en-US" sz="2900" dirty="0" err="1"/>
              <a:t>yazışma</a:t>
            </a:r>
            <a:r>
              <a:rPr lang="en-US" sz="2900" dirty="0"/>
              <a:t>, </a:t>
            </a:r>
            <a:r>
              <a:rPr lang="en-US" sz="2900" dirty="0" err="1"/>
              <a:t>telefon</a:t>
            </a:r>
            <a:r>
              <a:rPr lang="en-US" sz="2900" dirty="0"/>
              <a:t> </a:t>
            </a:r>
            <a:r>
              <a:rPr lang="en-US" sz="2900" dirty="0" err="1"/>
              <a:t>danışıqları</a:t>
            </a:r>
            <a:r>
              <a:rPr lang="en-US" sz="2900" dirty="0"/>
              <a:t>, </a:t>
            </a:r>
            <a:r>
              <a:rPr lang="en-US" sz="2900" dirty="0" err="1"/>
              <a:t>poçt</a:t>
            </a:r>
            <a:r>
              <a:rPr lang="en-US" sz="2900" dirty="0"/>
              <a:t>, </a:t>
            </a:r>
            <a:r>
              <a:rPr lang="en-US" sz="2900" dirty="0" err="1"/>
              <a:t>teleqraf</a:t>
            </a:r>
            <a:r>
              <a:rPr lang="en-US" sz="2900" dirty="0"/>
              <a:t> </a:t>
            </a:r>
            <a:r>
              <a:rPr lang="en-US" sz="2900" dirty="0" err="1"/>
              <a:t>və</a:t>
            </a:r>
            <a:r>
              <a:rPr lang="en-US" sz="2900" dirty="0"/>
              <a:t> </a:t>
            </a:r>
            <a:r>
              <a:rPr lang="en-US" sz="2900" dirty="0" err="1"/>
              <a:t>digər</a:t>
            </a:r>
            <a:r>
              <a:rPr lang="en-US" sz="2900" dirty="0"/>
              <a:t> </a:t>
            </a:r>
            <a:r>
              <a:rPr lang="en-US" sz="2900" dirty="0" err="1"/>
              <a:t>rabitə</a:t>
            </a:r>
            <a:r>
              <a:rPr lang="en-US" sz="2900" dirty="0"/>
              <a:t> </a:t>
            </a:r>
            <a:r>
              <a:rPr lang="en-US" sz="2900" dirty="0" err="1"/>
              <a:t>vasitələri</a:t>
            </a:r>
            <a:r>
              <a:rPr lang="en-US" sz="2900" dirty="0"/>
              <a:t> </a:t>
            </a:r>
            <a:r>
              <a:rPr lang="en-US" sz="2900" dirty="0" err="1"/>
              <a:t>ilə</a:t>
            </a:r>
            <a:r>
              <a:rPr lang="en-US" sz="2900" dirty="0"/>
              <a:t> </a:t>
            </a:r>
            <a:r>
              <a:rPr lang="en-US" sz="2900" dirty="0" err="1"/>
              <a:t>ötürülən</a:t>
            </a:r>
            <a:r>
              <a:rPr lang="en-US" sz="2900" dirty="0"/>
              <a:t> </a:t>
            </a:r>
            <a:r>
              <a:rPr lang="en-US" sz="2900" dirty="0" err="1"/>
              <a:t>məlumatın</a:t>
            </a:r>
            <a:r>
              <a:rPr lang="en-US" sz="2900" dirty="0"/>
              <a:t> </a:t>
            </a:r>
            <a:r>
              <a:rPr lang="en-US" sz="2900" dirty="0" err="1"/>
              <a:t>sirrini</a:t>
            </a:r>
            <a:r>
              <a:rPr lang="en-US" sz="2900" dirty="0"/>
              <a:t> </a:t>
            </a:r>
            <a:r>
              <a:rPr lang="en-US" sz="2900" dirty="0" err="1"/>
              <a:t>saxlamaq</a:t>
            </a:r>
            <a:r>
              <a:rPr lang="en-US" sz="2900" dirty="0"/>
              <a:t> </a:t>
            </a:r>
            <a:r>
              <a:rPr lang="en-US" sz="2900" dirty="0" err="1"/>
              <a:t>hüququna</a:t>
            </a:r>
            <a:r>
              <a:rPr lang="en-US" sz="2900" dirty="0"/>
              <a:t> </a:t>
            </a:r>
            <a:r>
              <a:rPr lang="en-US" sz="2900" dirty="0" err="1"/>
              <a:t>dövlət</a:t>
            </a:r>
            <a:r>
              <a:rPr lang="en-US" sz="2900" dirty="0"/>
              <a:t> </a:t>
            </a:r>
            <a:r>
              <a:rPr lang="en-US" sz="2900" dirty="0" err="1"/>
              <a:t>təminat</a:t>
            </a:r>
            <a:r>
              <a:rPr lang="en-US" sz="2900" dirty="0"/>
              <a:t> </a:t>
            </a:r>
            <a:r>
              <a:rPr lang="en-US" sz="2900" dirty="0" err="1"/>
              <a:t>verir</a:t>
            </a:r>
            <a:r>
              <a:rPr lang="en-US" sz="2900" dirty="0"/>
              <a:t>. Bu </a:t>
            </a:r>
            <a:r>
              <a:rPr lang="en-US" sz="2900" dirty="0" err="1"/>
              <a:t>hüquq</a:t>
            </a:r>
            <a:r>
              <a:rPr lang="en-US" sz="2900" dirty="0"/>
              <a:t> </a:t>
            </a:r>
            <a:r>
              <a:rPr lang="en-US" sz="2900" dirty="0" err="1"/>
              <a:t>qanunla</a:t>
            </a:r>
            <a:r>
              <a:rPr lang="en-US" sz="2900" dirty="0"/>
              <a:t> </a:t>
            </a:r>
            <a:r>
              <a:rPr lang="en-US" sz="2900" dirty="0" err="1"/>
              <a:t>nəzərdə</a:t>
            </a:r>
            <a:r>
              <a:rPr lang="en-US" sz="2900" dirty="0"/>
              <a:t> </a:t>
            </a:r>
            <a:r>
              <a:rPr lang="en-US" sz="2900" dirty="0" err="1"/>
              <a:t>tutulmuş</a:t>
            </a:r>
            <a:r>
              <a:rPr lang="en-US" sz="2900" dirty="0"/>
              <a:t> </a:t>
            </a:r>
            <a:r>
              <a:rPr lang="en-US" sz="2900" dirty="0" err="1"/>
              <a:t>qaydada</a:t>
            </a:r>
            <a:r>
              <a:rPr lang="en-US" sz="2900" dirty="0"/>
              <a:t> </a:t>
            </a:r>
            <a:r>
              <a:rPr lang="en-US" sz="2900" dirty="0" err="1"/>
              <a:t>cinayətin</a:t>
            </a:r>
            <a:r>
              <a:rPr lang="en-US" sz="2900" dirty="0"/>
              <a:t> </a:t>
            </a:r>
            <a:r>
              <a:rPr lang="en-US" sz="2900" dirty="0" err="1"/>
              <a:t>qarşısını</a:t>
            </a:r>
            <a:r>
              <a:rPr lang="en-US" sz="2900" dirty="0"/>
              <a:t> </a:t>
            </a:r>
            <a:r>
              <a:rPr lang="en-US" sz="2900" dirty="0" err="1"/>
              <a:t>almaqdan</a:t>
            </a:r>
            <a:r>
              <a:rPr lang="en-US" sz="2900" dirty="0"/>
              <a:t> </a:t>
            </a:r>
            <a:r>
              <a:rPr lang="en-US" sz="2900" dirty="0" err="1"/>
              <a:t>və</a:t>
            </a:r>
            <a:r>
              <a:rPr lang="en-US" sz="2900" dirty="0"/>
              <a:t> </a:t>
            </a:r>
            <a:r>
              <a:rPr lang="en-US" sz="2900" dirty="0" err="1"/>
              <a:t>ya</a:t>
            </a:r>
            <a:r>
              <a:rPr lang="en-US" sz="2900" dirty="0"/>
              <a:t> </a:t>
            </a:r>
            <a:r>
              <a:rPr lang="en-US" sz="2900" dirty="0" err="1"/>
              <a:t>cinayət</a:t>
            </a:r>
            <a:r>
              <a:rPr lang="en-US" sz="2900" dirty="0"/>
              <a:t> </a:t>
            </a:r>
            <a:r>
              <a:rPr lang="en-US" sz="2900" dirty="0" err="1"/>
              <a:t>işinin</a:t>
            </a:r>
            <a:r>
              <a:rPr lang="en-US" sz="2900" dirty="0"/>
              <a:t> </a:t>
            </a:r>
            <a:r>
              <a:rPr lang="en-US" sz="2900" dirty="0" err="1"/>
              <a:t>istintaqı</a:t>
            </a:r>
            <a:r>
              <a:rPr lang="en-US" sz="2900" dirty="0"/>
              <a:t> </a:t>
            </a:r>
            <a:r>
              <a:rPr lang="en-US" sz="2900" dirty="0" err="1"/>
              <a:t>zamanı</a:t>
            </a:r>
            <a:r>
              <a:rPr lang="en-US" sz="2900" dirty="0"/>
              <a:t> </a:t>
            </a:r>
            <a:r>
              <a:rPr lang="en-US" sz="2900" dirty="0" err="1"/>
              <a:t>həqiqəti</a:t>
            </a:r>
            <a:r>
              <a:rPr lang="en-US" sz="2900" dirty="0"/>
              <a:t> </a:t>
            </a:r>
            <a:r>
              <a:rPr lang="en-US" sz="2900" dirty="0" err="1"/>
              <a:t>üzə</a:t>
            </a:r>
            <a:r>
              <a:rPr lang="en-US" sz="2900" dirty="0"/>
              <a:t> </a:t>
            </a:r>
            <a:r>
              <a:rPr lang="en-US" sz="2900" dirty="0" err="1"/>
              <a:t>çıxarmaqdan</a:t>
            </a:r>
            <a:r>
              <a:rPr lang="en-US" sz="2900" dirty="0"/>
              <a:t> </a:t>
            </a:r>
            <a:r>
              <a:rPr lang="en-US" sz="2900" dirty="0" err="1"/>
              <a:t>ötrü</a:t>
            </a:r>
            <a:r>
              <a:rPr lang="en-US" sz="2900" dirty="0"/>
              <a:t> </a:t>
            </a:r>
            <a:r>
              <a:rPr lang="en-US" sz="2900" dirty="0" err="1"/>
              <a:t>məhdudlaşdırıla</a:t>
            </a:r>
            <a:r>
              <a:rPr lang="en-US" sz="2900" dirty="0"/>
              <a:t> </a:t>
            </a:r>
            <a:r>
              <a:rPr lang="en-US" sz="2900" dirty="0" err="1"/>
              <a:t>bilər</a:t>
            </a:r>
            <a:r>
              <a:rPr lang="en-US" sz="2900" dirty="0"/>
              <a:t>. </a:t>
            </a:r>
            <a:endParaRPr lang="az-Latn-AZ" sz="2900" dirty="0"/>
          </a:p>
          <a:p>
            <a:pPr marL="571500" indent="-571500">
              <a:buAutoNum type="romanUcPeriod"/>
              <a:defRPr/>
            </a:pPr>
            <a:r>
              <a:rPr lang="en-US" sz="2900" dirty="0"/>
              <a:t>V. </a:t>
            </a:r>
            <a:r>
              <a:rPr lang="en-US" sz="2900" dirty="0" err="1"/>
              <a:t>Qanunla</a:t>
            </a:r>
            <a:r>
              <a:rPr lang="en-US" sz="2900" dirty="0"/>
              <a:t> </a:t>
            </a:r>
            <a:r>
              <a:rPr lang="en-US" sz="2900" dirty="0" err="1"/>
              <a:t>müəyyən</a:t>
            </a:r>
            <a:r>
              <a:rPr lang="en-US" sz="2900" dirty="0"/>
              <a:t> </a:t>
            </a:r>
            <a:r>
              <a:rPr lang="en-US" sz="2900" dirty="0" err="1"/>
              <a:t>edilmiş</a:t>
            </a:r>
            <a:r>
              <a:rPr lang="en-US" sz="2900" dirty="0"/>
              <a:t> </a:t>
            </a:r>
            <a:r>
              <a:rPr lang="en-US" sz="2900" dirty="0" err="1"/>
              <a:t>hallar</a:t>
            </a:r>
            <a:r>
              <a:rPr lang="en-US" sz="2900" dirty="0"/>
              <a:t> </a:t>
            </a:r>
            <a:r>
              <a:rPr lang="en-US" sz="2900" dirty="0" err="1"/>
              <a:t>istisna</a:t>
            </a:r>
            <a:r>
              <a:rPr lang="en-US" sz="2900" dirty="0"/>
              <a:t> </a:t>
            </a:r>
            <a:r>
              <a:rPr lang="en-US" sz="2900" dirty="0" err="1"/>
              <a:t>olmaqla</a:t>
            </a:r>
            <a:r>
              <a:rPr lang="en-US" sz="2900" dirty="0"/>
              <a:t>, </a:t>
            </a:r>
            <a:r>
              <a:rPr lang="en-US" sz="2900" dirty="0" err="1"/>
              <a:t>hər</a:t>
            </a:r>
            <a:r>
              <a:rPr lang="en-US" sz="2900" dirty="0"/>
              <a:t> </a:t>
            </a:r>
            <a:r>
              <a:rPr lang="en-US" sz="2900" dirty="0" err="1"/>
              <a:t>kəs</a:t>
            </a:r>
            <a:r>
              <a:rPr lang="en-US" sz="2900" dirty="0"/>
              <a:t> </a:t>
            </a:r>
            <a:r>
              <a:rPr lang="en-US" sz="2900" dirty="0" err="1"/>
              <a:t>onun</a:t>
            </a:r>
            <a:r>
              <a:rPr lang="en-US" sz="2900" dirty="0"/>
              <a:t> </a:t>
            </a:r>
            <a:r>
              <a:rPr lang="en-US" sz="2900" dirty="0" err="1"/>
              <a:t>haqqında</a:t>
            </a:r>
            <a:r>
              <a:rPr lang="en-US" sz="2900" dirty="0"/>
              <a:t> </a:t>
            </a:r>
            <a:r>
              <a:rPr lang="en-US" sz="2900" dirty="0" err="1"/>
              <a:t>toplanmış</a:t>
            </a:r>
            <a:r>
              <a:rPr lang="en-US" sz="2900" dirty="0"/>
              <a:t> </a:t>
            </a:r>
            <a:r>
              <a:rPr lang="en-US" sz="2900" dirty="0" err="1"/>
              <a:t>məlumatlarla</a:t>
            </a:r>
            <a:r>
              <a:rPr lang="en-US" sz="2900" dirty="0"/>
              <a:t> </a:t>
            </a:r>
            <a:r>
              <a:rPr lang="en-US" sz="2900" dirty="0" err="1"/>
              <a:t>tanış</a:t>
            </a:r>
            <a:r>
              <a:rPr lang="en-US" sz="2900" dirty="0"/>
              <a:t> </a:t>
            </a:r>
            <a:r>
              <a:rPr lang="en-US" sz="2900" dirty="0" err="1"/>
              <a:t>ola</a:t>
            </a:r>
            <a:r>
              <a:rPr lang="en-US" sz="2900" dirty="0"/>
              <a:t> </a:t>
            </a:r>
            <a:r>
              <a:rPr lang="en-US" sz="2900" dirty="0" err="1"/>
              <a:t>bilər</a:t>
            </a:r>
            <a:r>
              <a:rPr lang="en-US" sz="2900" dirty="0"/>
              <a:t>. </a:t>
            </a:r>
            <a:r>
              <a:rPr lang="en-US" sz="2900" dirty="0" err="1"/>
              <a:t>Hər</a:t>
            </a:r>
            <a:r>
              <a:rPr lang="en-US" sz="2900" dirty="0"/>
              <a:t> </a:t>
            </a:r>
            <a:r>
              <a:rPr lang="en-US" sz="2900" dirty="0" err="1"/>
              <a:t>kəsin</a:t>
            </a:r>
            <a:r>
              <a:rPr lang="en-US" sz="2900" dirty="0"/>
              <a:t> </a:t>
            </a:r>
            <a:r>
              <a:rPr lang="en-US" sz="2900" dirty="0" err="1"/>
              <a:t>onun</a:t>
            </a:r>
            <a:r>
              <a:rPr lang="en-US" sz="2900" dirty="0"/>
              <a:t> </a:t>
            </a:r>
            <a:r>
              <a:rPr lang="en-US" sz="2900" dirty="0" err="1"/>
              <a:t>barəsində</a:t>
            </a:r>
            <a:r>
              <a:rPr lang="en-US" sz="2900" dirty="0"/>
              <a:t> </a:t>
            </a:r>
            <a:r>
              <a:rPr lang="en-US" sz="2900" dirty="0" err="1"/>
              <a:t>toplanmış</a:t>
            </a:r>
            <a:r>
              <a:rPr lang="en-US" sz="2900" dirty="0"/>
              <a:t> </a:t>
            </a:r>
            <a:r>
              <a:rPr lang="en-US" sz="2900" dirty="0" err="1"/>
              <a:t>və</a:t>
            </a:r>
            <a:r>
              <a:rPr lang="en-US" sz="2900" dirty="0"/>
              <a:t> </a:t>
            </a:r>
            <a:r>
              <a:rPr lang="en-US" sz="2900" dirty="0" err="1"/>
              <a:t>həqiqətə</a:t>
            </a:r>
            <a:r>
              <a:rPr lang="en-US" sz="2900" dirty="0"/>
              <a:t> </a:t>
            </a:r>
            <a:r>
              <a:rPr lang="en-US" sz="2900" dirty="0" err="1"/>
              <a:t>uyğun</a:t>
            </a:r>
            <a:r>
              <a:rPr lang="en-US" sz="2900" dirty="0"/>
              <a:t> </a:t>
            </a:r>
            <a:r>
              <a:rPr lang="en-US" sz="2900" dirty="0" err="1"/>
              <a:t>olmayan</a:t>
            </a:r>
            <a:r>
              <a:rPr lang="en-US" sz="2900" dirty="0"/>
              <a:t>, tam </a:t>
            </a:r>
            <a:r>
              <a:rPr lang="en-US" sz="2900" dirty="0" err="1"/>
              <a:t>olmayan</a:t>
            </a:r>
            <a:r>
              <a:rPr lang="en-US" sz="2900" dirty="0"/>
              <a:t>, </a:t>
            </a:r>
            <a:r>
              <a:rPr lang="en-US" sz="2900" dirty="0" err="1"/>
              <a:t>habelə</a:t>
            </a:r>
            <a:r>
              <a:rPr lang="en-US" sz="2900" dirty="0"/>
              <a:t> </a:t>
            </a:r>
            <a:r>
              <a:rPr lang="en-US" sz="2900" dirty="0" err="1"/>
              <a:t>qanunun</a:t>
            </a:r>
            <a:r>
              <a:rPr lang="en-US" sz="2900" dirty="0"/>
              <a:t> </a:t>
            </a:r>
            <a:r>
              <a:rPr lang="en-US" sz="2900" dirty="0" err="1"/>
              <a:t>tələbləri</a:t>
            </a:r>
            <a:r>
              <a:rPr lang="en-US" sz="2900" dirty="0"/>
              <a:t> </a:t>
            </a:r>
            <a:r>
              <a:rPr lang="en-US" sz="2900" dirty="0" err="1"/>
              <a:t>pozulmaqla</a:t>
            </a:r>
            <a:r>
              <a:rPr lang="en-US" sz="2900" dirty="0"/>
              <a:t> </a:t>
            </a:r>
            <a:r>
              <a:rPr lang="en-US" sz="2900" dirty="0" err="1"/>
              <a:t>əldə</a:t>
            </a:r>
            <a:r>
              <a:rPr lang="en-US" sz="2900" dirty="0"/>
              <a:t> </a:t>
            </a:r>
            <a:r>
              <a:rPr lang="en-US" sz="2900" dirty="0" err="1"/>
              <a:t>edilmiş</a:t>
            </a:r>
            <a:r>
              <a:rPr lang="en-US" sz="2900" dirty="0"/>
              <a:t> </a:t>
            </a:r>
            <a:r>
              <a:rPr lang="en-US" sz="2900" dirty="0" err="1"/>
              <a:t>məlumatların</a:t>
            </a:r>
            <a:r>
              <a:rPr lang="en-US" sz="2900" dirty="0"/>
              <a:t> </a:t>
            </a:r>
            <a:r>
              <a:rPr lang="en-US" sz="2900" dirty="0" err="1"/>
              <a:t>düzəldilməsini</a:t>
            </a:r>
            <a:r>
              <a:rPr lang="en-US" sz="2900" dirty="0"/>
              <a:t> </a:t>
            </a:r>
            <a:r>
              <a:rPr lang="en-US" sz="2900" dirty="0" err="1"/>
              <a:t>və</a:t>
            </a:r>
            <a:r>
              <a:rPr lang="en-US" sz="2900" dirty="0"/>
              <a:t> </a:t>
            </a:r>
            <a:r>
              <a:rPr lang="en-US" sz="2900" dirty="0" err="1"/>
              <a:t>ya</a:t>
            </a:r>
            <a:r>
              <a:rPr lang="en-US" sz="2900" dirty="0"/>
              <a:t> </a:t>
            </a:r>
            <a:r>
              <a:rPr lang="en-US" sz="2900" dirty="0" err="1"/>
              <a:t>çıxarılmasını</a:t>
            </a:r>
            <a:r>
              <a:rPr lang="en-US" sz="2900" dirty="0"/>
              <a:t> (</a:t>
            </a:r>
            <a:r>
              <a:rPr lang="en-US" sz="2900" dirty="0" err="1"/>
              <a:t>ləğv</a:t>
            </a:r>
            <a:r>
              <a:rPr lang="en-US" sz="2900" dirty="0"/>
              <a:t> </a:t>
            </a:r>
            <a:r>
              <a:rPr lang="en-US" sz="2900" dirty="0" err="1"/>
              <a:t>edilməsini</a:t>
            </a:r>
            <a:r>
              <a:rPr lang="en-US" sz="2900" dirty="0"/>
              <a:t>) </a:t>
            </a:r>
            <a:r>
              <a:rPr lang="en-US" sz="2900" dirty="0" err="1"/>
              <a:t>tələb</a:t>
            </a:r>
            <a:r>
              <a:rPr lang="en-US" sz="2900" dirty="0"/>
              <a:t> </a:t>
            </a:r>
            <a:r>
              <a:rPr lang="en-US" sz="2900" dirty="0" err="1"/>
              <a:t>etmək</a:t>
            </a:r>
            <a:r>
              <a:rPr lang="en-US" sz="2900" dirty="0"/>
              <a:t> </a:t>
            </a:r>
            <a:r>
              <a:rPr lang="en-US" sz="2900" dirty="0" err="1"/>
              <a:t>hüququ</a:t>
            </a:r>
            <a:r>
              <a:rPr lang="en-US" sz="2900" dirty="0"/>
              <a:t> </a:t>
            </a:r>
            <a:r>
              <a:rPr lang="en-US" sz="2900" dirty="0" err="1"/>
              <a:t>vardır</a:t>
            </a:r>
            <a:r>
              <a:rPr lang="en-US" sz="2900"/>
              <a:t>. (2) </a:t>
            </a:r>
            <a:r>
              <a:rPr lang="en-US" sz="2900" i="1" dirty="0"/>
              <a:t/>
            </a:r>
            <a:br>
              <a:rPr lang="en-US" sz="2900" i="1" dirty="0"/>
            </a:br>
            <a:endParaRPr lang="ru-RU" sz="2900" i="1" dirty="0"/>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B1799388-F351-408E-B258-D28CCFE4B12F}" type="slidenum">
              <a:rPr lang="ru-RU" altLang="ru-RU">
                <a:latin typeface="Arial" panose="020B0604020202020204" pitchFamily="34" charset="0"/>
              </a:rPr>
              <a:pPr eaLnBrk="1" hangingPunct="1"/>
              <a:t>8</a:t>
            </a:fld>
            <a:endParaRPr lang="ru-RU" altLang="ru-RU">
              <a:latin typeface="Arial" panose="020B0604020202020204" pitchFamily="34" charset="0"/>
            </a:endParaRPr>
          </a:p>
        </p:txBody>
      </p:sp>
    </p:spTree>
    <p:extLst>
      <p:ext uri="{BB962C8B-B14F-4D97-AF65-F5344CB8AC3E}">
        <p14:creationId xmlns:p14="http://schemas.microsoft.com/office/powerpoint/2010/main" val="1018158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1007164"/>
            <a:ext cx="10353762" cy="1325219"/>
          </a:xfrm>
        </p:spPr>
        <p:txBody>
          <a:bodyPr>
            <a:normAutofit fontScale="90000"/>
          </a:bodyPr>
          <a:lstStyle/>
          <a:p>
            <a:r>
              <a:rPr lang="az-Latn-AZ" sz="2000" dirty="0"/>
              <a:t/>
            </a:r>
            <a:br>
              <a:rPr lang="az-Latn-AZ" sz="2000" dirty="0"/>
            </a:br>
            <a:r>
              <a:rPr lang="az-Latn-AZ" sz="2000" dirty="0"/>
              <a:t/>
            </a:r>
            <a:br>
              <a:rPr lang="az-Latn-AZ" sz="2000" dirty="0"/>
            </a:br>
            <a:r>
              <a:rPr lang="az-Latn-AZ" sz="2000" dirty="0"/>
              <a:t/>
            </a:r>
            <a:br>
              <a:rPr lang="az-Latn-AZ" sz="2000" dirty="0"/>
            </a:br>
            <a:r>
              <a:rPr lang="az-Latn-AZ" sz="2000" dirty="0"/>
              <a:t/>
            </a:r>
            <a:br>
              <a:rPr lang="az-Latn-AZ" sz="2000" dirty="0"/>
            </a:br>
            <a:r>
              <a:rPr lang="az-Latn-AZ" sz="2000" dirty="0"/>
              <a:t/>
            </a:r>
            <a:br>
              <a:rPr lang="az-Latn-AZ" sz="2000" dirty="0"/>
            </a:br>
            <a:r>
              <a:rPr lang="az-Latn-AZ" sz="2000" dirty="0"/>
              <a:t/>
            </a:r>
            <a:br>
              <a:rPr lang="az-Latn-AZ" sz="2000" dirty="0"/>
            </a:br>
            <a:r>
              <a:rPr lang="az-Latn-AZ" sz="2000" dirty="0"/>
              <a:t/>
            </a:r>
            <a:br>
              <a:rPr lang="az-Latn-AZ" sz="2000" dirty="0"/>
            </a:br>
            <a:r>
              <a:rPr lang="az-Latn-AZ" sz="2000" dirty="0"/>
              <a:t/>
            </a:r>
            <a:br>
              <a:rPr lang="az-Latn-AZ" sz="2000" dirty="0"/>
            </a:br>
            <a:r>
              <a:rPr lang="az-Latn-AZ" sz="2000" dirty="0"/>
              <a:t/>
            </a:r>
            <a:br>
              <a:rPr lang="az-Latn-AZ" sz="2000" dirty="0"/>
            </a:br>
            <a:r>
              <a:rPr lang="az-Latn-AZ" sz="2000" dirty="0"/>
              <a:t/>
            </a:r>
            <a:br>
              <a:rPr lang="az-Latn-AZ" sz="2000" dirty="0"/>
            </a:br>
            <a:r>
              <a:rPr lang="az-Latn-AZ" sz="2000" dirty="0"/>
              <a:t/>
            </a:r>
            <a:br>
              <a:rPr lang="az-Latn-AZ" sz="2000" dirty="0"/>
            </a:br>
            <a:r>
              <a:rPr lang="az-Latn-AZ" sz="2000" dirty="0"/>
              <a:t/>
            </a:r>
            <a:br>
              <a:rPr lang="az-Latn-AZ" sz="2000" dirty="0"/>
            </a:br>
            <a:r>
              <a:rPr lang="az-Latn-AZ" sz="2000" dirty="0"/>
              <a:t/>
            </a:r>
            <a:br>
              <a:rPr lang="az-Latn-AZ" sz="2000" dirty="0"/>
            </a:br>
            <a:r>
              <a:rPr lang="az-Latn-AZ" sz="2000" dirty="0"/>
              <a:t/>
            </a:r>
            <a:br>
              <a:rPr lang="az-Latn-AZ" sz="2000" dirty="0"/>
            </a:br>
            <a:r>
              <a:rPr lang="az-Latn-AZ" sz="2000" dirty="0"/>
              <a:t/>
            </a:r>
            <a:br>
              <a:rPr lang="az-Latn-AZ" sz="2000" dirty="0"/>
            </a:br>
            <a:r>
              <a:rPr lang="az-Latn-AZ" sz="2000" dirty="0"/>
              <a:t/>
            </a:r>
            <a:br>
              <a:rPr lang="az-Latn-AZ" sz="2000" dirty="0"/>
            </a:br>
            <a:r>
              <a:rPr lang="en-US" sz="2700" i="1" dirty="0" err="1"/>
              <a:t>Azərbaycan</a:t>
            </a:r>
            <a:r>
              <a:rPr lang="en-US" sz="2700" i="1" dirty="0"/>
              <a:t> </a:t>
            </a:r>
            <a:r>
              <a:rPr lang="en-US" sz="2700" i="1" dirty="0" err="1"/>
              <a:t>Respublikası</a:t>
            </a:r>
            <a:r>
              <a:rPr lang="en-US" sz="2700" i="1" dirty="0"/>
              <a:t> </a:t>
            </a:r>
            <a:r>
              <a:rPr lang="en-US" sz="2700" i="1" dirty="0" err="1"/>
              <a:t>Konstitusiyasının</a:t>
            </a:r>
            <a:r>
              <a:rPr lang="az-Latn-AZ" sz="2700" i="1" dirty="0"/>
              <a:t>71</a:t>
            </a:r>
            <a:r>
              <a:rPr lang="en-US" sz="2700" i="1" dirty="0"/>
              <a:t>-ci </a:t>
            </a:r>
            <a:r>
              <a:rPr lang="en-US" sz="2700" i="1" dirty="0" err="1"/>
              <a:t>maddəsi</a:t>
            </a:r>
            <a:r>
              <a:rPr lang="az-Latn-AZ" sz="2700" i="1" dirty="0"/>
              <a:t/>
            </a:r>
            <a:br>
              <a:rPr lang="az-Latn-AZ" sz="2700" i="1" dirty="0"/>
            </a:br>
            <a:r>
              <a:rPr lang="az-Latn-AZ" sz="2000" dirty="0"/>
              <a:t/>
            </a:r>
            <a:br>
              <a:rPr lang="az-Latn-AZ" sz="2000" dirty="0"/>
            </a:br>
            <a:r>
              <a:rPr lang="en-US" sz="2700" dirty="0"/>
              <a:t> </a:t>
            </a:r>
            <a:r>
              <a:rPr lang="en-US" sz="2700" dirty="0" err="1"/>
              <a:t>İnsan</a:t>
            </a:r>
            <a:r>
              <a:rPr lang="en-US" sz="2700" dirty="0"/>
              <a:t> </a:t>
            </a:r>
            <a:r>
              <a:rPr lang="en-US" sz="2700" dirty="0" err="1"/>
              <a:t>və</a:t>
            </a:r>
            <a:r>
              <a:rPr lang="en-US" sz="2700" dirty="0"/>
              <a:t> </a:t>
            </a:r>
            <a:r>
              <a:rPr lang="en-US" sz="2700" dirty="0" err="1"/>
              <a:t>vətəndaş</a:t>
            </a:r>
            <a:r>
              <a:rPr lang="en-US" sz="2700" dirty="0"/>
              <a:t> </a:t>
            </a:r>
            <a:r>
              <a:rPr lang="en-US" sz="2700" dirty="0" err="1"/>
              <a:t>hüquqlarının</a:t>
            </a:r>
            <a:r>
              <a:rPr lang="en-US" sz="2700" dirty="0"/>
              <a:t> </a:t>
            </a:r>
            <a:r>
              <a:rPr lang="en-US" sz="2700" dirty="0" err="1"/>
              <a:t>və</a:t>
            </a:r>
            <a:r>
              <a:rPr lang="en-US" sz="2700" dirty="0"/>
              <a:t> </a:t>
            </a:r>
            <a:r>
              <a:rPr lang="en-US" sz="2700" dirty="0" err="1"/>
              <a:t>azadlıqlarının</a:t>
            </a:r>
            <a:r>
              <a:rPr lang="en-US" sz="2700" dirty="0"/>
              <a:t> </a:t>
            </a:r>
            <a:r>
              <a:rPr lang="en-US" sz="2700" dirty="0" err="1"/>
              <a:t>təminatı</a:t>
            </a:r>
            <a:r>
              <a:rPr lang="en-US" sz="2700" dirty="0"/>
              <a:t> </a:t>
            </a:r>
            <a:r>
              <a:rPr lang="az-Latn-AZ" sz="2700" dirty="0"/>
              <a:t/>
            </a:r>
            <a:br>
              <a:rPr lang="az-Latn-AZ" sz="2700" dirty="0"/>
            </a:br>
            <a:r>
              <a:rPr lang="en-US" sz="2700" dirty="0"/>
              <a:t>I. </a:t>
            </a:r>
            <a:r>
              <a:rPr lang="en-US" sz="2700" dirty="0" err="1"/>
              <a:t>Konstitusiyada</a:t>
            </a:r>
            <a:r>
              <a:rPr lang="en-US" sz="2700" dirty="0"/>
              <a:t> </a:t>
            </a:r>
            <a:r>
              <a:rPr lang="en-US" sz="2700" dirty="0" err="1"/>
              <a:t>təsbit</a:t>
            </a:r>
            <a:r>
              <a:rPr lang="en-US" sz="2700" dirty="0"/>
              <a:t> </a:t>
            </a:r>
            <a:r>
              <a:rPr lang="en-US" sz="2700" dirty="0" err="1"/>
              <a:t>edilmiş</a:t>
            </a:r>
            <a:r>
              <a:rPr lang="en-US" sz="2700" dirty="0"/>
              <a:t> </a:t>
            </a:r>
            <a:r>
              <a:rPr lang="en-US" sz="2700" dirty="0" err="1"/>
              <a:t>insan</a:t>
            </a:r>
            <a:r>
              <a:rPr lang="en-US" sz="2700" dirty="0"/>
              <a:t> </a:t>
            </a:r>
            <a:r>
              <a:rPr lang="en-US" sz="2700" dirty="0" err="1"/>
              <a:t>və</a:t>
            </a:r>
            <a:r>
              <a:rPr lang="en-US" sz="2700" dirty="0"/>
              <a:t> </a:t>
            </a:r>
            <a:r>
              <a:rPr lang="en-US" sz="2700" dirty="0" err="1"/>
              <a:t>vətəndaş</a:t>
            </a:r>
            <a:r>
              <a:rPr lang="en-US" sz="2700" dirty="0"/>
              <a:t> </a:t>
            </a:r>
            <a:r>
              <a:rPr lang="en-US" sz="2700" dirty="0" err="1"/>
              <a:t>hüquqlarını</a:t>
            </a:r>
            <a:r>
              <a:rPr lang="en-US" sz="2700" dirty="0"/>
              <a:t> </a:t>
            </a:r>
            <a:r>
              <a:rPr lang="en-US" sz="2700" dirty="0" err="1"/>
              <a:t>və</a:t>
            </a:r>
            <a:r>
              <a:rPr lang="en-US" sz="2700" dirty="0"/>
              <a:t> </a:t>
            </a:r>
            <a:r>
              <a:rPr lang="en-US" sz="2700" dirty="0" err="1"/>
              <a:t>azadlıqlarını</a:t>
            </a:r>
            <a:r>
              <a:rPr lang="en-US" sz="2700" dirty="0"/>
              <a:t> </a:t>
            </a:r>
            <a:r>
              <a:rPr lang="en-US" sz="2700" dirty="0" err="1"/>
              <a:t>gözləmək</a:t>
            </a:r>
            <a:r>
              <a:rPr lang="en-US" sz="2700" dirty="0"/>
              <a:t> </a:t>
            </a:r>
            <a:r>
              <a:rPr lang="en-US" sz="2700" dirty="0" err="1"/>
              <a:t>və</a:t>
            </a:r>
            <a:r>
              <a:rPr lang="en-US" sz="2700" dirty="0"/>
              <a:t> </a:t>
            </a:r>
            <a:r>
              <a:rPr lang="en-US" sz="2700" dirty="0" err="1"/>
              <a:t>qorumaq</a:t>
            </a:r>
            <a:r>
              <a:rPr lang="en-US" sz="2700" dirty="0"/>
              <a:t> </a:t>
            </a:r>
            <a:r>
              <a:rPr lang="en-US" sz="2700" dirty="0" err="1"/>
              <a:t>qanunvericilik</a:t>
            </a:r>
            <a:r>
              <a:rPr lang="en-US" sz="2700" dirty="0"/>
              <a:t>, </a:t>
            </a:r>
            <a:r>
              <a:rPr lang="en-US" sz="2700" dirty="0" err="1"/>
              <a:t>icra</a:t>
            </a:r>
            <a:r>
              <a:rPr lang="en-US" sz="2700" dirty="0"/>
              <a:t> </a:t>
            </a:r>
            <a:r>
              <a:rPr lang="en-US" sz="2700" dirty="0" err="1"/>
              <a:t>və</a:t>
            </a:r>
            <a:r>
              <a:rPr lang="en-US" sz="2700" dirty="0"/>
              <a:t> </a:t>
            </a:r>
            <a:r>
              <a:rPr lang="en-US" sz="2700" dirty="0" err="1"/>
              <a:t>məhkəmə</a:t>
            </a:r>
            <a:r>
              <a:rPr lang="en-US" sz="2700" dirty="0"/>
              <a:t> </a:t>
            </a:r>
            <a:r>
              <a:rPr lang="en-US" sz="2700" dirty="0" err="1"/>
              <a:t>hakimiyyəti</a:t>
            </a:r>
            <a:r>
              <a:rPr lang="en-US" sz="2700" dirty="0"/>
              <a:t> </a:t>
            </a:r>
            <a:r>
              <a:rPr lang="en-US" sz="2700" dirty="0" err="1"/>
              <a:t>orqanlarının</a:t>
            </a:r>
            <a:r>
              <a:rPr lang="en-US" sz="2700" dirty="0"/>
              <a:t> </a:t>
            </a:r>
            <a:r>
              <a:rPr lang="en-US" sz="2700" dirty="0" err="1"/>
              <a:t>borcudur</a:t>
            </a:r>
            <a:r>
              <a:rPr lang="en-US" sz="2700" dirty="0"/>
              <a:t>. </a:t>
            </a:r>
            <a:r>
              <a:rPr lang="az-Latn-AZ" sz="2700" dirty="0"/>
              <a:t/>
            </a:r>
            <a:br>
              <a:rPr lang="az-Latn-AZ" sz="2700" dirty="0"/>
            </a:br>
            <a:r>
              <a:rPr lang="en-US" sz="2700" dirty="0"/>
              <a:t>II. </a:t>
            </a:r>
            <a:r>
              <a:rPr lang="en-US" sz="2700" dirty="0" err="1"/>
              <a:t>İnsan</a:t>
            </a:r>
            <a:r>
              <a:rPr lang="en-US" sz="2700" dirty="0"/>
              <a:t> </a:t>
            </a:r>
            <a:r>
              <a:rPr lang="en-US" sz="2700" dirty="0" err="1"/>
              <a:t>və</a:t>
            </a:r>
            <a:r>
              <a:rPr lang="en-US" sz="2700" dirty="0"/>
              <a:t> </a:t>
            </a:r>
            <a:r>
              <a:rPr lang="en-US" sz="2700" dirty="0" err="1"/>
              <a:t>vətəndaş</a:t>
            </a:r>
            <a:r>
              <a:rPr lang="en-US" sz="2700" dirty="0"/>
              <a:t> </a:t>
            </a:r>
            <a:r>
              <a:rPr lang="en-US" sz="2700" dirty="0" err="1"/>
              <a:t>hüquqlarının</a:t>
            </a:r>
            <a:r>
              <a:rPr lang="en-US" sz="2700" dirty="0"/>
              <a:t> </a:t>
            </a:r>
            <a:r>
              <a:rPr lang="en-US" sz="2700" dirty="0" err="1"/>
              <a:t>və</a:t>
            </a:r>
            <a:r>
              <a:rPr lang="en-US" sz="2700" dirty="0"/>
              <a:t> </a:t>
            </a:r>
            <a:r>
              <a:rPr lang="en-US" sz="2700" dirty="0" err="1"/>
              <a:t>azadlıqlarının</a:t>
            </a:r>
            <a:r>
              <a:rPr lang="en-US" sz="2700" dirty="0"/>
              <a:t> </a:t>
            </a:r>
            <a:r>
              <a:rPr lang="en-US" sz="2700" dirty="0" err="1"/>
              <a:t>həyata</a:t>
            </a:r>
            <a:r>
              <a:rPr lang="en-US" sz="2700" dirty="0"/>
              <a:t> </a:t>
            </a:r>
            <a:r>
              <a:rPr lang="en-US" sz="2700" dirty="0" err="1"/>
              <a:t>keçirilməsini</a:t>
            </a:r>
            <a:r>
              <a:rPr lang="en-US" sz="2700" dirty="0"/>
              <a:t> </a:t>
            </a:r>
            <a:r>
              <a:rPr lang="en-US" sz="2700" dirty="0" err="1"/>
              <a:t>heç</a:t>
            </a:r>
            <a:r>
              <a:rPr lang="en-US" sz="2700" dirty="0"/>
              <a:t> </a:t>
            </a:r>
            <a:r>
              <a:rPr lang="en-US" sz="2700" dirty="0" err="1"/>
              <a:t>kəs</a:t>
            </a:r>
            <a:r>
              <a:rPr lang="en-US" sz="2700" dirty="0"/>
              <a:t> </a:t>
            </a:r>
            <a:r>
              <a:rPr lang="en-US" sz="2700" dirty="0" err="1"/>
              <a:t>məhdudlaşdıra</a:t>
            </a:r>
            <a:r>
              <a:rPr lang="en-US" sz="2700" dirty="0"/>
              <a:t> </a:t>
            </a:r>
            <a:r>
              <a:rPr lang="en-US" sz="2700" dirty="0" err="1"/>
              <a:t>bilməz</a:t>
            </a:r>
            <a:r>
              <a:rPr lang="en-US" sz="2700" dirty="0"/>
              <a:t>. </a:t>
            </a:r>
            <a:r>
              <a:rPr lang="en-US" sz="2700" dirty="0" err="1"/>
              <a:t>Hər</a:t>
            </a:r>
            <a:r>
              <a:rPr lang="en-US" sz="2700" dirty="0"/>
              <a:t> </a:t>
            </a:r>
            <a:r>
              <a:rPr lang="en-US" sz="2700" dirty="0" err="1"/>
              <a:t>kəsin</a:t>
            </a:r>
            <a:r>
              <a:rPr lang="en-US" sz="2700" dirty="0"/>
              <a:t> </a:t>
            </a:r>
            <a:r>
              <a:rPr lang="en-US" sz="2700" dirty="0" err="1"/>
              <a:t>hüquq</a:t>
            </a:r>
            <a:r>
              <a:rPr lang="en-US" sz="2700" dirty="0"/>
              <a:t> </a:t>
            </a:r>
            <a:r>
              <a:rPr lang="en-US" sz="2700" dirty="0" err="1"/>
              <a:t>və</a:t>
            </a:r>
            <a:r>
              <a:rPr lang="en-US" sz="2700" dirty="0"/>
              <a:t> </a:t>
            </a:r>
            <a:r>
              <a:rPr lang="en-US" sz="2700" dirty="0" err="1"/>
              <a:t>azadlıqları</a:t>
            </a:r>
            <a:r>
              <a:rPr lang="en-US" sz="2700" dirty="0"/>
              <a:t> </a:t>
            </a:r>
            <a:r>
              <a:rPr lang="en-US" sz="2700" dirty="0" err="1"/>
              <a:t>bu</a:t>
            </a:r>
            <a:r>
              <a:rPr lang="en-US" sz="2700" dirty="0"/>
              <a:t> </a:t>
            </a:r>
            <a:r>
              <a:rPr lang="en-US" sz="2700" dirty="0" err="1"/>
              <a:t>Konstitusiyada</a:t>
            </a:r>
            <a:r>
              <a:rPr lang="en-US" sz="2700" dirty="0"/>
              <a:t> </a:t>
            </a:r>
            <a:r>
              <a:rPr lang="en-US" sz="2700" dirty="0" err="1"/>
              <a:t>və</a:t>
            </a:r>
            <a:r>
              <a:rPr lang="en-US" sz="2700" dirty="0"/>
              <a:t> </a:t>
            </a:r>
            <a:r>
              <a:rPr lang="en-US" sz="2700" dirty="0" err="1"/>
              <a:t>qanunlarda</a:t>
            </a:r>
            <a:r>
              <a:rPr lang="en-US" sz="2700" dirty="0"/>
              <a:t> </a:t>
            </a:r>
            <a:r>
              <a:rPr lang="en-US" sz="2700" dirty="0" err="1"/>
              <a:t>müəyyən</a:t>
            </a:r>
            <a:r>
              <a:rPr lang="en-US" sz="2700" dirty="0"/>
              <a:t> </a:t>
            </a:r>
            <a:r>
              <a:rPr lang="en-US" sz="2700" dirty="0" err="1"/>
              <a:t>edilmiş</a:t>
            </a:r>
            <a:r>
              <a:rPr lang="en-US" sz="2700" dirty="0"/>
              <a:t> </a:t>
            </a:r>
            <a:r>
              <a:rPr lang="en-US" sz="2700" dirty="0" err="1"/>
              <a:t>əsaslarla</a:t>
            </a:r>
            <a:r>
              <a:rPr lang="en-US" sz="2700" dirty="0"/>
              <a:t>, </a:t>
            </a:r>
            <a:r>
              <a:rPr lang="en-US" sz="2700" dirty="0" err="1"/>
              <a:t>habelə</a:t>
            </a:r>
            <a:r>
              <a:rPr lang="en-US" sz="2700" dirty="0"/>
              <a:t> </a:t>
            </a:r>
            <a:r>
              <a:rPr lang="en-US" sz="2700" dirty="0" err="1"/>
              <a:t>digərlərinin</a:t>
            </a:r>
            <a:r>
              <a:rPr lang="en-US" sz="2700" dirty="0"/>
              <a:t> </a:t>
            </a:r>
            <a:r>
              <a:rPr lang="en-US" sz="2700" dirty="0" err="1"/>
              <a:t>hüquq</a:t>
            </a:r>
            <a:r>
              <a:rPr lang="en-US" sz="2700" dirty="0"/>
              <a:t> </a:t>
            </a:r>
            <a:r>
              <a:rPr lang="en-US" sz="2700" dirty="0" err="1"/>
              <a:t>və</a:t>
            </a:r>
            <a:r>
              <a:rPr lang="en-US" sz="2700" dirty="0"/>
              <a:t> </a:t>
            </a:r>
            <a:r>
              <a:rPr lang="en-US" sz="2700" dirty="0" err="1"/>
              <a:t>azadlıqları</a:t>
            </a:r>
            <a:r>
              <a:rPr lang="en-US" sz="2700" dirty="0"/>
              <a:t> </a:t>
            </a:r>
            <a:r>
              <a:rPr lang="en-US" sz="2700" dirty="0" err="1"/>
              <a:t>ilə</a:t>
            </a:r>
            <a:r>
              <a:rPr lang="en-US" sz="2700" dirty="0"/>
              <a:t> </a:t>
            </a:r>
            <a:r>
              <a:rPr lang="en-US" sz="2700" dirty="0" err="1"/>
              <a:t>məhdudlaşır</a:t>
            </a:r>
            <a:r>
              <a:rPr lang="en-US" sz="2700" dirty="0"/>
              <a:t>.</a:t>
            </a:r>
            <a:r>
              <a:rPr lang="az-Latn-AZ" sz="2700" dirty="0"/>
              <a:t/>
            </a:r>
            <a:br>
              <a:rPr lang="az-Latn-AZ" sz="2700" dirty="0"/>
            </a:br>
            <a:r>
              <a:rPr lang="en-US" sz="2700" dirty="0"/>
              <a:t>III. </a:t>
            </a:r>
            <a:r>
              <a:rPr lang="en-US" sz="2700" dirty="0" err="1"/>
              <a:t>Müharibə</a:t>
            </a:r>
            <a:r>
              <a:rPr lang="en-US" sz="2700" dirty="0"/>
              <a:t>, </a:t>
            </a:r>
            <a:r>
              <a:rPr lang="en-US" sz="2700" dirty="0" err="1"/>
              <a:t>hərbi</a:t>
            </a:r>
            <a:r>
              <a:rPr lang="en-US" sz="2700" dirty="0"/>
              <a:t> </a:t>
            </a:r>
            <a:r>
              <a:rPr lang="en-US" sz="2700" dirty="0" err="1"/>
              <a:t>vəziyyət</a:t>
            </a:r>
            <a:r>
              <a:rPr lang="en-US" sz="2700" dirty="0"/>
              <a:t> </a:t>
            </a:r>
            <a:r>
              <a:rPr lang="en-US" sz="2700" dirty="0" err="1"/>
              <a:t>və</a:t>
            </a:r>
            <a:r>
              <a:rPr lang="en-US" sz="2700" dirty="0"/>
              <a:t> </a:t>
            </a:r>
            <a:r>
              <a:rPr lang="en-US" sz="2700" dirty="0" err="1"/>
              <a:t>fövqəladə</a:t>
            </a:r>
            <a:r>
              <a:rPr lang="en-US" sz="2700" dirty="0"/>
              <a:t> </a:t>
            </a:r>
            <a:r>
              <a:rPr lang="en-US" sz="2700" dirty="0" err="1"/>
              <a:t>vəziyyət</a:t>
            </a:r>
            <a:r>
              <a:rPr lang="en-US" sz="2700" dirty="0"/>
              <a:t>, </a:t>
            </a:r>
            <a:r>
              <a:rPr lang="en-US" sz="2700" dirty="0" err="1"/>
              <a:t>habelə</a:t>
            </a:r>
            <a:r>
              <a:rPr lang="en-US" sz="2700" dirty="0"/>
              <a:t> </a:t>
            </a:r>
            <a:r>
              <a:rPr lang="en-US" sz="2700" dirty="0" err="1"/>
              <a:t>səfərbərlik</a:t>
            </a:r>
            <a:r>
              <a:rPr lang="en-US" sz="2700" dirty="0"/>
              <a:t> </a:t>
            </a:r>
            <a:r>
              <a:rPr lang="en-US" sz="2700" dirty="0" err="1"/>
              <a:t>elan</a:t>
            </a:r>
            <a:r>
              <a:rPr lang="en-US" sz="2700" dirty="0"/>
              <a:t> </a:t>
            </a:r>
            <a:r>
              <a:rPr lang="en-US" sz="2700" dirty="0" err="1"/>
              <a:t>edilərkən</a:t>
            </a:r>
            <a:r>
              <a:rPr lang="en-US" sz="2700" dirty="0"/>
              <a:t> </a:t>
            </a:r>
            <a:r>
              <a:rPr lang="en-US" sz="2700" dirty="0" err="1"/>
              <a:t>insan</a:t>
            </a:r>
            <a:r>
              <a:rPr lang="en-US" sz="2700" dirty="0"/>
              <a:t> </a:t>
            </a:r>
            <a:r>
              <a:rPr lang="en-US" sz="2700" dirty="0" err="1"/>
              <a:t>və</a:t>
            </a:r>
            <a:r>
              <a:rPr lang="en-US" sz="2700" dirty="0"/>
              <a:t> </a:t>
            </a:r>
            <a:r>
              <a:rPr lang="en-US" sz="2700" dirty="0" err="1"/>
              <a:t>vətəndaş</a:t>
            </a:r>
            <a:r>
              <a:rPr lang="en-US" sz="2700" dirty="0"/>
              <a:t> </a:t>
            </a:r>
            <a:r>
              <a:rPr lang="en-US" sz="2700" dirty="0" err="1"/>
              <a:t>hüquqlarının</a:t>
            </a:r>
            <a:r>
              <a:rPr lang="en-US" sz="2700" dirty="0"/>
              <a:t> </a:t>
            </a:r>
            <a:r>
              <a:rPr lang="en-US" sz="2700" dirty="0" err="1"/>
              <a:t>və</a:t>
            </a:r>
            <a:r>
              <a:rPr lang="en-US" sz="2700" dirty="0"/>
              <a:t> </a:t>
            </a:r>
            <a:r>
              <a:rPr lang="en-US" sz="2700" dirty="0" err="1"/>
              <a:t>azadlıqlarının</a:t>
            </a:r>
            <a:r>
              <a:rPr lang="en-US" sz="2700" dirty="0"/>
              <a:t> </a:t>
            </a:r>
            <a:r>
              <a:rPr lang="en-US" sz="2700" dirty="0" err="1"/>
              <a:t>həyata</a:t>
            </a:r>
            <a:r>
              <a:rPr lang="en-US" sz="2700" dirty="0"/>
              <a:t> </a:t>
            </a:r>
            <a:r>
              <a:rPr lang="en-US" sz="2700" dirty="0" err="1"/>
              <a:t>keçirilməsi</a:t>
            </a:r>
            <a:r>
              <a:rPr lang="en-US" sz="2700" dirty="0"/>
              <a:t> </a:t>
            </a:r>
            <a:r>
              <a:rPr lang="en-US" sz="2700" dirty="0" err="1"/>
              <a:t>Azərbaycan</a:t>
            </a:r>
            <a:r>
              <a:rPr lang="en-US" sz="2700" dirty="0"/>
              <a:t> </a:t>
            </a:r>
            <a:r>
              <a:rPr lang="en-US" sz="2700" dirty="0" err="1"/>
              <a:t>Respublikasının</a:t>
            </a:r>
            <a:r>
              <a:rPr lang="en-US" sz="2700" dirty="0"/>
              <a:t> </a:t>
            </a:r>
            <a:r>
              <a:rPr lang="en-US" sz="2700" dirty="0" err="1"/>
              <a:t>beynəlxalq</a:t>
            </a:r>
            <a:r>
              <a:rPr lang="en-US" sz="2700" dirty="0"/>
              <a:t> </a:t>
            </a:r>
            <a:r>
              <a:rPr lang="en-US" sz="2700" dirty="0" err="1"/>
              <a:t>öhdəliklərini</a:t>
            </a:r>
            <a:r>
              <a:rPr lang="en-US" sz="2700" dirty="0"/>
              <a:t> </a:t>
            </a:r>
            <a:r>
              <a:rPr lang="en-US" sz="2700" dirty="0" err="1"/>
              <a:t>nəzərə</a:t>
            </a:r>
            <a:r>
              <a:rPr lang="en-US" sz="2700" dirty="0"/>
              <a:t> </a:t>
            </a:r>
            <a:r>
              <a:rPr lang="en-US" sz="2700" dirty="0" err="1"/>
              <a:t>almaq</a:t>
            </a:r>
            <a:r>
              <a:rPr lang="en-US" sz="2700" dirty="0"/>
              <a:t> </a:t>
            </a:r>
            <a:r>
              <a:rPr lang="en-US" sz="2700" dirty="0" err="1"/>
              <a:t>şərti</a:t>
            </a:r>
            <a:r>
              <a:rPr lang="en-US" sz="2700" dirty="0"/>
              <a:t> </a:t>
            </a:r>
            <a:r>
              <a:rPr lang="en-US" sz="2700" dirty="0" err="1"/>
              <a:t>ilə</a:t>
            </a:r>
            <a:r>
              <a:rPr lang="en-US" sz="2700" dirty="0"/>
              <a:t> </a:t>
            </a:r>
            <a:r>
              <a:rPr lang="en-US" sz="2700" dirty="0" err="1"/>
              <a:t>qismən</a:t>
            </a:r>
            <a:r>
              <a:rPr lang="en-US" sz="2700" dirty="0"/>
              <a:t> </a:t>
            </a:r>
            <a:r>
              <a:rPr lang="en-US" sz="2700" dirty="0" err="1"/>
              <a:t>və</a:t>
            </a:r>
            <a:r>
              <a:rPr lang="en-US" sz="2700" dirty="0"/>
              <a:t> </a:t>
            </a:r>
            <a:r>
              <a:rPr lang="en-US" sz="2700" dirty="0" err="1"/>
              <a:t>müvəqqəti</a:t>
            </a:r>
            <a:r>
              <a:rPr lang="en-US" sz="2700" dirty="0"/>
              <a:t> </a:t>
            </a:r>
            <a:r>
              <a:rPr lang="en-US" sz="2700" dirty="0" err="1"/>
              <a:t>məhdudlaşdırıla</a:t>
            </a:r>
            <a:r>
              <a:rPr lang="en-US" sz="2700" dirty="0"/>
              <a:t> </a:t>
            </a:r>
            <a:r>
              <a:rPr lang="en-US" sz="2700" dirty="0" err="1"/>
              <a:t>bilər</a:t>
            </a:r>
            <a:r>
              <a:rPr lang="en-US" sz="2700" dirty="0"/>
              <a:t>. </a:t>
            </a:r>
            <a:r>
              <a:rPr lang="en-US" sz="2700" dirty="0" err="1"/>
              <a:t>Həyata</a:t>
            </a:r>
            <a:r>
              <a:rPr lang="en-US" sz="2700" dirty="0"/>
              <a:t> </a:t>
            </a:r>
            <a:r>
              <a:rPr lang="en-US" sz="2700" dirty="0" err="1"/>
              <a:t>keçirilməsi</a:t>
            </a:r>
            <a:r>
              <a:rPr lang="en-US" sz="2700" dirty="0"/>
              <a:t> </a:t>
            </a:r>
            <a:r>
              <a:rPr lang="en-US" sz="2700" dirty="0" err="1"/>
              <a:t>məhdudlaşdırılan</a:t>
            </a:r>
            <a:r>
              <a:rPr lang="en-US" sz="2700" dirty="0"/>
              <a:t> </a:t>
            </a:r>
            <a:r>
              <a:rPr lang="en-US" sz="2700" dirty="0" err="1"/>
              <a:t>hüquq</a:t>
            </a:r>
            <a:r>
              <a:rPr lang="en-US" sz="2700" dirty="0"/>
              <a:t> </a:t>
            </a:r>
            <a:r>
              <a:rPr lang="en-US" sz="2700" dirty="0" err="1"/>
              <a:t>və</a:t>
            </a:r>
            <a:r>
              <a:rPr lang="en-US" sz="2700" dirty="0"/>
              <a:t> </a:t>
            </a:r>
            <a:r>
              <a:rPr lang="en-US" sz="2700" dirty="0" err="1"/>
              <a:t>azadlıqlar</a:t>
            </a:r>
            <a:r>
              <a:rPr lang="en-US" sz="2700" dirty="0"/>
              <a:t> </a:t>
            </a:r>
            <a:r>
              <a:rPr lang="en-US" sz="2700" dirty="0" err="1"/>
              <a:t>haqqında</a:t>
            </a:r>
            <a:r>
              <a:rPr lang="en-US" sz="2700" dirty="0"/>
              <a:t> </a:t>
            </a:r>
            <a:r>
              <a:rPr lang="en-US" sz="2700" dirty="0" err="1"/>
              <a:t>əhaliyə</a:t>
            </a:r>
            <a:r>
              <a:rPr lang="en-US" sz="2700" dirty="0"/>
              <a:t> </a:t>
            </a:r>
            <a:r>
              <a:rPr lang="en-US" sz="2700" dirty="0" err="1"/>
              <a:t>qabaqcadan</a:t>
            </a:r>
            <a:r>
              <a:rPr lang="en-US" sz="2700" dirty="0"/>
              <a:t> </a:t>
            </a:r>
            <a:r>
              <a:rPr lang="en-US" sz="2700" dirty="0" err="1"/>
              <a:t>məlumat</a:t>
            </a:r>
            <a:r>
              <a:rPr lang="en-US" sz="2700" dirty="0"/>
              <a:t> </a:t>
            </a:r>
            <a:r>
              <a:rPr lang="en-US" sz="2700" dirty="0" err="1"/>
              <a:t>verilir</a:t>
            </a:r>
            <a:r>
              <a:rPr lang="en-US" sz="2700" dirty="0"/>
              <a:t>. </a:t>
            </a:r>
            <a:endParaRPr lang="ru-RU" sz="2700" dirty="0"/>
          </a:p>
        </p:txBody>
      </p:sp>
    </p:spTree>
    <p:extLst>
      <p:ext uri="{BB962C8B-B14F-4D97-AF65-F5344CB8AC3E}">
        <p14:creationId xmlns:p14="http://schemas.microsoft.com/office/powerpoint/2010/main" val="41511014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530</TotalTime>
  <Words>1267</Words>
  <Application>Microsoft Office PowerPoint</Application>
  <PresentationFormat>Custom</PresentationFormat>
  <Paragraphs>130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Slate</vt:lpstr>
      <vt:lpstr>AVROPA İNSAN HÜQUQLARI KONVENSİYASI</vt:lpstr>
      <vt:lpstr>PowerPoint Presentation</vt:lpstr>
      <vt:lpstr>PowerPoint Presentation</vt:lpstr>
      <vt:lpstr>AVROPA İNSAN HÜQUQLARI KONVENSİYASI</vt:lpstr>
      <vt:lpstr>Beynəlxalq sənədlər</vt:lpstr>
      <vt:lpstr>MÜLKI VƏ SIYASI HÜQUQLAR HAQQINDA BEYNƏLXALQ PAKT </vt:lpstr>
      <vt:lpstr> Uşaq hüquqları haqqında Konvensiya  </vt:lpstr>
      <vt:lpstr>Azərbaycan Respublikası Konstitusiyasının 32-ci maddəsi </vt:lpstr>
      <vt:lpstr>                Azərbaycan Respublikası Konstitusiyasının71-ci maddəsi   İnsan və vətəndaş hüquqlarının və azadlıqlarının təminatı  I. Konstitusiyada təsbit edilmiş insan və vətəndaş hüquqlarını və azadlıqlarını gözləmək və qorumaq qanunvericilik, icra və məhkəmə hakimiyyəti orqanlarının borcudur.  II. İnsan və vətəndaş hüquqlarının və azadlıqlarının həyata keçirilməsini heç kəs məhdudlaşdıra bilməz. Hər kəsin hüquq və azadlıqları bu Konstitusiyada və qanunlarda müəyyən edilmiş əsaslarla, habelə digərlərinin hüquq və azadlıqları ilə məhdudlaşır. III. Müharibə, hərbi vəziyyət və fövqəladə vəziyyət, habelə səfərbərlik elan edilərkən insan və vətəndaş hüquqlarının və azadlıqlarının həyata keçirilməsi Azərbaycan Respublikasının beynəlxalq öhdəliklərini nəzərə almaq şərti ilə qismən və müvəqqəti məhdudlaşdırıla bilər. Həyata keçirilməsi məhdudlaşdırılan hüquq və azadlıqlar haqqında əhaliyə qabaqcadan məlumat verilir. </vt:lpstr>
      <vt:lpstr>     Ədalət mühakiməsinin həyata keçirilməsi zamanı «İnsan hüquqlarının və əsas azadlıqların müdafiəsi haqqında» Avropa Konvensiyası müddəalarının və İnsan Hüquqları üzrə Avropa Məhkəməsinin presedentlərinin tətbiqi haqqında  Azərbaycan Respkublikası Ali Məhkəməsi Plenumunun   QƏRARI   </vt:lpstr>
      <vt:lpstr>PowerPoint Presentation</vt:lpstr>
      <vt:lpstr>İnsan hüquqlarının və əsas azadlıqların müdafiəsi haqqında” Avropa Konvensiyası</vt:lpstr>
      <vt:lpstr>İZMİR BƏYANNAMƏSİ 26-27 aprel 2011</vt:lpstr>
      <vt:lpstr>BRAYTON BƏYANNAMƏSİ 19-20 aprel 2012</vt:lpstr>
      <vt:lpstr>İNTERLAKEN BƏYANNAMƏSİ 19 fevral 2010</vt:lpstr>
      <vt:lpstr>Azərbaycan Respublikası Cinayət Məcəlləsinin 156.1-ci maddəsi</vt:lpstr>
      <vt:lpstr>ƏMƏLİYYAT-AXTARIŞ FƏALİYYƏTİ HAQQINDA AZƏRBAYCAN RESPUBLİKASININ QANUNU</vt:lpstr>
      <vt:lpstr>             Azərbaycan Respublikasında insan hüquq və azadlıqlarının həyata keçirilməsinin tənzimlənməsi haqqında AZƏRBAYCAN RESPUBLİKASININ KONSTİTUSİYA Q A N U N U   Maddə 3. Qanun əsasında insan hüquqlarının və azadlıqlarının məhdudlaşdırılmasına dair tələblər 3.1. Azərbaycan Respublikasının Konstitusiyasında və Azərbaycan Respublikasının tərəfdar çıxdığı beynəlxalq müqavilələrdə nəzərdə tutulmuş insan hüquqları və azadlıqları yalnız qanunla məhdudlaşdırıla bilər. 3.2. İnsan hüquqlarını və azadlıqlarını məhdudlaşdıran qanunda məhdudlaşdırılan hüquq və ya azadlıq, habelə Azərbaycan Respublikası Konstitusiyasının müvafiq maddəsi göstərilməlidir. 3.3. İnsan hüquqlarına və azadlıqlarına qoyulan məhdudiyyətlər həmin hüquqların və azadlıqların mahiyyətini dəyişməməlidir. </vt:lpstr>
      <vt:lpstr>PowerPoint Presentation</vt:lpstr>
      <vt:lpstr>- genetik mənada, valideyn olub-olmamaq seçiminə hörmət olunması hüququ  - peşə və biznes təbiətli fəaliyyətlər - təhlükəsizlik xidməti və ya digər dövlət orqanları tərəfdən yığılmış və saxlanılan şəxsi və ya ictimai xarakterli fayl və məlumatlar  - şəxsin sağlamlığı barədə məlumat  - birinin sağlamlığına xələl gətirmə riski barədə məlumat - etnik kimlik  - şəxsin dini və fəlsəfi əqidələri barədə məlumat - əlil şəxslərin müəyyən hüquqları:  - axtarış və müsadirələr  - ictimai yerdə şəxsin dayandırılıb axtarılması  - əlaqələrin və telefon danışıqlarının izlənilməsi  - ictimai yerlərin video izlənilməsi, vizual məlumatın yazıldığı, saxlanıldığı və ictimaiyyətə açıqlandığı halda  - ətraf mühitin ciddi çirklənməsi,  - ailə üzvlərinin dəfninə aid məsələlərə  .......... </vt:lpstr>
      <vt:lpstr>Ailə həyatının əsas meyarları:  - üfüqi və ya şaquli qan qohumluğu  və (və ya)  - münasibətlərin iştirakçıları arasında sıx şəxsi əlaqələrin mövcudluğu</vt:lpstr>
      <vt:lpstr>PowerPoint Presentation</vt:lpstr>
      <vt:lpstr>Himayəyə götürmə zamanı ailə həyatına hüquq Məhkəmə bu halda uşağın əvvəlki valideynləri ilə münasibətinin xarakteri və əlaqənin sıxlığını əsas götürür.   Uşaq və yaxın qohumlar arasında əlaqələr (baba-nənə və nəvə əlaqələri) – ailə həyatı sayılır, çünki belə qohumlar ailə həyatında önəmli rol oynayır (Price Birləşmiş Krallığa qarşı).  İmmiqrasiya məsələlərində normal emosional bağlılıqdan başqa əlavə asılılıq elementləri nümayiş etdirilmədikdə valideynlər və yetkinlik yaşına çatmış uşaqlar arasında ailə həyatı yoxdur (Slivenko Latviyaya qarşı*). Lakin bu cür əlaqələrə “şəxsi həyat” başlığı altında baxıla bilər (Slivenko Latviyaya qarşı). </vt:lpstr>
      <vt:lpstr>PowerPoint Presentation</vt:lpstr>
      <vt:lpstr>KONVENSİYANIN 8-Cİ MADDƏSİNİN TƏTBİQ DAİRƏSİ</vt:lpstr>
      <vt:lpstr>İKİ MƏRHƏLƏLİ QİYMƏTLƏNDİRMƏ</vt:lpstr>
      <vt:lpstr>Diqqətinizə görə minnətdaram!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AVROPA İNSAN HÜQUQLARI KONVENSİYASI</dc:title>
  <dc:creator>Ismayil Khalilli</dc:creator>
  <cp:lastModifiedBy>ROVSHANOVA Vafa</cp:lastModifiedBy>
  <cp:revision>48</cp:revision>
  <dcterms:created xsi:type="dcterms:W3CDTF">2016-05-24T16:53:05Z</dcterms:created>
  <dcterms:modified xsi:type="dcterms:W3CDTF">2016-11-10T13:28:19Z</dcterms:modified>
</cp:coreProperties>
</file>