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320" r:id="rId2"/>
    <p:sldId id="400" r:id="rId3"/>
    <p:sldId id="401" r:id="rId4"/>
    <p:sldId id="402" r:id="rId5"/>
    <p:sldId id="403" r:id="rId6"/>
    <p:sldId id="404" r:id="rId7"/>
    <p:sldId id="405" r:id="rId8"/>
    <p:sldId id="408" r:id="rId9"/>
    <p:sldId id="409" r:id="rId10"/>
    <p:sldId id="410" r:id="rId11"/>
    <p:sldId id="411" r:id="rId12"/>
    <p:sldId id="412" r:id="rId13"/>
    <p:sldId id="413" r:id="rId14"/>
    <p:sldId id="427" r:id="rId15"/>
    <p:sldId id="414" r:id="rId16"/>
    <p:sldId id="415" r:id="rId17"/>
    <p:sldId id="417" r:id="rId18"/>
    <p:sldId id="416" r:id="rId19"/>
    <p:sldId id="397" r:id="rId20"/>
    <p:sldId id="345" r:id="rId21"/>
    <p:sldId id="399" r:id="rId22"/>
    <p:sldId id="418" r:id="rId23"/>
    <p:sldId id="419" r:id="rId24"/>
    <p:sldId id="420" r:id="rId25"/>
    <p:sldId id="421" r:id="rId26"/>
    <p:sldId id="422" r:id="rId27"/>
    <p:sldId id="424" r:id="rId28"/>
    <p:sldId id="425" r:id="rId29"/>
    <p:sldId id="426" r:id="rId30"/>
    <p:sldId id="301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4247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E9C10-A1DB-4CC4-BD45-1E6D82EB7153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3267-E40A-4687-A2D4-5AE689A3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C325F0-9967-C14C-969E-BC013F61F76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AED55-2F83-9442-A302-8C53733C1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544" y="522519"/>
            <a:ext cx="8229600" cy="1190168"/>
          </a:xfrm>
        </p:spPr>
        <p:txBody>
          <a:bodyPr>
            <a:noAutofit/>
          </a:bodyPr>
          <a:lstStyle/>
          <a:p>
            <a: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/>
            </a:r>
            <a:br>
              <a:rPr lang="en-US" sz="36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2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Avropa İnsan HüquqlarI KONVENSİYASI </a:t>
            </a:r>
            <a:r>
              <a:rPr lang="en-US" sz="32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v</a:t>
            </a:r>
            <a:r>
              <a:rPr lang="az-Latn-AZ" sz="32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ə</a:t>
            </a:r>
            <a:br>
              <a:rPr lang="az-Latn-AZ" sz="32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</a:br>
            <a:r>
              <a:rPr lang="az-Latn-AZ" sz="3200" b="1" cap="all" dirty="0" smtClean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Calibri"/>
              </a:rPr>
              <a:t>Avropa İnsan HüquqlarI MƏHKƏMƏSİ</a:t>
            </a:r>
            <a:endParaRPr lang="en-US" sz="3200" b="1" cap="all" dirty="0">
              <a:ln/>
              <a:solidFill>
                <a:schemeClr val="tx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314" y="6069150"/>
            <a:ext cx="775062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1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Times New Roman" panose="02020603050405020304" pitchFamily="18" charset="0"/>
              </a:rPr>
              <a:t>hüquqşünaslar </a:t>
            </a:r>
            <a:r>
              <a:rPr lang="az-Latn-AZ" sz="14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Times New Roman" panose="02020603050405020304" pitchFamily="18" charset="0"/>
              </a:rPr>
              <a:t>üçün </a:t>
            </a:r>
            <a:r>
              <a:rPr lang="az-Latn-AZ" sz="1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cs typeface="Times New Roman" panose="02020603050405020304" pitchFamily="18" charset="0"/>
              </a:rPr>
              <a:t>təlİm</a:t>
            </a:r>
            <a:r>
              <a:rPr lang="az-Latn-AZ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az-Latn-AZ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23-24 fevral 2017-ci il 		Bakı,  Azərbaycan      	</a:t>
            </a:r>
            <a:endParaRPr lang="az-Latn-AZ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omeherremov\Desktop\qq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422549" cy="1116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0" y="4549430"/>
            <a:ext cx="6429829" cy="8925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2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Times New Roman" panose="02020603050405020304" pitchFamily="18" charset="0"/>
              </a:rPr>
              <a:t>TəlİMÇİ: </a:t>
            </a:r>
            <a:r>
              <a:rPr lang="az-Latn-AZ" sz="2000" b="1" cap="all" dirty="0" err="1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Times New Roman" panose="02020603050405020304" pitchFamily="18" charset="0"/>
              </a:rPr>
              <a:t>Ruhİyyə</a:t>
            </a:r>
            <a:r>
              <a:rPr lang="az-Latn-AZ" sz="2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lang="az-Latn-AZ" sz="20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Times New Roman" panose="02020603050405020304" pitchFamily="18" charset="0"/>
              </a:rPr>
              <a:t>İsayeva</a:t>
            </a:r>
            <a:endParaRPr lang="az-Latn-AZ" sz="2000" b="1" cap="all" dirty="0" smtClean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Times New Roman" panose="02020603050405020304" pitchFamily="18" charset="0"/>
            </a:endParaRPr>
          </a:p>
          <a:p>
            <a:pPr algn="ctr"/>
            <a:endParaRPr lang="az-Latn-AZ" sz="1600" b="1" cap="all" dirty="0" smtClean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az-Latn-AZ" sz="1600" b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j-ea"/>
                <a:cs typeface="Times New Roman" panose="02020603050405020304" pitchFamily="18" charset="0"/>
              </a:rPr>
              <a:t>Azərbaycan RespublİkasI Vəkİllər KollegİYasININ ÜZVÜ</a:t>
            </a:r>
            <a:r>
              <a:rPr lang="az-Latn-AZ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az-Latn-A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10936"/>
            <a:ext cx="7823200" cy="4326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az-Latn-AZ" sz="1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olub-olmamasını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edərkən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Məhkəmənin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vəziyyətə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bioloji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deyil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faktlara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açıq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üstünlük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verməsinə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baxmayaraq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yalnız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dəfə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qohumluğu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qənaətinə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gəlinmişdir</a:t>
            </a: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Y-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Z-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Birləşmiş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Krallığa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(26 </a:t>
            </a:r>
            <a:r>
              <a:rPr lang="en-US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aprel</a:t>
            </a:r>
            <a:r>
              <a:rPr lang="en-US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1997-ci </a:t>
            </a:r>
            <a:r>
              <a:rPr lang="en-US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az-Latn-A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l)</a:t>
            </a:r>
          </a:p>
          <a:p>
            <a:pPr marL="0" indent="0" algn="just">
              <a:buNone/>
            </a:pP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bildirmişdir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transseksual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donor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vasitəsilə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mayalanma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anadan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olmuş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oğlu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bərabər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olmuşdur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qənaətə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gəldikdə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sözügedən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cəhətlər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baxımından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ənənəvi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mühitindən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seçilməməsini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z-Latn-A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transseksualın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uşağın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atası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donor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vasitəsilə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mayalanma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prosesində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iştirak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etməsini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mühüm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qəbul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etmişdir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 qohumluluğu olmadan ailə həyatı davam edə bilərmi?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0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15772"/>
            <a:ext cx="7823200" cy="4326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edilməsində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bioloji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aparmasının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qarşısını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almadıqda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bağlılıq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baxımından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yetərli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görünmür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səbəbdən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donorluq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sıx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olmayacağına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qədər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az-Latn-A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Latn-AZ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addə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bərabər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tutulmur.</a:t>
            </a:r>
          </a:p>
          <a:p>
            <a:pPr marL="0" indent="0" algn="just">
              <a:buNone/>
            </a:pP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Niderlanda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fevral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Latn-A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cü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il)</a:t>
            </a:r>
            <a:endParaRPr lang="az-Latn-A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 qohumluluğu özü-özlüyündə </a:t>
            </a:r>
            <a:b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yetərli cəhətdirmi?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7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16" y="2060812"/>
            <a:ext cx="8693623" cy="46813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Belçikaya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iyun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1979)</a:t>
            </a:r>
            <a:endParaRPr lang="az-Latn-A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az-Latn-A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nənə-babaları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çünki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nənə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babalar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mühüm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oynayırlar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az-Latn-A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çağında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Olssonun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İsveçə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 1988-ci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dolduqda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Buqaneminin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Fransaya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aprel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1996-cı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bacı-qardaşa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aid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az-Latn-A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Boylun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Birləşmiş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Krallığa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fevral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1993) </a:t>
            </a:r>
            <a:endParaRPr lang="az-Latn-A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az-Latn-A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əmi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xala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qardaşı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qızı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oğlu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şərtlə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sıx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olsun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az-Latn-A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əmi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dayı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qardaş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oğlu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qənaətinə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gəlmişdir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oğlan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həftə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sonunu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əmisi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dayısı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qalırdı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ölkənin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rəsmi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qurumları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əmini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dayını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oğlan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təcəssüm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yaxşı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nümunə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hesab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az-Latn-AZ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dird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ilər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 qohumluluğu ailə həyatı hesab edilməsi üçün yetərli cəhətdirmi?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9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39" y="2238233"/>
            <a:ext cx="8086762" cy="388793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Jolie &amp;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Belçikaya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Valideynlər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dəfə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nikahsız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qeyri-qanuni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doğulmuş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xüsusilə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tanıldıqda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sıx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olduqda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Fransaya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oktyabr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1982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Söderbek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İsveçə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oktyabr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1998)</a:t>
            </a:r>
            <a:endParaRPr lang="az-Latn-AZ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vladlığa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götürmüş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valideynlər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evladlığa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götürülmüş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prinsipcə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</a:t>
            </a:r>
            <a:r>
              <a:rPr lang="az-Latn-A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Qan qohumluluğu ailə həyatı hesab edilməsi üçün yetərli cəhətdirmi?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93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AİHK-</a:t>
            </a:r>
            <a:r>
              <a:rPr lang="az-Latn-AZ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az-Latn-AZ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8-ci maddəsi</a:t>
            </a:r>
            <a:br>
              <a:rPr lang="az-Latn-AZ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Hər kəsin öz şəxsi və ailə həyatına hörmət hüququ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2" descr="Image result for Article 8 family lif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13" y="2483870"/>
            <a:ext cx="3514088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31307" y="3171309"/>
            <a:ext cx="2647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Şəxsi həyat</a:t>
            </a:r>
            <a:endParaRPr lang="en-US" sz="3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38" y="2060809"/>
            <a:ext cx="8704701" cy="38879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Kostello</a:t>
            </a: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-Roberts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Birləşmiş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Krallığa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</a:t>
            </a: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 1993-cü </a:t>
            </a: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az-Latn-AZ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az-Latn-A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«Ş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əxsi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geniş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açıqlanması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müfəssəl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tərifə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sığmayan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məfhumdur</a:t>
            </a:r>
            <a:r>
              <a:rPr lang="az-Latn-A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 algn="just">
              <a:buNone/>
            </a:pPr>
            <a:r>
              <a:rPr lang="az-Latn-A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özəl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yaşamaq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hüququndan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genişdir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kəsin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şəxsiyyət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yetkinləşmək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hüdudları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təmasdadır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Nimits</a:t>
            </a: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Almaniyaya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dekabr</a:t>
            </a:r>
            <a:r>
              <a:rPr lang="en-US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1992-ci </a:t>
            </a:r>
            <a:r>
              <a:rPr lang="en-US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az-Latn-AZ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z-Latn-AZ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1992-ci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ildə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bildirmişdir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anlayışını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seçdiyi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biləcəyi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daxili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çevrə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hüdudları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məhdudlaşdırmaq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daxili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çevrə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hüdudlarının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əhatə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etmədiyi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dünyadan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kənara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çıxmamaq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olduqca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əngəlli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olardı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yanaşmaq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insanlarla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qurmaq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etdirmək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dərəcəyə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qədər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özündə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ehtiva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etməlidir</a:t>
            </a:r>
            <a:r>
              <a:rPr lang="az-Latn-A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Məhz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şəxslərlə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kənar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dünya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etdirmək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mütləq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daxildir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ŞƏXSİ HƏYAT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1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38" y="2060808"/>
            <a:ext cx="8704701" cy="4435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kənarda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az-Latn-A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imayədar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valideynlərlə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himayəyə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götürdükləri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böyüdən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qayğısına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qalmış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valideynlər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ikahda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cütlüklər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(misal üçün: u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şağı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homoseksuallar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partnyorları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Hansı münasibətlər </a:t>
            </a:r>
            <a:b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 </a:t>
            </a: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Həyatı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təşkil edir?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8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0229" y="2470774"/>
            <a:ext cx="3526571" cy="34665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az-Latn-A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sevimli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heyvanı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sahibi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münasibətlərə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şamil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</a:t>
            </a:r>
            <a:r>
              <a:rPr lang="az-Latn-A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irmi</a:t>
            </a:r>
            <a:r>
              <a:rPr lang="az-Latn-A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</a:t>
            </a:r>
            <a:endParaRPr lang="en-US" dirty="0"/>
          </a:p>
        </p:txBody>
      </p:sp>
      <p:pic>
        <p:nvPicPr>
          <p:cNvPr id="1026" name="Picture 2" descr="Girl with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6311"/>
            <a:ext cx="4457030" cy="346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768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638" y="2060809"/>
            <a:ext cx="8704701" cy="38879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z-Latn-AZ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 İslandiyaya qarşı iş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az-Latn-A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eyvanın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sahibi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heyvan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az-Latn-A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Kresten</a:t>
            </a: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Filtenborq</a:t>
            </a: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Mortensenin</a:t>
            </a: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əmlakının idarəçisi Danimarkaya qarşı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xsin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nikahdankənar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övladı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cəsədi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qohumluq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əlaqələrinin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müəyyənləşdirilməsi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aparılması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eksqumasiya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olunmuş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cəsəd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 Birləşmiş Krallığa qarşı iş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əhbus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həbsxana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şəraiti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kampaniyaya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başlamaq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yazışdığı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Hansı münasibətlər </a:t>
            </a:r>
            <a:b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 Həyatı təşkil etmir?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0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866" y="4353755"/>
            <a:ext cx="8475259" cy="1760442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ü"/>
            </a:pP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8-ci </a:t>
            </a: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maddə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 ətraf </a:t>
            </a: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mühitlə bağlı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hüquqlar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az-Latn-A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və sağlam ətraf mühitdə yaşamaq hüququ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376" y="567346"/>
            <a:ext cx="83387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Ətraf mühitin mühafizəsi ilə əlaqədar olaraq Konvensiya ilə qorunan hüquqlar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i.imgur.com/l2TIP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342" y="2071421"/>
            <a:ext cx="3571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9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07800" y="2642851"/>
            <a:ext cx="289332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z-Latn-A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 həyatı</a:t>
            </a:r>
          </a:p>
          <a:p>
            <a:pPr marL="0" indent="0">
              <a:buNone/>
            </a:pPr>
            <a:endParaRPr lang="az-Latn-AZ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2388"/>
            <a:ext cx="8229600" cy="1037230"/>
          </a:xfrm>
        </p:spPr>
        <p:txBody>
          <a:bodyPr>
            <a:noAutofit/>
          </a:bodyPr>
          <a:lstStyle/>
          <a:p>
            <a:r>
              <a:rPr lang="az-Latn-A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AİHK-</a:t>
            </a:r>
            <a:r>
              <a:rPr lang="az-Latn-AZ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az-Latn-A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8-ci maddəsi</a:t>
            </a:r>
            <a:br>
              <a:rPr lang="az-Latn-A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Hər kəsin öz şəxsi və ailə həyatına hörmət hüququ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4" descr="Image result for family lif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urantiabook.org/family_life/images/fam-s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42851"/>
            <a:ext cx="5597903" cy="38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69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860" y="2483890"/>
            <a:ext cx="8591265" cy="39305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8-ci  maddə ətraf mühitlə bağlı müxtəlif işlərə tətbiq edilib, lakin bu o demək deyil ki, hər dəfə ətraf mühitlə bağlı problemlər yarandıqda 8-ci maddə pozulmuş olur.</a:t>
            </a:r>
          </a:p>
          <a:p>
            <a:pPr algn="just"/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Konvensiya ilə təmin edilən hüquq və azadlıqlar sırasına ətraf mühitin mühafizəsi hüququ daxil edilməyib.</a:t>
            </a:r>
          </a:p>
          <a:p>
            <a:pPr algn="just"/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Kurtatos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Yunanıstana qarşı iş</a:t>
            </a:r>
          </a:p>
          <a:p>
            <a:pPr marL="0" indent="0" algn="just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«Nə 8-ci maddədə, nə də  Konvensiyanın hər hansı digər maddəsində ümumən ətraf mühitin mühafizəsinin təmin edilməsi konkret olaraq nəzərdə tutulmayıb, bu konkret aspektin digər beynəlxalq sənədlər və daxili qanunvericilik baxımından araşdırılması daha məqsədəuyğundur».</a:t>
            </a:r>
          </a:p>
          <a:p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8-ci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maddə və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ətraf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mühitlə bağlı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hüquqlar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75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084" y="2019869"/>
            <a:ext cx="8591265" cy="4490113"/>
          </a:xfrm>
        </p:spPr>
        <p:txBody>
          <a:bodyPr>
            <a:noAutofit/>
          </a:bodyPr>
          <a:lstStyle/>
          <a:p>
            <a:pPr algn="just"/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Ətraf mühitlə əlaqədar fərdi hüquqların Konvensiya əsasında qorunması məsələsinə ehtiyatla yanaşmaq lazımdır. </a:t>
            </a:r>
          </a:p>
          <a:p>
            <a:pPr algn="just"/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Presedent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hüququndan aydın olur ki, bir tərəfdən (və ən önəmlisi), ətraf mühitin mühafizəsi cəmiyyətin ümumi marağında olan məsələdir və Konvensiya ilə təmin edilən müəyyən hüquq və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azadlıqların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həyata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keçirilməsinin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məhdudlaşdırılmasına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məqsədlə edilən müdaxilələrə müəyyən hallarda haqq qazandırıla bilər.</a:t>
            </a:r>
          </a:p>
          <a:p>
            <a:pPr algn="just"/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Digər tərəfdən,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həm də, fərdi maraqlara aid məsələdir və pis ekoloji mühitdə yaşamaq fərdlərin Konvensiyada, xüsusilə 8-ci maddədə nəzərdə tutulmuş hüquqlarını poza bilər.</a:t>
            </a:r>
          </a:p>
          <a:p>
            <a:pPr algn="just"/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8-ci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maddə və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ətraf </a:t>
            </a: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mühitlə bağlı </a:t>
            </a: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hüquqlar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377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12"/>
            <a:ext cx="8441139" cy="4065351"/>
          </a:xfrm>
        </p:spPr>
        <p:txBody>
          <a:bodyPr>
            <a:noAutofit/>
          </a:bodyPr>
          <a:lstStyle/>
          <a:p>
            <a:pPr algn="just"/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aspektlə bağlı məhkəmə qəbul edir ki, cəmiyyətin ümumi maraqlarının tələbləri ilə fərdlərin əsas hüquqlarının müdafiəsi tələbləri arasında balansın müəyyən </a:t>
            </a:r>
            <a:r>
              <a:rPr lang="az-Latn-A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edilməsində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dövlətlər geniş </a:t>
            </a:r>
            <a:r>
              <a:rPr lang="az-Latn-A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qiymətləndirmə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sərbəstliyinə malikdirlər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Dövlət bu sahədə müdaxiləyə haqq qazandırmaq üçün «yetərli» əsaslar gətirməli və konkret halda qanuni məqsədlərə nail olmaq üçün istifadə edilə biləcək daha yumşaq vasitələrin </a:t>
            </a:r>
            <a:r>
              <a:rPr lang="az-Latn-A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olmadığını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sübut etməlidir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Beləliklə, ətraf mühitin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mühafizəsi ilə bağlı kollektiv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maraqların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hüquqlara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qoyulan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məhdudiyyətlərə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qazandırmaq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təşkil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b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ətraf mühitlə bağlı hüquqlar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24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9779" y="1173707"/>
            <a:ext cx="8584441" cy="581394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51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Bakli</a:t>
            </a:r>
            <a:r>
              <a:rPr lang="en-US" sz="5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Birləşmiş</a:t>
            </a:r>
            <a:r>
              <a:rPr lang="en-US" sz="5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Krallığa</a:t>
            </a:r>
            <a:r>
              <a:rPr lang="en-US" sz="5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5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1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51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(1997)</a:t>
            </a:r>
          </a:p>
          <a:p>
            <a:pPr marL="0" indent="0">
              <a:buNone/>
            </a:pPr>
            <a:endParaRPr lang="az-Latn-AZ" sz="5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az-Latn-A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</a:t>
            </a:r>
            <a:r>
              <a:rPr lang="en-US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raçı</a:t>
            </a: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mənşəli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Britaniya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vətəndaşı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uşağı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bilikdə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torpağında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yerləşən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furqonlarda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yaşayırdı</a:t>
            </a: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z-Latn-AZ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Ərizəçinin</a:t>
            </a: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bacısının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ailəsinə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qonşu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furqondan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ibarət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yaşayış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evinin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yerləşdirilməsi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müvəqqəti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icazə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verildiyinə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bələdiyyə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şurasına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ərazisində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furqon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yerləşdirmək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icazə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müraciət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ərizəsi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səbəblərlə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yanaşı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rədd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furqonların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yerləşdirilməsi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kənd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təsərrüfatı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təyinatlı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açıq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landşaftı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korlayacaq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ərazinin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həddən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artıq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tikililərlə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yüklənməsinə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verməyən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planına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ziddir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qeyd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şəhər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kənd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yerlərində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məskunlaşmaların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planlaşdırılması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sxemləri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cəmiyyətin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maraqları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naminə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qəbul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edilmiş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siyasətlərin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icrası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diskresion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səlahiyyətlərin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keçirilməsini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ehtiva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etiraf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hakimiyyət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orqanları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planlaşdırma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siyasətlərinin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seçilməsi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icrası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məsələlərində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çoxsaylı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faktorlar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yaxşı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planlaşdırma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siyasətinin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planlaşdırma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məsələlərində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fərdi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tədbirin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müəyyənləşdirilməsində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geniş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qiymətləndirmə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sərbəstliyinə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malikdirlər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3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35379"/>
          </a:xfrm>
        </p:spPr>
        <p:txBody>
          <a:bodyPr>
            <a:normAutofit/>
          </a:bodyPr>
          <a:lstStyle/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ətraf </a:t>
            </a:r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mühitlə bağlı hüquqlar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0961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12"/>
            <a:ext cx="8441139" cy="4490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Təmiz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mühitdə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yaşamaq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Konvensiyada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birbaşa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nəzərdə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tutulmayıb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hansı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səs-küyün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çirklənmənin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təsirinə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birbaşa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surətdə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məruz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qalırsa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8-ci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meydana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müdaxilə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ərizəçinin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mənzil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toxunulmazlığına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birbaşa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göstərməlidir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b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 ətraf mühitdə yaşamaq hüququ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2004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894" y="1760562"/>
            <a:ext cx="8441139" cy="49815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i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Fadeyeva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Rusiyaya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(2005)</a:t>
            </a:r>
          </a:p>
          <a:p>
            <a:pPr marL="0" indent="0" algn="just">
              <a:buNone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xatırlatdı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mühitin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çirkləndirilməsinin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mənfi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nəticələri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zəruri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həddə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çatmalıdır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həmin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mümkün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olsun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həddin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qiymətləndirilməsi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xarakter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daşıyır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faktlarından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eləcə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psixi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vəziyyətinə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mənfi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intensivliyindən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davamiyyətindən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doğurduğu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nəticələrdən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asılıdır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Həmçinin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ümumi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vəziyyəti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Əgər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barəsində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müasir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şəhər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zərərlə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müqayisədə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əhəmiyyətlidirsə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b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 ətraf mühitdə yaşamaq hüququ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3139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374710"/>
            <a:ext cx="7823200" cy="375145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Beləliklə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şikayətlərinə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ərizəçi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sübut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etməlidir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az-Latn-A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müdaxilə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az-Latn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əmin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müdaxilənin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sərtlik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dərəcəsi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həddə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çatıb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b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 ətraf mühitdə yaşamaq hüququ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7368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251" y="1023582"/>
            <a:ext cx="8700874" cy="5568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Moreno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Qomes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İspaniyaya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z-Latn-AZ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z-Latn-A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az-Latn-A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rizəçi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pozulduğunu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iddia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edərək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bildirmişdi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vaxtı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insanların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yuxulamasına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narahatlıq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yaradan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səs-küylə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əlaqədar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Valensiyada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bələdiyyə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orqanlarının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hərəkətsizliyi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səbəbindən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gecələr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yatmaq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illərdir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pozulur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saatlarında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qaçılmaz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səs-küyün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bununla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əlaqədar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problemlərin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ərazidə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yaşayır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bələdiyyə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özünün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etdiyi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qaydaların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dəfələrlə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pozulmasına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dözüb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hətta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şərait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yaradıb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saatlarında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səs-küyün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həddən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yüksək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gündəlik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narahatlıqların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yaranması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halları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qənaətə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gəldi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İspaniya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hökuməti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ərizəçinin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mənzil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toxunulmazlığına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etməkdən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ibarət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öhdəliyini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yerinə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yetirməyib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Konvensiyanın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maddəsini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az-Latn-A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mumən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vəziyyətin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pisləşməsi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təklikdə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dövlətin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əsasında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məsuliyyətə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cəlb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olunması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yetərli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35379"/>
          </a:xfrm>
        </p:spPr>
        <p:txBody>
          <a:bodyPr>
            <a:normAutofit/>
          </a:bodyPr>
          <a:lstStyle/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sağlam ətrafda yaşamaq hüququ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2765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251" y="1023582"/>
            <a:ext cx="8700874" cy="5568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Kirtatos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Yunanıstana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(2003)</a:t>
            </a:r>
          </a:p>
          <a:p>
            <a:pPr marL="0" indent="0" algn="just">
              <a:buNone/>
            </a:pPr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övlət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orqanları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mülkiyyətlərinin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yanında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tikintisi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barədə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icazənin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ləğv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olunması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haqqında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qərarını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yetirməmiş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beləliklə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yaşadığı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ətrafında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dağıntı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törədilərək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mənfi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etmişdi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etmişdi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tikinti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mülkiyyətinin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yaxınlığındakı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bataqlıq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dağıtması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tikintinin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yerləşdiyi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mənzərəsinə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xələl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gətirməsi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barədə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arqumentini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rədd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qeyd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mühitin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çirkləndirilməsi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fərdlərin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rifahına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hətta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sağlamlıqlarına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təhlükə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yaratmasa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mənzil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toxunulmazlığına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cümlədən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mənfi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müdaxilənin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fərdin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yetirdiyi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olmalıdır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hallarını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qənaətə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gəldi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yaxınlığındakı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tikinti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işlərinin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aparılmasının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yaratdığı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narahatlıqlar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zəruri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dərəcədə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səviyyəyə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çatmayıb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35379"/>
          </a:xfrm>
        </p:spPr>
        <p:txBody>
          <a:bodyPr>
            <a:normAutofit/>
          </a:bodyPr>
          <a:lstStyle/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sağlam ətrafda yaşamaq hüququ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7323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012" y="1378424"/>
            <a:ext cx="8454787" cy="53636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hörmət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müdafiəsinə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yönələn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qərarlarının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dövlət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tərəfindən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yetirilməməsi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məsuliyyətini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doğura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çünki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ərizəçilərin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üçün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prosessual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təminatları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cür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müsbət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təsirlərdən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məhrum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Taşkın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Türkiyəyə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(2006)</a:t>
            </a:r>
          </a:p>
          <a:p>
            <a:pPr marL="0" indent="0" algn="just">
              <a:buNone/>
            </a:pPr>
            <a:endParaRPr lang="az-Latn-A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qızıl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mədənində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fəaliyyət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göstərməsinə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icazə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məhdud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məsuliyyətli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şirkətin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işində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zəhərli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kimyəvi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proseslərdən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istifadə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əlaqədar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8-ci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pozulduğu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şirkətin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fəaliyyətinin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insanların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sağlamlığına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ərazidən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çirkləndirməsi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ekoloji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dağıdıcı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göstərməsi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səbəbindən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icazələri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ləğv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inzibati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qərarları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Ətraf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mühitin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mühafizəsi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meşə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təsərrüfatı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nazirliyinin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birbaşa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tapşırıqları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yerinə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yetirilməmişdi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35379"/>
          </a:xfrm>
        </p:spPr>
        <p:txBody>
          <a:bodyPr>
            <a:normAutofit/>
          </a:bodyPr>
          <a:lstStyle/>
          <a:p>
            <a:r>
              <a:rPr lang="az-Latn-A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8-ci maddə və </a:t>
            </a:r>
            <a:r>
              <a:rPr lang="az-Latn-A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 ətrafda yaşamaq hüququ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76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547" y="2224582"/>
            <a:ext cx="8673578" cy="4176215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Konvensiyanın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ərzində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təkamül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etmişdir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dəyişiklikləri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məqsədilə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hazırda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etməkdədir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uyğun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təfsir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edilməsində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çevik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yanaşmaya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sadi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bununla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müasir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tərkibinin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müxtəlif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boşanma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inkişafın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nəzərdən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qaçmamalıdır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mətninə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uyğun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sahələri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müstəvisində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birbaşa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dövlət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heçnədən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müdaxilə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etməməlidir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qurmaq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məsələn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evlənmək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uşağı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imkanı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vasitəsilə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özündə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ehtiva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etmir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evlənmək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qurmaq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hüququna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zəmanət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 </a:t>
            </a: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b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2167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325120" y="338328"/>
            <a:ext cx="836168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Q r u p    İ ş İ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985" y="2359342"/>
            <a:ext cx="49339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732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Söz</a:t>
            </a:r>
          </a:p>
          <a:p>
            <a:endParaRPr lang="az-Latn-AZ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Qiymətləndirmə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z-Latn-AZ" sz="40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TəlİMİN</a:t>
            </a:r>
            <a:r>
              <a:rPr lang="az-Latn-AZ" sz="4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Calibri" charset="0"/>
              </a:rPr>
              <a:t> YEKUNU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yourextrahand.com/wp-content/uploads/2012/02/Time-to-Evalu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514600"/>
            <a:ext cx="35909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44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38486"/>
            <a:ext cx="8276167" cy="368321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üzrə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faktlara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əsaslanaraq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mövcud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qərar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çıxarır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ümumi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tərəflər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ər-arvad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sıx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şəxsi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olub-olmamasından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ibarətdir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z-Latn-AZ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az-Latn-A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presedent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yanaşması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formalaşdıran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formalaşdırmayan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müəyyən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bilməməsini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bildirməsinə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baxmayaraq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Maddənin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müdafiəsi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altına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artmaqdadır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Ailə həyatı nədən ibarətdir?</a:t>
            </a:r>
            <a: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631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0633" y="2770498"/>
            <a:ext cx="8276167" cy="368321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Qanuni və həqiqi nikahlar 8-ci maddə ilə hər zaman müdafiə olunurlar.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az-Latn-AZ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Belə nikahda olan valideynlər və onların övladları arasında münasibətlər hər zaman 8-ci maddənin 1-ci bəndinin əhatə dairəsinə düşür.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Berrehabın</a:t>
            </a:r>
            <a:r>
              <a:rPr lang="az-Latn-A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Niderlanda qarşı işi (21 iyun 1988)</a:t>
            </a:r>
            <a:endParaRPr lang="az-Latn-AZ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Qanuni </a:t>
            </a:r>
            <a:r>
              <a:rPr lang="az-Latn-A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və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həqiqi nikahda olan valideynlərin dünyaya gətirdikləri övlad </a:t>
            </a:r>
            <a:r>
              <a:rPr lang="az-Latn-A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qanunun qüvvəsi daxilində 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anadan olduğu andan və dünyaya gəlməsi faktı əsasında həmin nikah münasibətlərin bir hissəsinə çevrilir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Uydurma və formal nikahlar 8-ci maddənin əhatə dairəsinin kənarında qala bilərlər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Hansı ailələr 8-ci maddənin əhatə dairəsinə düşür?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0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841" y="2483892"/>
            <a:ext cx="8646283" cy="391522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addə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ananın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vəziyyətindən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asılı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olmayaraq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</a:t>
            </a:r>
            <a:r>
              <a:rPr lang="az-Latn-AZ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münasibətlərə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Belçikaya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iyun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1979-cu 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il)</a:t>
            </a:r>
          </a:p>
          <a:p>
            <a:pPr algn="just"/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vladları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birlikdə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evl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cütl</a:t>
            </a:r>
            <a:r>
              <a:rPr lang="az-Latn-A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ükl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ər</a:t>
            </a:r>
            <a:r>
              <a:rPr lang="az-Latn-A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AİLƏ </a:t>
            </a: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hesab edilir</a:t>
            </a:r>
          </a:p>
          <a:p>
            <a:pPr marL="0" indent="0" algn="just">
              <a:buNone/>
            </a:pP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Consonun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İrlandiyaya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dekabr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1986-cı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az-Latn-A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az-Latn-A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ünasibətlərin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xarakteri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ailədən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seçilməməsi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Məhkəmənin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gəldiyi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qənaətdə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əksini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tapmışdır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 ailə həyatına sahib olmaq üçün vacibdirmi?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10936"/>
            <a:ext cx="7823200" cy="43263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Valideynlərin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vəziyyətindən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asılı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olmayaraq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nikahsız yaşama ailə həyatının </a:t>
            </a:r>
            <a:r>
              <a:rPr lang="az-Latn-AZ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qəti şərti deyil.</a:t>
            </a:r>
          </a:p>
          <a:p>
            <a:pPr algn="just"/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Berrehab</a:t>
            </a:r>
            <a:r>
              <a:rPr lang="az-Latn-A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Niderlanda qarşı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(nikahı pozulmuş ata)</a:t>
            </a:r>
          </a:p>
          <a:p>
            <a:pPr marL="0" indent="0" algn="ctr">
              <a:buNone/>
            </a:pPr>
            <a:r>
              <a:rPr lang="az-Latn-A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Kroon</a:t>
            </a:r>
            <a:r>
              <a:rPr lang="az-Latn-A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və </a:t>
            </a:r>
            <a:r>
              <a:rPr lang="az-Latn-A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Orsun</a:t>
            </a:r>
            <a:r>
              <a:rPr lang="az-Latn-A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(nikahsız yaşayan cütlük)</a:t>
            </a:r>
          </a:p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Beləliklə, nikahı pozulmuş, ayrılmış və razılıq əsasında artıq birgə yaşamayan ailə üzvləri 8-ci maddə ilə müdafiə olunurlar.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Nikahsız yaşama ailə həyatına sahib olmaq üçün vacibdirmi?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6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10936"/>
            <a:ext cx="7823200" cy="43263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Buqaneminin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Fransaya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qarşı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az-Latn-A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1996-cı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az-Latn-A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“8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Latn-A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addənin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əsaslandığı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nikahsız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yaşama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olmadıqda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valideyn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arasındakı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doğulub</a:t>
            </a: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doğulmadığından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asılı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olmayaraq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bağlılığa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şamil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bağlılıq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müstəsna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sonrakı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hadisələr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nəticəsində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qırıla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bilər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tətbiq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etməklə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şikayətçi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qanundan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kənar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oğlu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münasibətlər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kiminlə</a:t>
            </a:r>
            <a:r>
              <a:rPr lang="az-Latn-A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sə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sürməyən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əlaqədə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yuxarıdakı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müddəanın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mənası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çərçivəsində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həyatına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bərabər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qəbul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edilmişdir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z-Latn-A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Nikahsız yaşama və ya nikah olmadıqda ailə həyatı mövcud ola bilərmi?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0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210936"/>
            <a:ext cx="7823200" cy="43263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z-Latn-AZ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z-Latn-A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Söderbek</a:t>
            </a:r>
            <a:r>
              <a:rPr lang="az-Latn-A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İsveçə qarşı iş (28 oktyabr 1998)</a:t>
            </a:r>
          </a:p>
          <a:p>
            <a:pPr marL="0" indent="0" algn="ctr">
              <a:buNone/>
            </a:pPr>
            <a:endParaRPr lang="az-Latn-A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 bu işdə evli olmayan ata və onun qızı arasında heç zaman birgə yaşamanın və ya müntəzəm əlaqənin </a:t>
            </a:r>
            <a:r>
              <a:rPr lang="az-Latn-A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olmamasına</a:t>
            </a: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baxmayaraq ailə həyatının mövcudluğu faktı qəbul </a:t>
            </a:r>
            <a:r>
              <a:rPr lang="az-Latn-A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edilmişdir</a:t>
            </a: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Nikahsız yaşama və ya nikah olmadıqda ailə həyatı mövcud ola bilərmi?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94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2444</Words>
  <Application>Microsoft Office PowerPoint</Application>
  <PresentationFormat>On-screen Show (4:3)</PresentationFormat>
  <Paragraphs>190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Candara</vt:lpstr>
      <vt:lpstr>Symbol</vt:lpstr>
      <vt:lpstr>Times New Roman</vt:lpstr>
      <vt:lpstr>Wingdings</vt:lpstr>
      <vt:lpstr>Waveform</vt:lpstr>
      <vt:lpstr>        Avropa İnsan HüquqlarI KONVENSİYASI və Avropa İnsan HüquqlarI MƏHKƏMƏSİ</vt:lpstr>
      <vt:lpstr>AİHK-nın 8-ci maddəsi Hər kəsin öz şəxsi və ailə həyatına hörmət hüququ</vt:lpstr>
      <vt:lpstr> Ailə həyatı </vt:lpstr>
      <vt:lpstr> Ailə həyatı nədən ibarətdir? </vt:lpstr>
      <vt:lpstr> Hansı ailələr 8-ci maddənin əhatə dairəsinə düşür?</vt:lpstr>
      <vt:lpstr>Nikah ailə həyatına sahib olmaq üçün vacibdirmi?</vt:lpstr>
      <vt:lpstr>Nikahsız yaşama ailə həyatına sahib olmaq üçün vacibdirmi?</vt:lpstr>
      <vt:lpstr>Nikahsız yaşama və ya nikah olmadıqda ailə həyatı mövcud ola bilərmi?</vt:lpstr>
      <vt:lpstr>Nikahsız yaşama və ya nikah olmadıqda ailə həyatı mövcud ola bilərmi?</vt:lpstr>
      <vt:lpstr>Qan qohumluluğu olmadan ailə həyatı davam edə bilərmi?</vt:lpstr>
      <vt:lpstr>Qan qohumluluğu özü-özlüyündə  yetərli cəhətdirmi?</vt:lpstr>
      <vt:lpstr>Qan qohumluluğu ailə həyatı hesab edilməsi üçün yetərli cəhətdirmi?</vt:lpstr>
      <vt:lpstr>Qan qohumluluğu ailə həyatı hesab edilməsi üçün yetərli cəhətdirmi?</vt:lpstr>
      <vt:lpstr> AİHK-nın 8-ci maddəsi Hər kəsin öz şəxsi və ailə həyatına hörmət hüququ</vt:lpstr>
      <vt:lpstr>ŞƏXSİ HƏYAT</vt:lpstr>
      <vt:lpstr>Hansı münasibətlər  Şəxsi Həyatı təşkil edir?</vt:lpstr>
      <vt:lpstr>SUAL</vt:lpstr>
      <vt:lpstr>Hansı münasibətlər  Şəxsi Həyatı təşkil etmir?</vt:lpstr>
      <vt:lpstr>PowerPoint Presentation</vt:lpstr>
      <vt:lpstr>8-ci maddə və  ətraf mühitlə bağlı hüquqlar</vt:lpstr>
      <vt:lpstr>8-ci maddə və  ətraf mühitlə bağlı hüquqlar</vt:lpstr>
      <vt:lpstr>8-ci maddə və  ətraf mühitlə bağlı hüquqlar</vt:lpstr>
      <vt:lpstr>8-ci maddə və ətraf mühitlə bağlı hüquqlar</vt:lpstr>
      <vt:lpstr>8-ci maddə və  sağlam ətraf mühitdə yaşamaq hüququ</vt:lpstr>
      <vt:lpstr>8-ci maddə və  sağlam ətraf mühitdə yaşamaq hüququ</vt:lpstr>
      <vt:lpstr>8-ci maddə və  sağlam ətraf mühitdə yaşamaq hüququ</vt:lpstr>
      <vt:lpstr>8-ci maddə və sağlam ətrafda yaşamaq hüququ</vt:lpstr>
      <vt:lpstr>8-ci maddə və sağlam ətrafda yaşamaq hüququ</vt:lpstr>
      <vt:lpstr>8-ci maddə və sağlam ətrafda yaşamaq hüququ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Hate Speech in International Criminal Law</dc:title>
  <dc:creator>User</dc:creator>
  <cp:lastModifiedBy>User</cp:lastModifiedBy>
  <cp:revision>228</cp:revision>
  <cp:lastPrinted>2015-12-03T20:20:39Z</cp:lastPrinted>
  <dcterms:modified xsi:type="dcterms:W3CDTF">2017-02-24T10:35:50Z</dcterms:modified>
</cp:coreProperties>
</file>