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6" r:id="rId1"/>
  </p:sldMasterIdLst>
  <p:notesMasterIdLst>
    <p:notesMasterId r:id="rId17"/>
  </p:notesMasterIdLst>
  <p:sldIdLst>
    <p:sldId id="269" r:id="rId2"/>
    <p:sldId id="271" r:id="rId3"/>
    <p:sldId id="258" r:id="rId4"/>
    <p:sldId id="256" r:id="rId5"/>
    <p:sldId id="273" r:id="rId6"/>
    <p:sldId id="274" r:id="rId7"/>
    <p:sldId id="260" r:id="rId8"/>
    <p:sldId id="272" r:id="rId9"/>
    <p:sldId id="287" r:id="rId10"/>
    <p:sldId id="288" r:id="rId11"/>
    <p:sldId id="289" r:id="rId12"/>
    <p:sldId id="290" r:id="rId13"/>
    <p:sldId id="267" r:id="rId14"/>
    <p:sldId id="281" r:id="rId15"/>
    <p:sldId id="270"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5" autoAdjust="0"/>
  </p:normalViewPr>
  <p:slideViewPr>
    <p:cSldViewPr>
      <p:cViewPr>
        <p:scale>
          <a:sx n="78" d="100"/>
          <a:sy n="78" d="100"/>
        </p:scale>
        <p:origin x="-1134" y="-72"/>
      </p:cViewPr>
      <p:guideLst>
        <p:guide orient="horz" pos="2160"/>
        <p:guide pos="2880"/>
      </p:guideLst>
    </p:cSldViewPr>
  </p:slideViewPr>
  <p:outlineViewPr>
    <p:cViewPr>
      <p:scale>
        <a:sx n="33" d="100"/>
        <a:sy n="33" d="100"/>
      </p:scale>
      <p:origin x="0" y="616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B6FFB-180C-40E9-80DB-44BABA7329A2}" type="datetimeFigureOut">
              <a:rPr lang="en-US"/>
              <a:pPr>
                <a:defRPr/>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4E49CC3-6214-4196-A232-FB00FFC16AE6}" type="slidenum">
              <a:rPr lang="en-US"/>
              <a:pPr>
                <a:defRPr/>
              </a:pPr>
              <a:t>‹#›</a:t>
            </a:fld>
            <a:endParaRPr lang="en-US"/>
          </a:p>
        </p:txBody>
      </p:sp>
    </p:spTree>
    <p:extLst>
      <p:ext uri="{BB962C8B-B14F-4D97-AF65-F5344CB8AC3E}">
        <p14:creationId xmlns:p14="http://schemas.microsoft.com/office/powerpoint/2010/main" val="3585752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599836F-9430-404A-9374-84DF78E3F6F5}"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a:spLocks noGrp="1"/>
          </p:cNvSpPr>
          <p:nvPr>
            <p:ph type="sldNum" sz="quarter" idx="5"/>
          </p:nvPr>
        </p:nvSpPr>
        <p:spPr/>
        <p:txBody>
          <a:bodyPr/>
          <a:lstStyle/>
          <a:p>
            <a:pPr>
              <a:defRPr/>
            </a:pPr>
            <a:fld id="{D049D065-6C1F-4676-943F-216572DED36E}"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F76E4624-5BF2-40DF-BC61-1818150B8D52}" type="slidenum">
              <a:rPr lang="en-US" sz="1200">
                <a:latin typeface="+mn-lt"/>
                <a:cs typeface="+mn-cs"/>
              </a:rPr>
              <a:pPr algn="r" fontAlgn="auto">
                <a:spcBef>
                  <a:spcPts val="0"/>
                </a:spcBef>
                <a:spcAft>
                  <a:spcPts val="0"/>
                </a:spcAft>
                <a:defRPr/>
              </a:pPr>
              <a:t>9</a:t>
            </a:fld>
            <a:endParaRPr lang="en-US" sz="1200">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4559EA6A-C9CD-43CA-BE30-1EAC487804F6}" type="slidenum">
              <a:rPr lang="en-US" sz="1200">
                <a:latin typeface="+mn-lt"/>
                <a:cs typeface="+mn-cs"/>
              </a:rPr>
              <a:pPr algn="r" fontAlgn="auto">
                <a:spcBef>
                  <a:spcPts val="0"/>
                </a:spcBef>
                <a:spcAft>
                  <a:spcPts val="0"/>
                </a:spcAft>
                <a:defRPr/>
              </a:pPr>
              <a:t>10</a:t>
            </a:fld>
            <a:endParaRPr lang="en-US" sz="1200">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90A625B-06E8-4910-A588-C3FF5F969B94}" type="slidenum">
              <a:rPr lang="en-US" sz="1200">
                <a:latin typeface="+mn-lt"/>
                <a:cs typeface="+mn-cs"/>
              </a:rPr>
              <a:pPr algn="r" fontAlgn="auto">
                <a:spcBef>
                  <a:spcPts val="0"/>
                </a:spcBef>
                <a:spcAft>
                  <a:spcPts val="0"/>
                </a:spcAft>
                <a:defRPr/>
              </a:pPr>
              <a:t>11</a:t>
            </a:fld>
            <a:endParaRPr lang="en-US" sz="1200">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en-US" smtClean="0"/>
          </a:p>
        </p:txBody>
      </p:sp>
      <p:sp>
        <p:nvSpPr>
          <p:cNvPr id="4" name="Номер слайда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CAB7574-8DA9-432B-B6C4-0B68C9263C17}" type="slidenum">
              <a:rPr lang="en-US" sz="1200">
                <a:latin typeface="+mn-lt"/>
                <a:cs typeface="+mn-cs"/>
              </a:rPr>
              <a:pPr algn="r" fontAlgn="auto">
                <a:spcBef>
                  <a:spcPts val="0"/>
                </a:spcBef>
                <a:spcAft>
                  <a:spcPts val="0"/>
                </a:spcAft>
                <a:defRPr/>
              </a:pPr>
              <a:t>12</a:t>
            </a:fld>
            <a:endParaRPr lang="en-US"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z-Latn-AZ" smtClean="0"/>
          </a:p>
        </p:txBody>
      </p:sp>
      <p:sp>
        <p:nvSpPr>
          <p:cNvPr id="4" name="Slide Number Placeholder 3"/>
          <p:cNvSpPr>
            <a:spLocks noGrp="1"/>
          </p:cNvSpPr>
          <p:nvPr>
            <p:ph type="sldNum" sz="quarter" idx="5"/>
          </p:nvPr>
        </p:nvSpPr>
        <p:spPr/>
        <p:txBody>
          <a:bodyPr/>
          <a:lstStyle/>
          <a:p>
            <a:pPr>
              <a:defRPr/>
            </a:pPr>
            <a:fld id="{FDEC6029-4685-4FF2-9A7F-B4FEA73220F7}"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2F1D50E4-4368-43E9-B16E-438183C21649}"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8174DB02-0761-44CE-9CE2-01113171B04B}" type="slidenum">
              <a:rPr lang="tr-TR"/>
              <a:pPr>
                <a:defRPr/>
              </a:pPr>
              <a:t>‹#›</a:t>
            </a:fld>
            <a:endParaRPr lang="tr-TR"/>
          </a:p>
        </p:txBody>
      </p:sp>
    </p:spTree>
    <p:extLst>
      <p:ext uri="{BB962C8B-B14F-4D97-AF65-F5344CB8AC3E}">
        <p14:creationId xmlns:p14="http://schemas.microsoft.com/office/powerpoint/2010/main" val="345699016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4B2CFA8-2BD3-4DC4-BEFE-CC4A599CDD68}"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4989E0D1-E23E-4362-B38F-2F38D25DBA59}" type="slidenum">
              <a:rPr lang="tr-TR"/>
              <a:pPr>
                <a:defRPr/>
              </a:pPr>
              <a:t>‹#›</a:t>
            </a:fld>
            <a:endParaRPr lang="tr-TR"/>
          </a:p>
        </p:txBody>
      </p:sp>
    </p:spTree>
    <p:extLst>
      <p:ext uri="{BB962C8B-B14F-4D97-AF65-F5344CB8AC3E}">
        <p14:creationId xmlns:p14="http://schemas.microsoft.com/office/powerpoint/2010/main" val="5713131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EEF68A7-524D-48B1-9939-CC28C52877CF}"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7A059DB0-7EC6-4DA4-912C-9769CAFEF160}" type="slidenum">
              <a:rPr lang="tr-TR"/>
              <a:pPr>
                <a:defRPr/>
              </a:pPr>
              <a:t>‹#›</a:t>
            </a:fld>
            <a:endParaRPr lang="tr-TR"/>
          </a:p>
        </p:txBody>
      </p:sp>
    </p:spTree>
    <p:extLst>
      <p:ext uri="{BB962C8B-B14F-4D97-AF65-F5344CB8AC3E}">
        <p14:creationId xmlns:p14="http://schemas.microsoft.com/office/powerpoint/2010/main" val="277696758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9350BA3-D327-4819-AFC3-2BAA83A2161E}"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C1E237F4-61EB-4855-8DC8-B6ABAAECB6D1}" type="slidenum">
              <a:rPr lang="tr-TR"/>
              <a:pPr>
                <a:defRPr/>
              </a:pPr>
              <a:t>‹#›</a:t>
            </a:fld>
            <a:endParaRPr lang="tr-TR"/>
          </a:p>
        </p:txBody>
      </p:sp>
    </p:spTree>
    <p:extLst>
      <p:ext uri="{BB962C8B-B14F-4D97-AF65-F5344CB8AC3E}">
        <p14:creationId xmlns:p14="http://schemas.microsoft.com/office/powerpoint/2010/main" val="182031621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FA507A43-B5E2-42C6-B045-3C6CC4DF70BA}" type="datetime1">
              <a:rPr lang="tr-TR"/>
              <a:pPr>
                <a:defRPr/>
              </a:pPr>
              <a:t>28.10.2017</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2DACBB85-10DD-48DD-B1FA-2F1EA78B2730}" type="slidenum">
              <a:rPr lang="tr-TR"/>
              <a:pPr>
                <a:defRPr/>
              </a:pPr>
              <a:t>‹#›</a:t>
            </a:fld>
            <a:endParaRPr lang="tr-TR"/>
          </a:p>
        </p:txBody>
      </p:sp>
    </p:spTree>
    <p:extLst>
      <p:ext uri="{BB962C8B-B14F-4D97-AF65-F5344CB8AC3E}">
        <p14:creationId xmlns:p14="http://schemas.microsoft.com/office/powerpoint/2010/main" val="3330267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6435957-9791-4011-A507-F1B69287A5AA}"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2D370CC9-5B79-4F54-8412-93CAC864BA56}" type="slidenum">
              <a:rPr lang="tr-TR"/>
              <a:pPr>
                <a:defRPr/>
              </a:pPr>
              <a:t>‹#›</a:t>
            </a:fld>
            <a:endParaRPr lang="tr-TR"/>
          </a:p>
        </p:txBody>
      </p:sp>
    </p:spTree>
    <p:extLst>
      <p:ext uri="{BB962C8B-B14F-4D97-AF65-F5344CB8AC3E}">
        <p14:creationId xmlns:p14="http://schemas.microsoft.com/office/powerpoint/2010/main" val="406614295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7484AE4-DE5F-4918-B058-B7C8C2552DBE}" type="datetime1">
              <a:rPr lang="tr-TR"/>
              <a:pPr>
                <a:defRPr/>
              </a:pPr>
              <a:t>28.10.2017</a:t>
            </a:fld>
            <a:endParaRPr lang="tr-TR"/>
          </a:p>
        </p:txBody>
      </p:sp>
      <p:sp>
        <p:nvSpPr>
          <p:cNvPr id="8" name="Footer Placeholder 21"/>
          <p:cNvSpPr>
            <a:spLocks noGrp="1"/>
          </p:cNvSpPr>
          <p:nvPr>
            <p:ph type="ftr" sz="quarter" idx="11"/>
          </p:nvPr>
        </p:nvSpPr>
        <p:spPr/>
        <p:txBody>
          <a:bodyPr/>
          <a:lstStyle>
            <a:lvl1pPr>
              <a:defRPr/>
            </a:lvl1pPr>
          </a:lstStyle>
          <a:p>
            <a:pPr>
              <a:defRPr/>
            </a:pPr>
            <a:endParaRPr lang="tr-TR"/>
          </a:p>
        </p:txBody>
      </p:sp>
      <p:sp>
        <p:nvSpPr>
          <p:cNvPr id="9" name="Slide Number Placeholder 17"/>
          <p:cNvSpPr>
            <a:spLocks noGrp="1"/>
          </p:cNvSpPr>
          <p:nvPr>
            <p:ph type="sldNum" sz="quarter" idx="12"/>
          </p:nvPr>
        </p:nvSpPr>
        <p:spPr/>
        <p:txBody>
          <a:bodyPr/>
          <a:lstStyle>
            <a:lvl1pPr>
              <a:defRPr/>
            </a:lvl1pPr>
          </a:lstStyle>
          <a:p>
            <a:pPr>
              <a:defRPr/>
            </a:pPr>
            <a:fld id="{B1AE2F0F-8808-4CDB-971F-D4530A7370A0}" type="slidenum">
              <a:rPr lang="tr-TR"/>
              <a:pPr>
                <a:defRPr/>
              </a:pPr>
              <a:t>‹#›</a:t>
            </a:fld>
            <a:endParaRPr lang="tr-TR"/>
          </a:p>
        </p:txBody>
      </p:sp>
    </p:spTree>
    <p:extLst>
      <p:ext uri="{BB962C8B-B14F-4D97-AF65-F5344CB8AC3E}">
        <p14:creationId xmlns:p14="http://schemas.microsoft.com/office/powerpoint/2010/main" val="144785279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26574AD-438F-498D-B50A-624DB1F417EB}" type="datetime1">
              <a:rPr lang="tr-TR"/>
              <a:pPr>
                <a:defRPr/>
              </a:pPr>
              <a:t>28.10.2017</a:t>
            </a:fld>
            <a:endParaRPr lang="tr-TR"/>
          </a:p>
        </p:txBody>
      </p:sp>
      <p:sp>
        <p:nvSpPr>
          <p:cNvPr id="4" name="Footer Placeholder 21"/>
          <p:cNvSpPr>
            <a:spLocks noGrp="1"/>
          </p:cNvSpPr>
          <p:nvPr>
            <p:ph type="ftr" sz="quarter" idx="11"/>
          </p:nvPr>
        </p:nvSpPr>
        <p:spPr/>
        <p:txBody>
          <a:bodyPr/>
          <a:lstStyle>
            <a:lvl1pPr>
              <a:defRPr/>
            </a:lvl1pPr>
          </a:lstStyle>
          <a:p>
            <a:pPr>
              <a:defRPr/>
            </a:pPr>
            <a:endParaRPr lang="tr-TR"/>
          </a:p>
        </p:txBody>
      </p:sp>
      <p:sp>
        <p:nvSpPr>
          <p:cNvPr id="5" name="Slide Number Placeholder 17"/>
          <p:cNvSpPr>
            <a:spLocks noGrp="1"/>
          </p:cNvSpPr>
          <p:nvPr>
            <p:ph type="sldNum" sz="quarter" idx="12"/>
          </p:nvPr>
        </p:nvSpPr>
        <p:spPr/>
        <p:txBody>
          <a:bodyPr/>
          <a:lstStyle>
            <a:lvl1pPr>
              <a:defRPr/>
            </a:lvl1pPr>
          </a:lstStyle>
          <a:p>
            <a:pPr>
              <a:defRPr/>
            </a:pPr>
            <a:fld id="{891CEC74-9EB4-401D-B2C4-58D29DC4BB31}" type="slidenum">
              <a:rPr lang="tr-TR"/>
              <a:pPr>
                <a:defRPr/>
              </a:pPr>
              <a:t>‹#›</a:t>
            </a:fld>
            <a:endParaRPr lang="tr-TR"/>
          </a:p>
        </p:txBody>
      </p:sp>
    </p:spTree>
    <p:extLst>
      <p:ext uri="{BB962C8B-B14F-4D97-AF65-F5344CB8AC3E}">
        <p14:creationId xmlns:p14="http://schemas.microsoft.com/office/powerpoint/2010/main" val="196448141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355FB53-3157-4CC8-AB38-7FE3E31F3128}" type="datetime1">
              <a:rPr lang="tr-TR"/>
              <a:pPr>
                <a:defRPr/>
              </a:pPr>
              <a:t>28.10.2017</a:t>
            </a:fld>
            <a:endParaRPr lang="tr-TR"/>
          </a:p>
        </p:txBody>
      </p:sp>
      <p:sp>
        <p:nvSpPr>
          <p:cNvPr id="3" name="Footer Placeholder 21"/>
          <p:cNvSpPr>
            <a:spLocks noGrp="1"/>
          </p:cNvSpPr>
          <p:nvPr>
            <p:ph type="ftr" sz="quarter" idx="11"/>
          </p:nvPr>
        </p:nvSpPr>
        <p:spPr/>
        <p:txBody>
          <a:bodyPr/>
          <a:lstStyle>
            <a:lvl1pPr>
              <a:defRPr/>
            </a:lvl1pPr>
          </a:lstStyle>
          <a:p>
            <a:pPr>
              <a:defRPr/>
            </a:pPr>
            <a:endParaRPr lang="tr-TR"/>
          </a:p>
        </p:txBody>
      </p:sp>
      <p:sp>
        <p:nvSpPr>
          <p:cNvPr id="4" name="Slide Number Placeholder 17"/>
          <p:cNvSpPr>
            <a:spLocks noGrp="1"/>
          </p:cNvSpPr>
          <p:nvPr>
            <p:ph type="sldNum" sz="quarter" idx="12"/>
          </p:nvPr>
        </p:nvSpPr>
        <p:spPr/>
        <p:txBody>
          <a:bodyPr/>
          <a:lstStyle>
            <a:lvl1pPr>
              <a:defRPr/>
            </a:lvl1pPr>
          </a:lstStyle>
          <a:p>
            <a:pPr>
              <a:defRPr/>
            </a:pPr>
            <a:fld id="{2AA696C2-29F4-4E93-BB93-6FA5A93FCAB6}" type="slidenum">
              <a:rPr lang="tr-TR"/>
              <a:pPr>
                <a:defRPr/>
              </a:pPr>
              <a:t>‹#›</a:t>
            </a:fld>
            <a:endParaRPr lang="tr-TR"/>
          </a:p>
        </p:txBody>
      </p:sp>
    </p:spTree>
    <p:extLst>
      <p:ext uri="{BB962C8B-B14F-4D97-AF65-F5344CB8AC3E}">
        <p14:creationId xmlns:p14="http://schemas.microsoft.com/office/powerpoint/2010/main" val="38033138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6891753-A282-468E-8188-0E1BFFFF257D}" type="datetime1">
              <a:rPr lang="tr-TR"/>
              <a:pPr>
                <a:defRPr/>
              </a:pPr>
              <a:t>28.10.2017</a:t>
            </a:fld>
            <a:endParaRPr lang="tr-TR"/>
          </a:p>
        </p:txBody>
      </p:sp>
      <p:sp>
        <p:nvSpPr>
          <p:cNvPr id="6" name="Footer Placeholder 21"/>
          <p:cNvSpPr>
            <a:spLocks noGrp="1"/>
          </p:cNvSpPr>
          <p:nvPr>
            <p:ph type="ftr" sz="quarter" idx="11"/>
          </p:nvPr>
        </p:nvSpPr>
        <p:spPr/>
        <p:txBody>
          <a:bodyPr/>
          <a:lstStyle>
            <a:lvl1pPr>
              <a:defRPr/>
            </a:lvl1pPr>
          </a:lstStyle>
          <a:p>
            <a:pPr>
              <a:defRPr/>
            </a:pPr>
            <a:endParaRPr lang="tr-TR"/>
          </a:p>
        </p:txBody>
      </p:sp>
      <p:sp>
        <p:nvSpPr>
          <p:cNvPr id="7" name="Slide Number Placeholder 17"/>
          <p:cNvSpPr>
            <a:spLocks noGrp="1"/>
          </p:cNvSpPr>
          <p:nvPr>
            <p:ph type="sldNum" sz="quarter" idx="12"/>
          </p:nvPr>
        </p:nvSpPr>
        <p:spPr/>
        <p:txBody>
          <a:bodyPr/>
          <a:lstStyle>
            <a:lvl1pPr>
              <a:defRPr/>
            </a:lvl1pPr>
          </a:lstStyle>
          <a:p>
            <a:pPr>
              <a:defRPr/>
            </a:pPr>
            <a:fld id="{436FD3E6-D3BA-43EF-94EB-D8D3AFC6CBBC}" type="slidenum">
              <a:rPr lang="tr-TR"/>
              <a:pPr>
                <a:defRPr/>
              </a:pPr>
              <a:t>‹#›</a:t>
            </a:fld>
            <a:endParaRPr lang="tr-TR"/>
          </a:p>
        </p:txBody>
      </p:sp>
    </p:spTree>
    <p:extLst>
      <p:ext uri="{BB962C8B-B14F-4D97-AF65-F5344CB8AC3E}">
        <p14:creationId xmlns:p14="http://schemas.microsoft.com/office/powerpoint/2010/main" val="193193142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A929D66-AEC6-4079-BA00-FD67AA5A9C47}" type="datetime1">
              <a:rPr lang="tr-TR"/>
              <a:pPr>
                <a:defRPr/>
              </a:pPr>
              <a:t>28.10.2017</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FFAA756-8459-49E3-AE2F-013B6E2ABC3F}" type="slidenum">
              <a:rPr lang="tr-TR"/>
              <a:pPr>
                <a:defRPr/>
              </a:pPr>
              <a:t>‹#›</a:t>
            </a:fld>
            <a:endParaRPr lang="tr-TR"/>
          </a:p>
        </p:txBody>
      </p:sp>
    </p:spTree>
    <p:extLst>
      <p:ext uri="{BB962C8B-B14F-4D97-AF65-F5344CB8AC3E}">
        <p14:creationId xmlns:p14="http://schemas.microsoft.com/office/powerpoint/2010/main" val="235061107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3D5EEA5F-BDA7-4541-ABF6-16B25AFA0A76}" type="datetime1">
              <a:rPr lang="tr-TR"/>
              <a:pPr>
                <a:defRPr/>
              </a:pPr>
              <a:t>28.10.2017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CA95167-1FA1-4E67-98CC-CE7A16B65E3A}" type="slidenum">
              <a:rPr lang="tr-TR"/>
              <a:pPr>
                <a:defRPr/>
              </a:pPr>
              <a:t>‹#›</a:t>
            </a:fld>
            <a:endParaRPr 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4431" r:id="rId1"/>
    <p:sldLayoutId id="2147484432" r:id="rId2"/>
    <p:sldLayoutId id="2147484433" r:id="rId3"/>
    <p:sldLayoutId id="2147484434" r:id="rId4"/>
    <p:sldLayoutId id="2147484435" r:id="rId5"/>
    <p:sldLayoutId id="2147484436" r:id="rId6"/>
    <p:sldLayoutId id="2147484437" r:id="rId7"/>
    <p:sldLayoutId id="2147484438" r:id="rId8"/>
    <p:sldLayoutId id="2147484441" r:id="rId9"/>
    <p:sldLayoutId id="2147484439" r:id="rId10"/>
    <p:sldLayoutId id="214748444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upload.wikimedia.org/wikipedia/en/8/85/European_Court_of_Human_Rights_logo.sv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2214554"/>
            <a:ext cx="8786874" cy="642942"/>
          </a:xfrm>
          <a:ln>
            <a:miter lim="800000"/>
            <a:headEnd/>
            <a:tailEnd/>
          </a:ln>
          <a:extLst/>
        </p:spPr>
        <p:txBody>
          <a:bodyPr>
            <a:normAutofit fontScale="90000"/>
          </a:bodyPr>
          <a:lstStyle/>
          <a:p>
            <a:pPr algn="ctr" eaLnBrk="1" fontAlgn="auto" hangingPunct="1">
              <a:spcAft>
                <a:spcPts val="0"/>
              </a:spcAft>
              <a:defRPr/>
            </a:pPr>
            <a:r>
              <a:rPr lang="ru-RU" dirty="0" smtClean="0"/>
              <a:t/>
            </a:r>
            <a:br>
              <a:rPr lang="ru-RU" dirty="0" smtClean="0"/>
            </a:br>
            <a:endParaRPr lang="ru-RU" sz="3100" dirty="0">
              <a:solidFill>
                <a:srgbClr val="FFFF00"/>
              </a:solidFill>
            </a:endParaRPr>
          </a:p>
        </p:txBody>
      </p:sp>
      <p:sp>
        <p:nvSpPr>
          <p:cNvPr id="3075" name="Подзаголовок 2"/>
          <p:cNvSpPr>
            <a:spLocks noGrp="1"/>
          </p:cNvSpPr>
          <p:nvPr>
            <p:ph type="subTitle" idx="1"/>
          </p:nvPr>
        </p:nvSpPr>
        <p:spPr>
          <a:xfrm>
            <a:off x="285750" y="2901950"/>
            <a:ext cx="8715375" cy="3767138"/>
          </a:xfrm>
        </p:spPr>
        <p:txBody>
          <a:bodyPr/>
          <a:lstStyle/>
          <a:p>
            <a:pPr marR="0" algn="ctr" eaLnBrk="1" hangingPunct="1">
              <a:lnSpc>
                <a:spcPct val="90000"/>
              </a:lnSpc>
            </a:pPr>
            <a:endParaRPr lang="az-Latn-AZ" altLang="en-US" sz="2200" b="1" smtClean="0">
              <a:solidFill>
                <a:schemeClr val="bg1"/>
              </a:solidFill>
            </a:endParaRPr>
          </a:p>
          <a:p>
            <a:pPr marR="0" algn="ctr" eaLnBrk="1" hangingPunct="1">
              <a:lnSpc>
                <a:spcPct val="90000"/>
              </a:lnSpc>
            </a:pPr>
            <a:endParaRPr lang="az-Latn-AZ" altLang="en-US" sz="2200" b="1" smtClean="0">
              <a:solidFill>
                <a:schemeClr val="bg1"/>
              </a:solidFill>
            </a:endParaRPr>
          </a:p>
          <a:p>
            <a:pPr marR="0" algn="ctr" eaLnBrk="1" hangingPunct="1">
              <a:lnSpc>
                <a:spcPct val="90000"/>
              </a:lnSpc>
            </a:pPr>
            <a:r>
              <a:rPr lang="az-Latn-AZ" altLang="en-US" sz="2200" b="1" smtClean="0"/>
              <a:t>Avropa İnsan Hüquqları Konvesiyasının 8-ci maddəsi</a:t>
            </a:r>
            <a:endParaRPr lang="en-US" altLang="en-US" sz="2200" b="1" smtClean="0"/>
          </a:p>
          <a:p>
            <a:pPr marR="0" algn="ctr" eaLnBrk="1" hangingPunct="1">
              <a:lnSpc>
                <a:spcPct val="90000"/>
              </a:lnSpc>
            </a:pPr>
            <a:r>
              <a:rPr lang="az-Latn-AZ" altLang="en-US" sz="2200" b="1" smtClean="0"/>
              <a:t>“Şəxsi və ailə həyatına hörmət hüququ” </a:t>
            </a:r>
          </a:p>
          <a:p>
            <a:pPr marR="0" algn="ctr" eaLnBrk="1" hangingPunct="1">
              <a:lnSpc>
                <a:spcPct val="90000"/>
              </a:lnSpc>
            </a:pPr>
            <a:endParaRPr lang="az-Latn-AZ" altLang="en-US" sz="2200" smtClean="0">
              <a:solidFill>
                <a:schemeClr val="bg1"/>
              </a:solidFill>
            </a:endParaRPr>
          </a:p>
          <a:p>
            <a:pPr marR="0" algn="l" eaLnBrk="1" hangingPunct="1">
              <a:lnSpc>
                <a:spcPct val="90000"/>
              </a:lnSpc>
            </a:pPr>
            <a:endParaRPr lang="az-Latn-AZ" altLang="en-US" sz="2200" smtClean="0">
              <a:solidFill>
                <a:srgbClr val="FFFF00"/>
              </a:solidFill>
            </a:endParaRPr>
          </a:p>
          <a:p>
            <a:pPr marR="0" algn="l" eaLnBrk="1" hangingPunct="1">
              <a:lnSpc>
                <a:spcPct val="90000"/>
              </a:lnSpc>
            </a:pPr>
            <a:r>
              <a:rPr lang="az-Latn-AZ" altLang="en-US" sz="2200" smtClean="0">
                <a:solidFill>
                  <a:srgbClr val="FFFF00"/>
                </a:solidFill>
              </a:rPr>
              <a:t>                                                      </a:t>
            </a:r>
            <a:r>
              <a:rPr lang="en-US" altLang="en-US" sz="2200" smtClean="0">
                <a:solidFill>
                  <a:srgbClr val="FFFF00"/>
                </a:solidFill>
              </a:rPr>
              <a:t>                            </a:t>
            </a:r>
            <a:endParaRPr lang="az-Latn-AZ" altLang="en-US" sz="2200" smtClean="0">
              <a:solidFill>
                <a:srgbClr val="FFFF00"/>
              </a:solidFill>
            </a:endParaRPr>
          </a:p>
          <a:p>
            <a:pPr marR="0" algn="l" eaLnBrk="1" hangingPunct="1">
              <a:lnSpc>
                <a:spcPct val="90000"/>
              </a:lnSpc>
            </a:pPr>
            <a:endParaRPr lang="az-Latn-AZ" altLang="en-US" sz="2200" smtClean="0">
              <a:solidFill>
                <a:srgbClr val="FFFF00"/>
              </a:solidFill>
            </a:endParaRPr>
          </a:p>
          <a:p>
            <a:pPr marR="0" eaLnBrk="1" hangingPunct="1">
              <a:lnSpc>
                <a:spcPct val="90000"/>
              </a:lnSpc>
            </a:pPr>
            <a:r>
              <a:rPr lang="az-Latn-AZ" altLang="en-US" sz="2200" smtClean="0">
                <a:solidFill>
                  <a:srgbClr val="FFFF00"/>
                </a:solidFill>
              </a:rPr>
              <a:t>Təlimçi: Sənan Hacıyev</a:t>
            </a:r>
          </a:p>
          <a:p>
            <a:pPr marR="0" algn="ctr" eaLnBrk="1" hangingPunct="1">
              <a:lnSpc>
                <a:spcPct val="90000"/>
              </a:lnSpc>
            </a:pPr>
            <a:r>
              <a:rPr lang="az-Latn-AZ" altLang="en-US" sz="2400" smtClean="0">
                <a:solidFill>
                  <a:srgbClr val="FFFF00"/>
                </a:solidFill>
                <a:latin typeface="Times New Roman" pitchFamily="18" charset="0"/>
                <a:cs typeface="Times New Roman" pitchFamily="18" charset="0"/>
              </a:rPr>
              <a:t> 2016</a:t>
            </a:r>
            <a:endParaRPr lang="en-US" altLang="en-US" sz="2400" smtClean="0">
              <a:solidFill>
                <a:srgbClr val="FFFF00"/>
              </a:solidFill>
              <a:latin typeface="Times New Roman" pitchFamily="18" charset="0"/>
              <a:cs typeface="Times New Roman" pitchFamily="18" charset="0"/>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en-US" altLang="en-US" sz="2200" smtClean="0">
              <a:solidFill>
                <a:srgbClr val="FFFF00"/>
              </a:solidFill>
            </a:endParaRPr>
          </a:p>
          <a:p>
            <a:pPr marR="0" algn="l" eaLnBrk="1" hangingPunct="1">
              <a:lnSpc>
                <a:spcPct val="90000"/>
              </a:lnSpc>
            </a:pPr>
            <a:endParaRPr lang="ru-RU" altLang="en-US" sz="2200" smtClean="0">
              <a:solidFill>
                <a:srgbClr val="FFFF00"/>
              </a:solidFill>
            </a:endParaRPr>
          </a:p>
        </p:txBody>
      </p:sp>
      <p:sp>
        <p:nvSpPr>
          <p:cNvPr id="30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1</a:t>
            </a:r>
            <a:endParaRPr lang="tr-TR" altLang="en-US" sz="1600" smtClean="0">
              <a:solidFill>
                <a:schemeClr val="bg1"/>
              </a:solidFill>
            </a:endParaRPr>
          </a:p>
        </p:txBody>
      </p:sp>
      <p:pic>
        <p:nvPicPr>
          <p:cNvPr id="6" name="Picture 4"/>
          <p:cNvPicPr>
            <a:picLocks noChangeAspect="1"/>
          </p:cNvPicPr>
          <p:nvPr/>
        </p:nvPicPr>
        <p:blipFill>
          <a:blip r:embed="rId2" cstate="print">
            <a:extLst/>
          </a:blip>
          <a:stretch>
            <a:fillRect/>
          </a:stretch>
        </p:blipFill>
        <p:spPr>
          <a:xfrm>
            <a:off x="1571477" y="194990"/>
            <a:ext cx="5929353" cy="857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C:\Users\User\Desktop\avropashurasi.jpg"/>
          <p:cNvPicPr>
            <a:picLocks noChangeAspect="1" noChangeArrowheads="1"/>
          </p:cNvPicPr>
          <p:nvPr/>
        </p:nvPicPr>
        <p:blipFill>
          <a:blip r:embed="rId3" cstate="print"/>
          <a:srcRect/>
          <a:stretch>
            <a:fillRect/>
          </a:stretch>
        </p:blipFill>
        <p:spPr bwMode="auto">
          <a:xfrm>
            <a:off x="4427984" y="1124744"/>
            <a:ext cx="2428892"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Users\User\Desktop\images.png"/>
          <p:cNvPicPr>
            <a:picLocks noChangeAspect="1" noChangeArrowheads="1"/>
          </p:cNvPicPr>
          <p:nvPr/>
        </p:nvPicPr>
        <p:blipFill>
          <a:blip r:embed="rId4" cstate="print"/>
          <a:srcRect/>
          <a:stretch>
            <a:fillRect/>
          </a:stretch>
        </p:blipFill>
        <p:spPr bwMode="auto">
          <a:xfrm>
            <a:off x="1907704" y="1124744"/>
            <a:ext cx="2405061"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080" name="Rectangle 4"/>
          <p:cNvSpPr>
            <a:spLocks noChangeArrowheads="1"/>
          </p:cNvSpPr>
          <p:nvPr/>
        </p:nvSpPr>
        <p:spPr bwMode="auto">
          <a:xfrm>
            <a:off x="1835150" y="2235200"/>
            <a:ext cx="55229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GB" altLang="en-US" b="1">
                <a:solidFill>
                  <a:srgbClr val="FFFF00"/>
                </a:solidFill>
                <a:latin typeface="Times New Roman" pitchFamily="18" charset="0"/>
                <a:cs typeface="Times New Roman" pitchFamily="18" charset="0"/>
              </a:rPr>
              <a:t>Avropa B</a:t>
            </a:r>
            <a:r>
              <a:rPr lang="az-Latn-AZ" altLang="en-US" b="1">
                <a:solidFill>
                  <a:srgbClr val="FFFF00"/>
                </a:solidFill>
                <a:latin typeface="Times New Roman" pitchFamily="18" charset="0"/>
                <a:cs typeface="Times New Roman" pitchFamily="18" charset="0"/>
              </a:rPr>
              <a:t>irliyi və Avropa Şurasının Birgə Proqramı </a:t>
            </a:r>
            <a:endParaRPr lang="ru-RU" altLang="en-US">
              <a:solidFill>
                <a:srgbClr val="FFFF00"/>
              </a:solidFill>
              <a:latin typeface="Times New Roman" pitchFamily="18" charset="0"/>
              <a:cs typeface="Times New Roman" pitchFamily="18" charset="0"/>
            </a:endParaRPr>
          </a:p>
          <a:p>
            <a:pPr algn="ctr" eaLnBrk="0" hangingPunct="0"/>
            <a:r>
              <a:rPr lang="az-Latn-AZ" altLang="en-US" b="1">
                <a:solidFill>
                  <a:srgbClr val="FFFF00"/>
                </a:solidFill>
                <a:latin typeface="Times New Roman" pitchFamily="18" charset="0"/>
                <a:cs typeface="Times New Roman" pitchFamily="18" charset="0"/>
              </a:rPr>
              <a:t>əsasında, Ədliyyə Akademiyası ilə birgə həyata keçirilən </a:t>
            </a:r>
            <a:r>
              <a:rPr lang="en-US" altLang="en-US" b="1">
                <a:solidFill>
                  <a:srgbClr val="FFFF00"/>
                </a:solidFill>
                <a:latin typeface="Times New Roman" pitchFamily="18" charset="0"/>
                <a:cs typeface="Times New Roman" pitchFamily="18" charset="0"/>
              </a:rPr>
              <a:t>l</a:t>
            </a:r>
            <a:r>
              <a:rPr lang="az-Latn-AZ" altLang="en-US" b="1">
                <a:solidFill>
                  <a:srgbClr val="FFFF00"/>
                </a:solidFill>
                <a:latin typeface="Times New Roman" pitchFamily="18" charset="0"/>
                <a:cs typeface="Times New Roman" pitchFamily="18" charset="0"/>
              </a:rPr>
              <a:t>ayihə çərçivəsində</a:t>
            </a:r>
            <a:endParaRPr lang="az-Latn-AZ" altLang="en-US">
              <a:solidFill>
                <a:srgbClr val="FFFF00"/>
              </a:solidFill>
              <a:latin typeface="Times New Roman" pitchFamily="18" charset="0"/>
            </a:endParaRPr>
          </a:p>
        </p:txBody>
      </p:sp>
      <p:pic>
        <p:nvPicPr>
          <p:cNvPr id="3081" name="Picture 11" descr="File:European Court of Human Rights logo.sv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4365625"/>
            <a:ext cx="3894138"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2291" name="Rectangle 3"/>
          <p:cNvSpPr>
            <a:spLocks noGrp="1"/>
          </p:cNvSpPr>
          <p:nvPr>
            <p:ph type="title"/>
          </p:nvPr>
        </p:nvSpPr>
        <p:spPr>
          <a:xfrm>
            <a:off x="468313" y="333375"/>
            <a:ext cx="8229600" cy="647700"/>
          </a:xfrm>
        </p:spPr>
        <p:txBody>
          <a:bodyPr/>
          <a:lstStyle/>
          <a:p>
            <a:pPr algn="ctr" eaLnBrk="1" hangingPunct="1"/>
            <a:r>
              <a:rPr lang="az-Latn-AZ" sz="3200" b="1" smtClean="0">
                <a:solidFill>
                  <a:srgbClr val="FFFF00"/>
                </a:solidFill>
                <a:latin typeface="Times New Roman" pitchFamily="18" charset="0"/>
              </a:rPr>
              <a:t>Şəxsin özü barəsində qərar qəbul etmə hüququ</a:t>
            </a:r>
            <a:r>
              <a:rPr lang="ru-RU" sz="3200" smtClean="0">
                <a:solidFill>
                  <a:srgbClr val="FFFF00"/>
                </a:solidFill>
                <a:latin typeface="Times New Roman" pitchFamily="18" charset="0"/>
              </a:rPr>
              <a:t> </a:t>
            </a:r>
            <a:r>
              <a:rPr lang="ru-RU" sz="3200" smtClean="0">
                <a:solidFill>
                  <a:schemeClr val="hlink"/>
                </a:solidFill>
                <a:latin typeface="Times New Roman" pitchFamily="18" charset="0"/>
              </a:rPr>
              <a:t> </a:t>
            </a:r>
          </a:p>
        </p:txBody>
      </p:sp>
      <p:sp>
        <p:nvSpPr>
          <p:cNvPr id="12292" name="Rectangle 4"/>
          <p:cNvSpPr>
            <a:spLocks noGrp="1"/>
          </p:cNvSpPr>
          <p:nvPr>
            <p:ph type="body" idx="1"/>
          </p:nvPr>
        </p:nvSpPr>
        <p:spPr>
          <a:xfrm>
            <a:off x="457200" y="1412875"/>
            <a:ext cx="8229600" cy="4911725"/>
          </a:xfrm>
        </p:spPr>
        <p:txBody>
          <a:bodyPr/>
          <a:lstStyle/>
          <a:p>
            <a:pPr eaLnBrk="1" hangingPunct="1">
              <a:buFont typeface="Wingdings" pitchFamily="2" charset="2"/>
              <a:buChar char="Ø"/>
            </a:pPr>
            <a:endParaRPr lang="az-Latn-AZ" sz="2800" b="1" smtClean="0"/>
          </a:p>
          <a:p>
            <a:pPr eaLnBrk="1" hangingPunct="1">
              <a:buFont typeface="Wingdings" pitchFamily="2" charset="2"/>
              <a:buChar char="Ø"/>
            </a:pPr>
            <a:r>
              <a:rPr lang="az-Latn-AZ" sz="2800" b="1" smtClean="0"/>
              <a:t>Özü barəsində müsbət qərarlar qəbul etmə hüququ (həyat tərzi, valideyn olub-olmaması, ana olmamaq hüququnun ata olmaq hüququndan üstünlüyü və s.)</a:t>
            </a:r>
          </a:p>
          <a:p>
            <a:pPr eaLnBrk="1" hangingPunct="1">
              <a:buFont typeface="Wingdings 2" pitchFamily="18" charset="2"/>
              <a:buNone/>
            </a:pPr>
            <a:r>
              <a:rPr lang="az-Latn-AZ" sz="2800" b="1" smtClean="0"/>
              <a:t>	</a:t>
            </a:r>
            <a:r>
              <a:rPr lang="az-Latn-AZ" sz="2000" b="1" i="1" smtClean="0"/>
              <a:t>(Evans Fransaya qarşı, Bosso İtaliyaya qarşı işlərində )</a:t>
            </a:r>
          </a:p>
          <a:p>
            <a:pPr eaLnBrk="1" hangingPunct="1">
              <a:buFont typeface="Wingdings" pitchFamily="2" charset="2"/>
              <a:buNone/>
            </a:pPr>
            <a:endParaRPr lang="az-Latn-AZ" i="1" smtClean="0"/>
          </a:p>
          <a:p>
            <a:pPr eaLnBrk="1" hangingPunct="1">
              <a:buFont typeface="Wingdings" pitchFamily="2" charset="2"/>
              <a:buChar char="Ø"/>
            </a:pPr>
            <a:r>
              <a:rPr lang="az-Latn-AZ" sz="2800" b="1" smtClean="0"/>
              <a:t>Özü barəsində mənfi qərarların qəbul edilməsi (müalicədən imtinası, evtanaziya və s.)</a:t>
            </a:r>
          </a:p>
          <a:p>
            <a:pPr eaLnBrk="1" hangingPunct="1">
              <a:buFont typeface="Wingdings 2" pitchFamily="18" charset="2"/>
              <a:buNone/>
            </a:pPr>
            <a:r>
              <a:rPr lang="az-Latn-AZ" sz="2000" b="1" i="1" smtClean="0"/>
              <a:t>	(Pritti Böyük Britaniyaya qarşı )</a:t>
            </a:r>
            <a:endParaRPr lang="ru-RU" sz="2000" i="1" smtClean="0"/>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3315" name="Rectangle 3"/>
          <p:cNvSpPr>
            <a:spLocks noGrp="1"/>
          </p:cNvSpPr>
          <p:nvPr>
            <p:ph type="title"/>
          </p:nvPr>
        </p:nvSpPr>
        <p:spPr>
          <a:xfrm>
            <a:off x="395288" y="188913"/>
            <a:ext cx="8302625" cy="1079500"/>
          </a:xfrm>
        </p:spPr>
        <p:txBody>
          <a:bodyPr/>
          <a:lstStyle/>
          <a:p>
            <a:pPr algn="ctr" eaLnBrk="1" hangingPunct="1"/>
            <a:r>
              <a:rPr lang="az-Latn-AZ" sz="2800" b="1" smtClean="0">
                <a:solidFill>
                  <a:srgbClr val="FFFF00"/>
                </a:solidFill>
                <a:latin typeface="Times New Roman" pitchFamily="18" charset="0"/>
              </a:rPr>
              <a:t/>
            </a:r>
            <a:br>
              <a:rPr lang="az-Latn-AZ" sz="2800" b="1" smtClean="0">
                <a:solidFill>
                  <a:srgbClr val="FFFF00"/>
                </a:solidFill>
                <a:latin typeface="Times New Roman" pitchFamily="18" charset="0"/>
              </a:rPr>
            </a:br>
            <a:r>
              <a:rPr lang="az-Latn-AZ" sz="2800" b="1" smtClean="0">
                <a:solidFill>
                  <a:srgbClr val="FFFF00"/>
                </a:solidFill>
                <a:latin typeface="Times New Roman" pitchFamily="18" charset="0"/>
              </a:rPr>
              <a:t>FƏRDI MƏLUMATLARIN TOPLANMASI, SAXLANMASI, ISTIFADƏSI VƏ TƏQDIM EDILMƏSI</a:t>
            </a:r>
            <a:endParaRPr lang="ru-RU" sz="2800" smtClean="0">
              <a:solidFill>
                <a:srgbClr val="FFFF00"/>
              </a:solidFill>
              <a:latin typeface="Times New Roman" pitchFamily="18" charset="0"/>
            </a:endParaRPr>
          </a:p>
        </p:txBody>
      </p:sp>
      <p:sp>
        <p:nvSpPr>
          <p:cNvPr id="13316" name="Rectangle 4"/>
          <p:cNvSpPr>
            <a:spLocks noGrp="1"/>
          </p:cNvSpPr>
          <p:nvPr>
            <p:ph type="body" idx="1"/>
          </p:nvPr>
        </p:nvSpPr>
        <p:spPr>
          <a:xfrm>
            <a:off x="457200" y="1412875"/>
            <a:ext cx="8229600" cy="4911725"/>
          </a:xfrm>
        </p:spPr>
        <p:txBody>
          <a:bodyPr/>
          <a:lstStyle/>
          <a:p>
            <a:pPr eaLnBrk="1" hangingPunct="1">
              <a:lnSpc>
                <a:spcPct val="80000"/>
              </a:lnSpc>
              <a:buFont typeface="Wingdings" pitchFamily="2" charset="2"/>
              <a:buChar char="Ø"/>
            </a:pPr>
            <a:r>
              <a:rPr lang="en-US" sz="2000" smtClean="0"/>
              <a:t>cins, ailə vəziyyəti, do</a:t>
            </a:r>
            <a:r>
              <a:rPr lang="az-Latn-AZ" sz="2000" smtClean="0"/>
              <a:t>ğum yeri, etnik mənsubiyyət, digər bu kimi həssas xarakterli məlumatların məcburi qaydada qeydə alındığı rəsmi siyahıalma</a:t>
            </a:r>
          </a:p>
          <a:p>
            <a:pPr eaLnBrk="1" hangingPunct="1">
              <a:lnSpc>
                <a:spcPct val="80000"/>
              </a:lnSpc>
              <a:buFont typeface="Wingdings" pitchFamily="2" charset="2"/>
              <a:buNone/>
            </a:pPr>
            <a:r>
              <a:rPr lang="ru-RU" sz="900" smtClean="0"/>
              <a:t> </a:t>
            </a:r>
            <a:endParaRPr lang="az-Latn-AZ" sz="900" smtClean="0"/>
          </a:p>
          <a:p>
            <a:pPr eaLnBrk="1" hangingPunct="1">
              <a:lnSpc>
                <a:spcPct val="80000"/>
              </a:lnSpc>
              <a:buFont typeface="Wingdings" pitchFamily="2" charset="2"/>
              <a:buChar char="Ø"/>
            </a:pPr>
            <a:r>
              <a:rPr lang="az-Latn-AZ" sz="2000" smtClean="0"/>
              <a:t>polis tərəfindən barmaq izlərinin götürülməsi, fotoşəkillərin çəkilməsi, hüceyrə nümunələrinin, DNT testi üçün nümunələrin götürülməsi və digər fərdi xarakterli məlumatların toplanması</a:t>
            </a:r>
          </a:p>
          <a:p>
            <a:pPr eaLnBrk="1" hangingPunct="1">
              <a:lnSpc>
                <a:spcPct val="80000"/>
              </a:lnSpc>
              <a:buFont typeface="Wingdings" pitchFamily="2" charset="2"/>
              <a:buNone/>
            </a:pPr>
            <a:r>
              <a:rPr lang="az-Latn-AZ" sz="900" smtClean="0"/>
              <a:t> </a:t>
            </a:r>
          </a:p>
          <a:p>
            <a:pPr eaLnBrk="1" hangingPunct="1">
              <a:lnSpc>
                <a:spcPct val="80000"/>
              </a:lnSpc>
              <a:buFont typeface="Wingdings" pitchFamily="2" charset="2"/>
              <a:buChar char="Ø"/>
            </a:pPr>
            <a:r>
              <a:rPr lang="az-Latn-AZ" sz="2000" smtClean="0"/>
              <a:t>tibbi məlumatların və qeydlərin toplanması və saxlanması</a:t>
            </a:r>
          </a:p>
          <a:p>
            <a:pPr eaLnBrk="1" hangingPunct="1">
              <a:lnSpc>
                <a:spcPct val="80000"/>
              </a:lnSpc>
              <a:buFont typeface="Wingdings" pitchFamily="2" charset="2"/>
              <a:buNone/>
            </a:pPr>
            <a:endParaRPr lang="az-Latn-AZ" sz="900" smtClean="0"/>
          </a:p>
          <a:p>
            <a:pPr eaLnBrk="1" hangingPunct="1">
              <a:lnSpc>
                <a:spcPct val="80000"/>
              </a:lnSpc>
              <a:buFont typeface="Wingdings" pitchFamily="2" charset="2"/>
              <a:buChar char="Ø"/>
            </a:pPr>
            <a:r>
              <a:rPr lang="az-Latn-AZ" sz="2000" smtClean="0"/>
              <a:t>şəxsin xərclərinin detallarının məcburi qaydada açıqlanması</a:t>
            </a:r>
          </a:p>
          <a:p>
            <a:pPr eaLnBrk="1" hangingPunct="1">
              <a:lnSpc>
                <a:spcPct val="80000"/>
              </a:lnSpc>
              <a:buFont typeface="Wingdings" pitchFamily="2" charset="2"/>
              <a:buNone/>
            </a:pPr>
            <a:r>
              <a:rPr lang="az-Latn-AZ" sz="1000" smtClean="0"/>
              <a:t> </a:t>
            </a:r>
          </a:p>
          <a:p>
            <a:pPr eaLnBrk="1" hangingPunct="1">
              <a:lnSpc>
                <a:spcPct val="80000"/>
              </a:lnSpc>
              <a:buFont typeface="Wingdings" pitchFamily="2" charset="2"/>
              <a:buChar char="Ø"/>
            </a:pPr>
            <a:r>
              <a:rPr lang="az-Latn-AZ" sz="2000" smtClean="0"/>
              <a:t>Telefon danışıqlarının dinlənilməsi, qeydə alınası və ya saxlanması</a:t>
            </a:r>
          </a:p>
          <a:p>
            <a:pPr eaLnBrk="1" hangingPunct="1">
              <a:lnSpc>
                <a:spcPct val="80000"/>
              </a:lnSpc>
              <a:buFont typeface="Wingdings" pitchFamily="2" charset="2"/>
              <a:buNone/>
            </a:pPr>
            <a:endParaRPr lang="az-Latn-AZ" sz="1000" smtClean="0"/>
          </a:p>
          <a:p>
            <a:pPr eaLnBrk="1" hangingPunct="1">
              <a:lnSpc>
                <a:spcPct val="80000"/>
              </a:lnSpc>
              <a:buFont typeface="Wingdings" pitchFamily="2" charset="2"/>
              <a:buChar char="Ø"/>
            </a:pPr>
            <a:r>
              <a:rPr lang="az-Latn-AZ" sz="2000" smtClean="0"/>
              <a:t>Küçədə ictimai yerdə quraşdırılmış kameralar vasitəsilə çəkilişin aparılması</a:t>
            </a:r>
          </a:p>
          <a:p>
            <a:pPr eaLnBrk="1" hangingPunct="1">
              <a:lnSpc>
                <a:spcPct val="80000"/>
              </a:lnSpc>
              <a:buFont typeface="Wingdings" pitchFamily="2" charset="2"/>
              <a:buNone/>
            </a:pPr>
            <a:endParaRPr lang="az-Latn-AZ" sz="1000" smtClean="0"/>
          </a:p>
          <a:p>
            <a:pPr eaLnBrk="1" hangingPunct="1">
              <a:lnSpc>
                <a:spcPct val="80000"/>
              </a:lnSpc>
              <a:buFont typeface="Wingdings" pitchFamily="2" charset="2"/>
              <a:buChar char="Ø"/>
            </a:pPr>
            <a:r>
              <a:rPr lang="az-Latn-AZ" sz="2000" smtClean="0"/>
              <a:t>Məhbuslar üçün görüş otağında məhbuslarla qohumlarının dinləməyə imkan verən sistemin quraşdırılması</a:t>
            </a:r>
            <a:r>
              <a:rPr lang="ru-RU" sz="2000" smtClean="0"/>
              <a:t> </a:t>
            </a:r>
            <a:endParaRPr lang="az-Latn-AZ" sz="2000" smtClean="0"/>
          </a:p>
          <a:p>
            <a:pPr eaLnBrk="1" hangingPunct="1">
              <a:lnSpc>
                <a:spcPct val="80000"/>
              </a:lnSpc>
              <a:buFont typeface="Wingdings" pitchFamily="2" charset="2"/>
              <a:buChar char="Ø"/>
            </a:pPr>
            <a:endParaRPr lang="ru-RU" sz="2000" smtClean="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4339" name="Rectangle 3"/>
          <p:cNvSpPr>
            <a:spLocks noGrp="1"/>
          </p:cNvSpPr>
          <p:nvPr>
            <p:ph type="title"/>
          </p:nvPr>
        </p:nvSpPr>
        <p:spPr>
          <a:xfrm>
            <a:off x="468313" y="333375"/>
            <a:ext cx="8229600" cy="1150938"/>
          </a:xfrm>
        </p:spPr>
        <p:txBody>
          <a:bodyPr/>
          <a:lstStyle/>
          <a:p>
            <a:pPr algn="ctr" eaLnBrk="1" hangingPunct="1"/>
            <a:r>
              <a:rPr lang="en-US" sz="2800" b="1" smtClean="0">
                <a:solidFill>
                  <a:srgbClr val="FFFF00"/>
                </a:solidFill>
                <a:latin typeface="Times New Roman" pitchFamily="18" charset="0"/>
              </a:rPr>
              <a:t>ŞƏXSIN ŞƏRƏF VƏ LƏYAQƏTIN</a:t>
            </a:r>
            <a:r>
              <a:rPr lang="az-Latn-AZ" sz="2800" b="1" smtClean="0">
                <a:solidFill>
                  <a:srgbClr val="FFFF00"/>
                </a:solidFill>
                <a:latin typeface="Times New Roman" pitchFamily="18" charset="0"/>
              </a:rPr>
              <a:t>Ə</a:t>
            </a:r>
            <a:r>
              <a:rPr lang="en-US" sz="2800" b="1" smtClean="0">
                <a:solidFill>
                  <a:srgbClr val="FFFF00"/>
                </a:solidFill>
                <a:latin typeface="Times New Roman" pitchFamily="18" charset="0"/>
              </a:rPr>
              <a:t>, NÜFUZUN</a:t>
            </a:r>
            <a:r>
              <a:rPr lang="az-Latn-AZ" sz="2800" b="1" smtClean="0">
                <a:solidFill>
                  <a:srgbClr val="FFFF00"/>
                </a:solidFill>
                <a:latin typeface="Times New Roman" pitchFamily="18" charset="0"/>
              </a:rPr>
              <a:t>A</a:t>
            </a:r>
            <a:r>
              <a:rPr lang="en-US" sz="2800" b="1" smtClean="0">
                <a:solidFill>
                  <a:srgbClr val="FFFF00"/>
                </a:solidFill>
                <a:latin typeface="Times New Roman" pitchFamily="18" charset="0"/>
              </a:rPr>
              <a:t> VƏ TƏSVIRINƏ HÖRMƏT HÜQUQU</a:t>
            </a:r>
            <a:r>
              <a:rPr lang="ru-RU" sz="2800" smtClean="0">
                <a:solidFill>
                  <a:srgbClr val="FFFF00"/>
                </a:solidFill>
                <a:latin typeface="Times New Roman" pitchFamily="18" charset="0"/>
              </a:rPr>
              <a:t> </a:t>
            </a:r>
          </a:p>
        </p:txBody>
      </p:sp>
      <p:sp>
        <p:nvSpPr>
          <p:cNvPr id="14340" name="Rectangle 4"/>
          <p:cNvSpPr>
            <a:spLocks noGrp="1"/>
          </p:cNvSpPr>
          <p:nvPr>
            <p:ph type="body" idx="1"/>
          </p:nvPr>
        </p:nvSpPr>
        <p:spPr>
          <a:xfrm>
            <a:off x="468313" y="1628775"/>
            <a:ext cx="8229600" cy="4695825"/>
          </a:xfrm>
        </p:spPr>
        <p:txBody>
          <a:bodyPr/>
          <a:lstStyle/>
          <a:p>
            <a:pPr eaLnBrk="1" hangingPunct="1">
              <a:buFont typeface="Wingdings" pitchFamily="2" charset="2"/>
              <a:buChar char="Ø"/>
            </a:pPr>
            <a:endParaRPr lang="az-Latn-AZ" sz="2800" b="1" smtClean="0"/>
          </a:p>
          <a:p>
            <a:pPr eaLnBrk="1" hangingPunct="1">
              <a:buFont typeface="Wingdings" pitchFamily="2" charset="2"/>
              <a:buChar char="Ø"/>
            </a:pPr>
            <a:r>
              <a:rPr lang="az-Latn-AZ" sz="2800" b="1" smtClean="0"/>
              <a:t> Mətbuatda dərc edilən məqalalər və s.</a:t>
            </a:r>
          </a:p>
          <a:p>
            <a:pPr eaLnBrk="1" hangingPunct="1">
              <a:buFont typeface="Wingdings" pitchFamily="2" charset="2"/>
              <a:buNone/>
            </a:pPr>
            <a:endParaRPr lang="az-Latn-AZ" i="1" smtClean="0"/>
          </a:p>
          <a:p>
            <a:pPr eaLnBrk="1" hangingPunct="1">
              <a:buFont typeface="Wingdings" pitchFamily="2" charset="2"/>
              <a:buChar char="Ø"/>
            </a:pPr>
            <a:r>
              <a:rPr lang="az-Latn-AZ" sz="2800" b="1" smtClean="0"/>
              <a:t> Fotoşəkillər</a:t>
            </a:r>
            <a:endParaRPr lang="ru-RU" smtClean="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016" y="142852"/>
            <a:ext cx="8856984" cy="500066"/>
          </a:xfrm>
          <a:ln>
            <a:miter lim="800000"/>
            <a:headEnd/>
            <a:tailEnd/>
          </a:ln>
          <a:extLst/>
        </p:spPr>
        <p:txBody>
          <a:bodyPr>
            <a:noAutofit/>
          </a:bodyPr>
          <a:lstStyle/>
          <a:p>
            <a:pPr algn="ctr" eaLnBrk="1" fontAlgn="auto" hangingPunct="1">
              <a:spcAft>
                <a:spcPts val="0"/>
              </a:spcAft>
              <a:defRPr/>
            </a:pPr>
            <a:r>
              <a:rPr lang="en-US" sz="3600" dirty="0">
                <a:solidFill>
                  <a:srgbClr val="FFFF00"/>
                </a:solidFill>
                <a:latin typeface="Times New Roman" pitchFamily="18" charset="0"/>
                <a:cs typeface="Times New Roman" pitchFamily="18" charset="0"/>
              </a:rPr>
              <a:t/>
            </a:r>
            <a:br>
              <a:rPr lang="en-US" sz="3600" dirty="0">
                <a:solidFill>
                  <a:srgbClr val="FFFF00"/>
                </a:solidFill>
                <a:latin typeface="Times New Roman" pitchFamily="18" charset="0"/>
                <a:cs typeface="Times New Roman" pitchFamily="18" charset="0"/>
              </a:rPr>
            </a:br>
            <a:r>
              <a:rPr lang="az-Latn-AZ" sz="3600" dirty="0" smtClean="0">
                <a:solidFill>
                  <a:srgbClr val="FFFF00"/>
                </a:solidFill>
                <a:effectLst/>
                <a:latin typeface="Times New Roman" pitchFamily="18" charset="0"/>
                <a:cs typeface="Times New Roman" pitchFamily="18" charset="0"/>
              </a:rPr>
              <a:t>Ailə Həyatı</a:t>
            </a:r>
            <a:endParaRPr lang="en-US" sz="3600" dirty="0">
              <a:solidFill>
                <a:srgbClr val="FFFF00"/>
              </a:solidFill>
              <a:effectLst/>
              <a:latin typeface="Times New Roman" pitchFamily="18" charset="0"/>
              <a:cs typeface="Times New Roman" pitchFamily="18" charset="0"/>
            </a:endParaRPr>
          </a:p>
        </p:txBody>
      </p:sp>
      <p:sp>
        <p:nvSpPr>
          <p:cNvPr id="15363" name="Subtitle 2"/>
          <p:cNvSpPr>
            <a:spLocks noGrp="1"/>
          </p:cNvSpPr>
          <p:nvPr>
            <p:ph type="subTitle" idx="1"/>
          </p:nvPr>
        </p:nvSpPr>
        <p:spPr>
          <a:xfrm>
            <a:off x="107950" y="908050"/>
            <a:ext cx="8893175" cy="5949950"/>
          </a:xfrm>
        </p:spPr>
        <p:txBody>
          <a:bodyPr/>
          <a:lstStyle/>
          <a:p>
            <a:pPr marR="0" algn="just" eaLnBrk="1" hangingPunct="1">
              <a:lnSpc>
                <a:spcPct val="90000"/>
              </a:lnSpc>
              <a:buFont typeface="Wingdings" pitchFamily="2" charset="2"/>
              <a:buChar char="v"/>
            </a:pPr>
            <a:r>
              <a:rPr lang="az-Latn-AZ" altLang="en-US" b="1" smtClean="0">
                <a:latin typeface="Times New Roman" pitchFamily="18" charset="0"/>
                <a:cs typeface="Times New Roman" pitchFamily="18" charset="0"/>
              </a:rPr>
              <a:t>“8-ci maddənin mənası baxımından “ailə həyatı” anlayışının təsir dairəsi düşən əsas münasibətlər:</a:t>
            </a:r>
          </a:p>
          <a:p>
            <a:pPr marR="0" algn="just" eaLnBrk="1" hangingPunct="1">
              <a:lnSpc>
                <a:spcPct val="90000"/>
              </a:lnSpc>
              <a:buFontTx/>
              <a:buChar char="•"/>
            </a:pPr>
            <a:r>
              <a:rPr lang="az-Latn-AZ" altLang="en-US" b="1" smtClean="0">
                <a:latin typeface="Times New Roman" pitchFamily="18" charset="0"/>
                <a:cs typeface="Times New Roman" pitchFamily="18" charset="0"/>
              </a:rPr>
              <a:t> Rəsmi nikaha əsaslanan ailə münasibətləri</a:t>
            </a:r>
          </a:p>
          <a:p>
            <a:pPr marR="0" algn="just" eaLnBrk="1" hangingPunct="1">
              <a:lnSpc>
                <a:spcPct val="90000"/>
              </a:lnSpc>
              <a:buFontTx/>
              <a:buChar char="•"/>
            </a:pPr>
            <a:r>
              <a:rPr lang="az-Latn-AZ" altLang="en-US" b="1" smtClean="0">
                <a:latin typeface="Times New Roman" pitchFamily="18" charset="0"/>
                <a:cs typeface="Times New Roman" pitchFamily="18" charset="0"/>
              </a:rPr>
              <a:t> </a:t>
            </a:r>
            <a:r>
              <a:rPr lang="en-US" altLang="en-US" b="1" smtClean="0">
                <a:latin typeface="Times New Roman" pitchFamily="18" charset="0"/>
                <a:cs typeface="Times New Roman" pitchFamily="18" charset="0"/>
              </a:rPr>
              <a:t>F</a:t>
            </a:r>
            <a:r>
              <a:rPr lang="az-Latn-AZ" altLang="en-US" b="1" smtClean="0">
                <a:latin typeface="Times New Roman" pitchFamily="18" charset="0"/>
                <a:cs typeface="Times New Roman" pitchFamily="18" charset="0"/>
              </a:rPr>
              <a:t>aktiki nikah münasibətləri</a:t>
            </a:r>
          </a:p>
          <a:p>
            <a:pPr marR="0" algn="just" eaLnBrk="1" hangingPunct="1">
              <a:lnSpc>
                <a:spcPct val="90000"/>
              </a:lnSpc>
              <a:buFontTx/>
              <a:buNone/>
            </a:pPr>
            <a:endParaRPr lang="az-Latn-AZ" altLang="en-US" b="1" smtClean="0">
              <a:latin typeface="Times New Roman" pitchFamily="18" charset="0"/>
              <a:cs typeface="Times New Roman" pitchFamily="18" charset="0"/>
            </a:endParaRPr>
          </a:p>
          <a:p>
            <a:pPr marR="0" algn="just" eaLnBrk="1" hangingPunct="1">
              <a:lnSpc>
                <a:spcPct val="90000"/>
              </a:lnSpc>
              <a:buFont typeface="Wingdings" pitchFamily="2" charset="2"/>
              <a:buChar char="v"/>
            </a:pPr>
            <a:r>
              <a:rPr lang="az-Latn-AZ" altLang="en-US" b="1" smtClean="0">
                <a:latin typeface="Times New Roman" pitchFamily="18" charset="0"/>
                <a:cs typeface="Times New Roman" pitchFamily="18" charset="0"/>
              </a:rPr>
              <a:t>Ailə münasibətinin əsas qiymətləndirici meyyarları</a:t>
            </a:r>
            <a:r>
              <a:rPr lang="en-US" altLang="en-US" b="1" smtClean="0">
                <a:latin typeface="Times New Roman" pitchFamily="18" charset="0"/>
                <a:cs typeface="Times New Roman" pitchFamily="18" charset="0"/>
              </a:rPr>
              <a:t>:</a:t>
            </a:r>
            <a:endParaRPr lang="az-Latn-AZ" altLang="en-US" b="1" smtClean="0">
              <a:latin typeface="Times New Roman" pitchFamily="18" charset="0"/>
              <a:cs typeface="Times New Roman" pitchFamily="18" charset="0"/>
            </a:endParaRPr>
          </a:p>
          <a:p>
            <a:pPr marR="0" algn="just" eaLnBrk="1" hangingPunct="1">
              <a:lnSpc>
                <a:spcPct val="90000"/>
              </a:lnSpc>
              <a:buFontTx/>
              <a:buChar char="•"/>
            </a:pPr>
            <a:r>
              <a:rPr lang="az-Latn-AZ" altLang="en-US" b="1" smtClean="0">
                <a:latin typeface="Times New Roman" pitchFamily="18" charset="0"/>
                <a:cs typeface="Times New Roman" pitchFamily="18" charset="0"/>
              </a:rPr>
              <a:t> ailə münasibətləri</a:t>
            </a:r>
            <a:r>
              <a:rPr lang="en-US" altLang="en-US" b="1" smtClean="0">
                <a:latin typeface="Times New Roman" pitchFamily="18" charset="0"/>
                <a:cs typeface="Times New Roman" pitchFamily="18" charset="0"/>
              </a:rPr>
              <a:t> </a:t>
            </a:r>
            <a:r>
              <a:rPr lang="az-Latn-AZ" altLang="en-US" b="1" smtClean="0">
                <a:latin typeface="Times New Roman" pitchFamily="18" charset="0"/>
                <a:cs typeface="Times New Roman" pitchFamily="18" charset="0"/>
              </a:rPr>
              <a:t>qanuni və ya</a:t>
            </a:r>
          </a:p>
          <a:p>
            <a:pPr marR="0" algn="just" eaLnBrk="1" hangingPunct="1">
              <a:lnSpc>
                <a:spcPct val="90000"/>
              </a:lnSpc>
              <a:buFontTx/>
              <a:buChar char="•"/>
            </a:pPr>
            <a:r>
              <a:rPr lang="az-Latn-AZ" altLang="en-US" b="1" smtClean="0">
                <a:latin typeface="Times New Roman" pitchFamily="18" charset="0"/>
                <a:cs typeface="Times New Roman" pitchFamily="18" charset="0"/>
              </a:rPr>
              <a:t> </a:t>
            </a:r>
            <a:r>
              <a:rPr lang="en-US" altLang="en-US" b="1" smtClean="0">
                <a:latin typeface="Times New Roman" pitchFamily="18" charset="0"/>
                <a:cs typeface="Times New Roman" pitchFamily="18" charset="0"/>
              </a:rPr>
              <a:t>a</a:t>
            </a:r>
            <a:r>
              <a:rPr lang="az-Latn-AZ" altLang="en-US" b="1" smtClean="0">
                <a:latin typeface="Times New Roman" pitchFamily="18" charset="0"/>
                <a:cs typeface="Times New Roman" pitchFamily="18" charset="0"/>
              </a:rPr>
              <a:t>ilə münasibətlərinin həqiqi olması </a:t>
            </a:r>
            <a:endParaRPr lang="en-US" altLang="en-US" b="1" smtClean="0">
              <a:latin typeface="Times New Roman" pitchFamily="18" charset="0"/>
              <a:cs typeface="Times New Roman" pitchFamily="18" charset="0"/>
            </a:endParaRPr>
          </a:p>
          <a:p>
            <a:pPr marR="0" algn="just" eaLnBrk="1" hangingPunct="1">
              <a:lnSpc>
                <a:spcPct val="90000"/>
              </a:lnSpc>
              <a:buFontTx/>
              <a:buNone/>
            </a:pPr>
            <a:endParaRPr lang="az-Latn-AZ" altLang="en-US" b="1" smtClean="0">
              <a:latin typeface="Times New Roman" pitchFamily="18" charset="0"/>
              <a:cs typeface="Times New Roman" pitchFamily="18" charset="0"/>
            </a:endParaRPr>
          </a:p>
          <a:p>
            <a:pPr marR="0" algn="just" eaLnBrk="1" hangingPunct="1">
              <a:lnSpc>
                <a:spcPct val="90000"/>
              </a:lnSpc>
              <a:buFont typeface="Wingdings" pitchFamily="2" charset="2"/>
              <a:buChar char="v"/>
            </a:pPr>
            <a:r>
              <a:rPr lang="az-Latn-AZ" altLang="en-US" b="1" smtClean="0">
                <a:latin typeface="Times New Roman" pitchFamily="18" charset="0"/>
                <a:cs typeface="Times New Roman" pitchFamily="18" charset="0"/>
              </a:rPr>
              <a:t>Uşaqlarla valideynlər arasında olan münasibətlər:</a:t>
            </a:r>
          </a:p>
          <a:p>
            <a:pPr marR="0" algn="just" eaLnBrk="1" hangingPunct="1">
              <a:lnSpc>
                <a:spcPct val="90000"/>
              </a:lnSpc>
              <a:buFontTx/>
              <a:buChar char="•"/>
            </a:pPr>
            <a:r>
              <a:rPr lang="az-Latn-AZ" altLang="en-US" b="1" smtClean="0">
                <a:latin typeface="Times New Roman" pitchFamily="18" charset="0"/>
                <a:cs typeface="Times New Roman" pitchFamily="18" charset="0"/>
              </a:rPr>
              <a:t> Birlikdə yaşayıb-yaşamaması;</a:t>
            </a:r>
          </a:p>
          <a:p>
            <a:pPr marR="0" algn="just" eaLnBrk="1" hangingPunct="1">
              <a:lnSpc>
                <a:spcPct val="90000"/>
              </a:lnSpc>
              <a:buFontTx/>
              <a:buChar char="•"/>
            </a:pPr>
            <a:r>
              <a:rPr lang="az-Latn-AZ" altLang="en-US" b="1" smtClean="0">
                <a:latin typeface="Times New Roman" pitchFamily="18" charset="0"/>
                <a:cs typeface="Times New Roman" pitchFamily="18" charset="0"/>
              </a:rPr>
              <a:t>Qan qohumluğunun olub-olması (donorlar)</a:t>
            </a:r>
          </a:p>
          <a:p>
            <a:pPr marR="0" algn="just" eaLnBrk="1" hangingPunct="1">
              <a:lnSpc>
                <a:spcPct val="90000"/>
              </a:lnSpc>
              <a:buFontTx/>
              <a:buNone/>
            </a:pPr>
            <a:r>
              <a:rPr lang="az-Latn-AZ" altLang="en-US" i="1" smtClean="0">
                <a:latin typeface="Times New Roman" pitchFamily="18" charset="0"/>
                <a:cs typeface="Times New Roman" pitchFamily="18" charset="0"/>
              </a:rPr>
              <a:t>  (X.Y.Z. Böyük Britaniyaya qarşı işi)</a:t>
            </a:r>
            <a:endParaRPr lang="en-US" altLang="en-US" i="1" smtClean="0">
              <a:latin typeface="Times New Roman" pitchFamily="18" charset="0"/>
              <a:cs typeface="Times New Roman" pitchFamily="18" charset="0"/>
            </a:endParaRPr>
          </a:p>
          <a:p>
            <a:pPr marR="0" algn="just" eaLnBrk="1" hangingPunct="1">
              <a:lnSpc>
                <a:spcPct val="90000"/>
              </a:lnSpc>
              <a:buFontTx/>
              <a:buChar char="•"/>
            </a:pPr>
            <a:endParaRPr lang="en-US" altLang="en-US" b="1" smtClean="0">
              <a:latin typeface="Times New Roman" pitchFamily="18" charset="0"/>
              <a:cs typeface="Times New Roman" pitchFamily="18" charset="0"/>
            </a:endParaRPr>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17</a:t>
            </a:r>
            <a:endParaRPr lang="tr-TR" altLang="en-US" sz="20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050" y="7094"/>
            <a:ext cx="8640960" cy="648072"/>
          </a:xfrm>
          <a:ln>
            <a:miter lim="800000"/>
            <a:headEnd/>
            <a:tailEnd/>
          </a:ln>
          <a:extLst/>
        </p:spPr>
        <p:txBody>
          <a:bodyPr>
            <a:normAutofit fontScale="90000"/>
          </a:bodyPr>
          <a:lstStyle/>
          <a:p>
            <a:pPr algn="l" eaLnBrk="1" fontAlgn="auto" hangingPunct="1">
              <a:spcAft>
                <a:spcPts val="0"/>
              </a:spcAft>
              <a:defRPr/>
            </a:pPr>
            <a:r>
              <a:rPr lang="az-Latn-AZ" sz="3600" dirty="0" smtClean="0">
                <a:solidFill>
                  <a:srgbClr val="FFFF00"/>
                </a:solidFill>
              </a:rPr>
              <a:t>Daha hansı münasibətlər ailə həyatını təşkil edir?</a:t>
            </a:r>
            <a:endParaRPr lang="en-US" sz="3600" dirty="0">
              <a:solidFill>
                <a:srgbClr val="FFFF00"/>
              </a:solidFill>
            </a:endParaRPr>
          </a:p>
        </p:txBody>
      </p:sp>
      <p:sp>
        <p:nvSpPr>
          <p:cNvPr id="16387" name="Subtitle 2"/>
          <p:cNvSpPr>
            <a:spLocks noGrp="1"/>
          </p:cNvSpPr>
          <p:nvPr>
            <p:ph type="subTitle" idx="1"/>
          </p:nvPr>
        </p:nvSpPr>
        <p:spPr>
          <a:xfrm>
            <a:off x="179388" y="836613"/>
            <a:ext cx="8569325" cy="5905500"/>
          </a:xfrm>
        </p:spPr>
        <p:txBody>
          <a:bodyPr/>
          <a:lstStyle/>
          <a:p>
            <a:pPr marL="457200" marR="0" indent="-457200" algn="l" eaLnBrk="1" hangingPunct="1">
              <a:lnSpc>
                <a:spcPct val="90000"/>
              </a:lnSpc>
              <a:buFont typeface="Wingdings" pitchFamily="2" charset="2"/>
              <a:buChar char="v"/>
            </a:pPr>
            <a:endParaRPr lang="az-Latn-AZ" sz="900" b="1" smtClean="0"/>
          </a:p>
          <a:p>
            <a:pPr marL="457200" marR="0" indent="-457200" algn="l" eaLnBrk="1" hangingPunct="1">
              <a:lnSpc>
                <a:spcPct val="90000"/>
              </a:lnSpc>
              <a:buFont typeface="Wingdings" pitchFamily="2" charset="2"/>
              <a:buChar char="v"/>
            </a:pPr>
            <a:r>
              <a:rPr lang="az-Latn-AZ" sz="2400" b="1" smtClean="0"/>
              <a:t>Nəvələrlə nənə və babalar arasında olan münasibətlər </a:t>
            </a:r>
            <a:r>
              <a:rPr lang="az-Latn-AZ" sz="2400" b="1" i="1" smtClean="0"/>
              <a:t>(Marks Belçikaya qarşı işi);</a:t>
            </a:r>
          </a:p>
          <a:p>
            <a:pPr marL="457200" marR="0" indent="-457200" algn="l" eaLnBrk="1" hangingPunct="1">
              <a:lnSpc>
                <a:spcPct val="90000"/>
              </a:lnSpc>
              <a:buFont typeface="Wingdings" pitchFamily="2" charset="2"/>
              <a:buNone/>
            </a:pPr>
            <a:endParaRPr lang="az-Latn-AZ" sz="900" b="1" i="1" smtClean="0"/>
          </a:p>
          <a:p>
            <a:pPr marL="457200" marR="0" indent="-457200" algn="l" eaLnBrk="1" hangingPunct="1">
              <a:lnSpc>
                <a:spcPct val="90000"/>
              </a:lnSpc>
              <a:buFont typeface="Wingdings" pitchFamily="2" charset="2"/>
              <a:buChar char="v"/>
            </a:pPr>
            <a:r>
              <a:rPr lang="az-Latn-AZ" sz="2400" b="1" smtClean="0"/>
              <a:t>Yaşlarından asılı olmayaraq bacı-qardaşlar arasında olan münasibətlər </a:t>
            </a:r>
            <a:r>
              <a:rPr lang="az-Latn-AZ" sz="2400" b="1" i="1" smtClean="0"/>
              <a:t>(Olson İsveçə qarşı işi);</a:t>
            </a:r>
          </a:p>
          <a:p>
            <a:pPr marL="457200" marR="0" indent="-457200" algn="l" eaLnBrk="1" hangingPunct="1">
              <a:lnSpc>
                <a:spcPct val="90000"/>
              </a:lnSpc>
              <a:buFont typeface="Wingdings" pitchFamily="2" charset="2"/>
              <a:buNone/>
            </a:pPr>
            <a:endParaRPr lang="az-Latn-AZ" sz="800" b="1" i="1" smtClean="0"/>
          </a:p>
          <a:p>
            <a:pPr marL="457200" marR="0" indent="-457200" algn="l" eaLnBrk="1" hangingPunct="1">
              <a:lnSpc>
                <a:spcPct val="90000"/>
              </a:lnSpc>
              <a:buFont typeface="Wingdings" pitchFamily="2" charset="2"/>
              <a:buChar char="v"/>
            </a:pPr>
            <a:r>
              <a:rPr lang="az-Latn-AZ" sz="2400" b="1" smtClean="0"/>
              <a:t>Əmi, dayı, bibi, xala və onların qardaş və bacıları arasındakı münasibətlər </a:t>
            </a:r>
            <a:r>
              <a:rPr lang="az-Latn-AZ" sz="2400" b="1" i="1" smtClean="0"/>
              <a:t>(Boyl Birləşmiş Krallığa qarşı işi)</a:t>
            </a:r>
            <a:r>
              <a:rPr lang="az-Latn-AZ" sz="2400" b="1" smtClean="0"/>
              <a:t>;</a:t>
            </a:r>
          </a:p>
          <a:p>
            <a:pPr marL="457200" marR="0" indent="-457200" algn="l" eaLnBrk="1" hangingPunct="1">
              <a:lnSpc>
                <a:spcPct val="90000"/>
              </a:lnSpc>
              <a:buFont typeface="Wingdings" pitchFamily="2" charset="2"/>
              <a:buNone/>
            </a:pPr>
            <a:endParaRPr lang="az-Latn-AZ" sz="800" b="1" smtClean="0"/>
          </a:p>
          <a:p>
            <a:pPr marL="457200" marR="0" indent="-457200" algn="l" eaLnBrk="1" hangingPunct="1">
              <a:lnSpc>
                <a:spcPct val="90000"/>
              </a:lnSpc>
              <a:buFont typeface="Wingdings" pitchFamily="2" charset="2"/>
              <a:buChar char="v"/>
            </a:pPr>
            <a:r>
              <a:rPr lang="az-Latn-AZ" sz="2400" b="1" smtClean="0"/>
              <a:t>Valideynlərlə ikinci nikahdan doğulmuş uşaqlar arasın-dakı münasibətlər, yaxud valideynlərlə nikahdankənar doğulmuş və ya ər-arvad sədaqəti pozulmaqla doğulmuş uşaqlar arasındakı münasibətlər (X. İsveçrəyə qarşı işi);</a:t>
            </a:r>
          </a:p>
          <a:p>
            <a:pPr marL="457200" marR="0" indent="-457200" algn="l" eaLnBrk="1" hangingPunct="1">
              <a:lnSpc>
                <a:spcPct val="90000"/>
              </a:lnSpc>
              <a:buFont typeface="Wingdings" pitchFamily="2" charset="2"/>
              <a:buNone/>
            </a:pPr>
            <a:endParaRPr lang="az-Latn-AZ" sz="800" b="1" smtClean="0"/>
          </a:p>
          <a:p>
            <a:pPr marL="457200" marR="0" indent="-457200" algn="l" eaLnBrk="1" hangingPunct="1">
              <a:lnSpc>
                <a:spcPct val="90000"/>
              </a:lnSpc>
              <a:buFont typeface="Wingdings" pitchFamily="2" charset="2"/>
              <a:buChar char="v"/>
            </a:pPr>
            <a:r>
              <a:rPr lang="az-Latn-AZ" sz="2400" b="1" smtClean="0"/>
              <a:t>Uşağı övladlığa götürmüş şəxslərlə uşaqlar arasındakı münasibətlər (Coli və Lebrun Belçikaya qarşı işi). </a:t>
            </a:r>
            <a:endParaRPr lang="en-US" sz="2400" b="1" smtClean="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A78601-13AF-4F7A-B9E2-404F6C6AC062}" type="slidenum">
              <a:rPr lang="tr-TR" altLang="en-US" sz="1800" smtClean="0">
                <a:solidFill>
                  <a:schemeClr val="bg1"/>
                </a:solidFill>
              </a:rPr>
              <a:pPr eaLnBrk="1" hangingPunct="1"/>
              <a:t>14</a:t>
            </a:fld>
            <a:endParaRPr lang="tr-TR" altLang="en-US" sz="18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52"/>
            <a:ext cx="8643998" cy="1214446"/>
          </a:xfrm>
          <a:ln>
            <a:miter lim="800000"/>
            <a:headEnd/>
            <a:tailEnd/>
          </a:ln>
          <a:extLst/>
        </p:spPr>
        <p:txBody>
          <a:bodyPr/>
          <a:lstStyle/>
          <a:p>
            <a:pPr algn="ctr" eaLnBrk="1" fontAlgn="auto" hangingPunct="1">
              <a:spcAft>
                <a:spcPts val="0"/>
              </a:spcAft>
              <a:defRPr/>
            </a:pPr>
            <a:r>
              <a:rPr lang="az-Latn-AZ" sz="3600" dirty="0" smtClean="0">
                <a:solidFill>
                  <a:srgbClr val="FFFF00"/>
                </a:solidFill>
                <a:latin typeface="Times New Roman" pitchFamily="18" charset="0"/>
                <a:cs typeface="Times New Roman" pitchFamily="18" charset="0"/>
              </a:rPr>
              <a:t>Diqqətinizə görə təşəkkür edirik!</a:t>
            </a:r>
            <a:endParaRPr lang="ru-RU" sz="3600" dirty="0">
              <a:solidFill>
                <a:srgbClr val="FFFF00"/>
              </a:solidFill>
              <a:latin typeface="Times New Roman" pitchFamily="18" charset="0"/>
              <a:cs typeface="Times New Roman" pitchFamily="18" charset="0"/>
            </a:endParaRPr>
          </a:p>
        </p:txBody>
      </p:sp>
      <p:sp>
        <p:nvSpPr>
          <p:cNvPr id="17411"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23</a:t>
            </a:r>
            <a:endParaRPr lang="tr-TR" altLang="en-US" sz="2000" smtClean="0">
              <a:solidFill>
                <a:schemeClr val="bg1"/>
              </a:solidFill>
            </a:endParaRPr>
          </a:p>
        </p:txBody>
      </p:sp>
      <p:pic>
        <p:nvPicPr>
          <p:cNvPr id="17412" name="Picture 8" descr="ECH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12875"/>
            <a:ext cx="7885112"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287" y="8111"/>
            <a:ext cx="7851649" cy="1584177"/>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rPr>
              <a:t>Avropa İnsan Hüquqları Konvensiyasının 8-ci maddəsi </a:t>
            </a:r>
            <a:endParaRPr lang="en-US" sz="3600" dirty="0">
              <a:solidFill>
                <a:srgbClr val="FFFF00"/>
              </a:solidFill>
            </a:endParaRPr>
          </a:p>
        </p:txBody>
      </p:sp>
      <p:sp>
        <p:nvSpPr>
          <p:cNvPr id="4099" name="Subtitle 2"/>
          <p:cNvSpPr>
            <a:spLocks noGrp="1"/>
          </p:cNvSpPr>
          <p:nvPr>
            <p:ph type="subTitle" idx="1"/>
          </p:nvPr>
        </p:nvSpPr>
        <p:spPr>
          <a:xfrm>
            <a:off x="179388" y="1700213"/>
            <a:ext cx="8496300" cy="4392612"/>
          </a:xfrm>
        </p:spPr>
        <p:txBody>
          <a:bodyPr/>
          <a:lstStyle/>
          <a:p>
            <a:pPr marR="0" algn="just" eaLnBrk="1" hangingPunct="1"/>
            <a:r>
              <a:rPr lang="en-US" altLang="en-US" sz="2400" smtClean="0"/>
              <a:t>Maddə 8. Şəxsi və ailə həyatına hörmət hüququ </a:t>
            </a:r>
          </a:p>
          <a:p>
            <a:pPr marR="0" algn="just" eaLnBrk="1" hangingPunct="1"/>
            <a:r>
              <a:rPr lang="en-US" altLang="en-US" sz="2400" smtClean="0"/>
              <a:t>1. Hər kəs öz şəxsi və ailə həyatına, mənzilinə və yazışma sirrinə hörmət hüququna malikdir. </a:t>
            </a:r>
          </a:p>
          <a:p>
            <a:pPr marR="0" algn="just" eaLnBrk="1" hangingPunct="1"/>
            <a:r>
              <a:rPr lang="en-US" altLang="en-US" sz="2400" smtClean="0"/>
              <a:t>2. Milli təhlükəsizlik və ictimai asayiş, ölkənin iqtisadi rifah maraqları naminə, iğtişaşın və ya cinayətin qarşısını almaq üçün sağlamlığı, yaxud mənəviyyatı mühafizə etmək üçün və ya digər şəxslərin hüquq və azadlıqlarını müdafiə etmək üçün qanunla nəzərdə tutulmuş və demokratik cəmiyyətdə zəruri olan hallar istisna olmaqla, dövlət hakimiyyəti orqanları tərəfindən bu hüququn həyata keçirilməsinə mane olmağa yol verilmir.</a:t>
            </a:r>
          </a:p>
        </p:txBody>
      </p:sp>
      <p:sp>
        <p:nvSpPr>
          <p:cNvPr id="41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2</a:t>
            </a:r>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Заголовок 1"/>
          <p:cNvPicPr>
            <a:picLocks noGrp="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468313" y="-26988"/>
            <a:ext cx="7931150" cy="2024063"/>
          </a:xfrm>
          <a:noFill/>
        </p:spPr>
      </p:pic>
      <p:sp>
        <p:nvSpPr>
          <p:cNvPr id="9219" name="Подзаголовок 2"/>
          <p:cNvSpPr>
            <a:spLocks noGrp="1"/>
          </p:cNvSpPr>
          <p:nvPr>
            <p:ph type="subTitle" idx="1"/>
          </p:nvPr>
        </p:nvSpPr>
        <p:spPr>
          <a:xfrm>
            <a:off x="107950" y="1196975"/>
            <a:ext cx="8831263" cy="5661025"/>
          </a:xfrm>
        </p:spPr>
        <p:txBody>
          <a:bodyPr>
            <a:normAutofit/>
          </a:bodyPr>
          <a:lstStyle/>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Şəxsi həyat</a:t>
            </a:r>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Ailə Həyatı</a:t>
            </a:r>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Mənzil </a:t>
            </a:r>
            <a:r>
              <a:rPr lang="az-Latn-AZ" sz="3200" b="1" dirty="0" err="1" smtClean="0"/>
              <a:t>toxunulmazlığı</a:t>
            </a:r>
            <a:endParaRPr lang="az-Latn-AZ" sz="3200" b="1" dirty="0" smtClean="0"/>
          </a:p>
          <a:p>
            <a:pPr marR="0" algn="just" eaLnBrk="1" fontAlgn="auto" hangingPunct="1">
              <a:spcAft>
                <a:spcPts val="0"/>
              </a:spcAft>
              <a:buClr>
                <a:schemeClr val="accent3"/>
              </a:buClr>
              <a:buSzPct val="116000"/>
              <a:buFont typeface="Wingdings 2"/>
              <a:buNone/>
              <a:defRPr/>
            </a:pPr>
            <a:endParaRPr lang="az-Latn-AZ" sz="3200" b="1" dirty="0" smtClean="0"/>
          </a:p>
          <a:p>
            <a:pPr marL="514350" marR="0" indent="-514350" algn="just" eaLnBrk="1" fontAlgn="auto" hangingPunct="1">
              <a:spcAft>
                <a:spcPts val="0"/>
              </a:spcAft>
              <a:buClr>
                <a:schemeClr val="accent3"/>
              </a:buClr>
              <a:buSzPct val="116000"/>
              <a:buFont typeface="Wingdings" pitchFamily="2" charset="2"/>
              <a:buChar char="v"/>
              <a:defRPr/>
            </a:pPr>
            <a:r>
              <a:rPr lang="az-Latn-AZ" sz="3200" b="1" dirty="0" smtClean="0"/>
              <a:t>Yazışma sirri</a:t>
            </a:r>
          </a:p>
          <a:p>
            <a:pPr marR="0" algn="just" eaLnBrk="1" fontAlgn="auto" hangingPunct="1">
              <a:spcAft>
                <a:spcPts val="0"/>
              </a:spcAft>
              <a:buClr>
                <a:schemeClr val="accent3"/>
              </a:buClr>
              <a:buSzPct val="116000"/>
              <a:buFont typeface="Wingdings 2"/>
              <a:buNone/>
              <a:defRPr/>
            </a:pPr>
            <a:endParaRPr lang="az-Latn-AZ" sz="3200" b="1" dirty="0" smtClean="0">
              <a:solidFill>
                <a:schemeClr val="bg1"/>
              </a:solidFill>
            </a:endParaRPr>
          </a:p>
        </p:txBody>
      </p:sp>
      <p:sp>
        <p:nvSpPr>
          <p:cNvPr id="4" name="Slide Number Placeholder 3"/>
          <p:cNvSpPr>
            <a:spLocks noGrp="1"/>
          </p:cNvSpPr>
          <p:nvPr>
            <p:ph type="sldNum" sz="quarter" idx="12"/>
          </p:nvPr>
        </p:nvSpPr>
        <p:spPr/>
        <p:txBody>
          <a:bodyPr>
            <a:normAutofit/>
          </a:bodyPr>
          <a:lstStyle/>
          <a:p>
            <a:pPr>
              <a:defRPr/>
            </a:pPr>
            <a:r>
              <a:rPr lang="en-US" sz="2000" dirty="0">
                <a:solidFill>
                  <a:schemeClr val="bg1"/>
                </a:solidFill>
              </a:rPr>
              <a:t>7</a:t>
            </a:r>
            <a:endParaRPr lang="tr-TR"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43852" cy="1571636"/>
          </a:xfrm>
          <a:ln>
            <a:miter lim="800000"/>
            <a:headEnd/>
            <a:tailEnd/>
          </a:ln>
          <a:extLst/>
        </p:spPr>
        <p:txBody>
          <a:bodyPr>
            <a:noAutofit/>
          </a:bodyPr>
          <a:lstStyle/>
          <a:p>
            <a:pPr algn="ctr" eaLnBrk="1" fontAlgn="auto" hangingPunct="1">
              <a:spcAft>
                <a:spcPts val="0"/>
              </a:spcAft>
              <a:defRPr/>
            </a:pPr>
            <a:r>
              <a:rPr lang="az-Latn-AZ" sz="3600" dirty="0" smtClean="0">
                <a:solidFill>
                  <a:srgbClr val="FFFF00"/>
                </a:solidFill>
              </a:rPr>
              <a:t>Digər Beynəlxalq sənədlərdə 8-ci maddənin təsir dairəsinə düşən hüquqlar</a:t>
            </a:r>
            <a:endParaRPr lang="ru-RU" sz="3600" dirty="0">
              <a:solidFill>
                <a:srgbClr val="FFFF00"/>
              </a:solidFill>
            </a:endParaRPr>
          </a:p>
        </p:txBody>
      </p:sp>
      <p:sp>
        <p:nvSpPr>
          <p:cNvPr id="6147" name="Подзаголовок 2"/>
          <p:cNvSpPr>
            <a:spLocks noGrp="1"/>
          </p:cNvSpPr>
          <p:nvPr>
            <p:ph type="subTitle" idx="1"/>
          </p:nvPr>
        </p:nvSpPr>
        <p:spPr>
          <a:xfrm>
            <a:off x="179388" y="1700213"/>
            <a:ext cx="8750300" cy="5372100"/>
          </a:xfrm>
        </p:spPr>
        <p:txBody>
          <a:bodyPr/>
          <a:lstStyle/>
          <a:p>
            <a:pPr marL="514350" marR="0" indent="-514350" algn="ctr" eaLnBrk="1" hangingPunct="1">
              <a:lnSpc>
                <a:spcPct val="90000"/>
              </a:lnSpc>
            </a:pPr>
            <a:r>
              <a:rPr lang="az-Latn-AZ" sz="3100" smtClean="0">
                <a:solidFill>
                  <a:schemeClr val="bg1"/>
                </a:solidFill>
                <a:latin typeface="Times New Roman" pitchFamily="18" charset="0"/>
                <a:cs typeface="Times New Roman" pitchFamily="18" charset="0"/>
              </a:rPr>
              <a:t>     </a:t>
            </a:r>
            <a:r>
              <a:rPr lang="az-Latn-AZ" sz="2800" smtClean="0"/>
              <a:t>Mülki və Siyasi hüquqlar haqqında Beynəlxalq Pakt </a:t>
            </a: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eaLnBrk="1" hangingPunct="1">
              <a:lnSpc>
                <a:spcPct val="90000"/>
              </a:lnSpc>
            </a:pPr>
            <a:endParaRPr lang="az-Latn-AZ" sz="2100" smtClean="0">
              <a:solidFill>
                <a:srgbClr val="FFC000"/>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just" eaLnBrk="1" hangingPunct="1">
              <a:lnSpc>
                <a:spcPct val="90000"/>
              </a:lnSpc>
            </a:pPr>
            <a:endParaRPr lang="az-Latn-AZ" smtClean="0">
              <a:solidFill>
                <a:schemeClr val="bg1"/>
              </a:solidFill>
              <a:latin typeface="Times New Roman" pitchFamily="18" charset="0"/>
              <a:cs typeface="Times New Roman" pitchFamily="18" charset="0"/>
            </a:endParaRPr>
          </a:p>
          <a:p>
            <a:pPr marL="514350" marR="0" indent="-514350" algn="ctr" eaLnBrk="1" hangingPunct="1">
              <a:lnSpc>
                <a:spcPct val="90000"/>
              </a:lnSpc>
            </a:pPr>
            <a:r>
              <a:rPr lang="az-Latn-AZ" smtClean="0"/>
              <a:t>İnsan Hüquqları üzrə Ümumi Bəyannamə</a:t>
            </a:r>
            <a:endParaRPr lang="az-Latn-AZ" smtClean="0">
              <a:solidFill>
                <a:schemeClr val="bg1"/>
              </a:solidFill>
              <a:latin typeface="Times New Roman" pitchFamily="18" charset="0"/>
              <a:cs typeface="Times New Roman" pitchFamily="18" charset="0"/>
            </a:endParaRPr>
          </a:p>
          <a:p>
            <a:pPr marL="514350" marR="0" indent="-514350" eaLnBrk="1" hangingPunct="1">
              <a:lnSpc>
                <a:spcPct val="90000"/>
              </a:lnSpc>
            </a:pPr>
            <a:r>
              <a:rPr lang="az-Latn-AZ" smtClean="0">
                <a:solidFill>
                  <a:schemeClr val="bg1"/>
                </a:solidFill>
                <a:latin typeface="Times New Roman" pitchFamily="18" charset="0"/>
                <a:cs typeface="Times New Roman" pitchFamily="18" charset="0"/>
              </a:rPr>
              <a:t>                        </a:t>
            </a:r>
            <a:endParaRPr lang="az-Latn-AZ" smtClean="0">
              <a:solidFill>
                <a:srgbClr val="FFC000"/>
              </a:solidFill>
              <a:latin typeface="Times New Roman" pitchFamily="18" charset="0"/>
              <a:cs typeface="Times New Roman" pitchFamily="18" charset="0"/>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az-Latn-AZ" sz="3200" b="1" i="1" smtClean="0">
              <a:solidFill>
                <a:srgbClr val="FFFF00"/>
              </a:solidFill>
            </a:endParaRPr>
          </a:p>
          <a:p>
            <a:pPr marL="514350" marR="0" indent="-514350" algn="l" eaLnBrk="1" hangingPunct="1">
              <a:lnSpc>
                <a:spcPct val="90000"/>
              </a:lnSpc>
              <a:buFont typeface="Wingdings 2" pitchFamily="18" charset="2"/>
              <a:buAutoNum type="arabicPeriod"/>
            </a:pPr>
            <a:endParaRPr lang="ru-RU" sz="3200" b="1" i="1" smtClean="0">
              <a:solidFill>
                <a:srgbClr val="FFFF00"/>
              </a:solidFill>
            </a:endParaRP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az-Latn-AZ" altLang="en-US" sz="1600" smtClean="0">
                <a:solidFill>
                  <a:schemeClr val="bg1"/>
                </a:solidFill>
              </a:rPr>
              <a:t>4</a:t>
            </a:r>
            <a:endParaRPr lang="tr-TR" altLang="en-US" sz="1600" smtClean="0">
              <a:solidFill>
                <a:schemeClr val="bg1"/>
              </a:solidFill>
            </a:endParaRPr>
          </a:p>
        </p:txBody>
      </p:sp>
      <p:sp>
        <p:nvSpPr>
          <p:cNvPr id="5" name="Прямоугольник 4"/>
          <p:cNvSpPr/>
          <p:nvPr/>
        </p:nvSpPr>
        <p:spPr>
          <a:xfrm>
            <a:off x="323850" y="2276475"/>
            <a:ext cx="8677275" cy="15843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lnSpc>
                <a:spcPct val="90000"/>
              </a:lnSpc>
              <a:buFont typeface="Arial" pitchFamily="34" charset="0"/>
              <a:buChar char="•"/>
              <a:defRPr/>
            </a:pPr>
            <a:r>
              <a:rPr lang="az-Latn-AZ" sz="2000" b="1" dirty="0">
                <a:solidFill>
                  <a:schemeClr val="bg1"/>
                </a:solidFill>
                <a:latin typeface="Times New Roman" pitchFamily="18" charset="0"/>
                <a:cs typeface="Times New Roman" pitchFamily="18" charset="0"/>
              </a:rPr>
              <a:t>17-ci maddənin 1-ci bəndinə əsasən h</a:t>
            </a:r>
            <a:r>
              <a:rPr lang="en-US" sz="2000" b="1" dirty="0" err="1">
                <a:solidFill>
                  <a:schemeClr val="bg1"/>
                </a:solidFill>
                <a:latin typeface="Times New Roman" pitchFamily="18" charset="0"/>
                <a:cs typeface="Times New Roman" pitchFamily="18" charset="0"/>
              </a:rPr>
              <a:t>eç</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kimin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həyatına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yaxud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evinin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toxunulmazlığına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məktublaşmalarının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gizliliyinə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özbaşınalıqla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ya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ləyaqəti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nüfuzuna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qeyri-qanuni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edilə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bilməz</a:t>
            </a:r>
            <a:r>
              <a:rPr lang="en-US" sz="2000" b="1" dirty="0">
                <a:solidFill>
                  <a:schemeClr val="bg1"/>
                </a:solidFill>
                <a:latin typeface="Times New Roman" pitchFamily="18" charset="0"/>
                <a:cs typeface="Times New Roman" pitchFamily="18" charset="0"/>
              </a:rPr>
              <a:t>. </a:t>
            </a:r>
            <a:endParaRPr lang="az-Latn-AZ" sz="2000" b="1" dirty="0">
              <a:solidFill>
                <a:schemeClr val="bg1"/>
              </a:solidFill>
              <a:latin typeface="Times New Roman" pitchFamily="18" charset="0"/>
              <a:cs typeface="Times New Roman" pitchFamily="18" charset="0"/>
            </a:endParaRPr>
          </a:p>
        </p:txBody>
      </p:sp>
      <p:sp>
        <p:nvSpPr>
          <p:cNvPr id="6" name="Прямоугольник 5"/>
          <p:cNvSpPr/>
          <p:nvPr/>
        </p:nvSpPr>
        <p:spPr>
          <a:xfrm>
            <a:off x="322263" y="4797425"/>
            <a:ext cx="8642350" cy="13684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lnSpc>
                <a:spcPct val="90000"/>
              </a:lnSpc>
              <a:buFont typeface="Arial" pitchFamily="34" charset="0"/>
              <a:buChar char="•"/>
              <a:defRPr/>
            </a:pP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r>
              <a:rPr lang="en-US" sz="2000" b="1" dirty="0">
                <a:solidFill>
                  <a:schemeClr val="bg1"/>
                </a:solidFill>
                <a:latin typeface="Times New Roman" pitchFamily="18" charset="0"/>
                <a:cs typeface="Times New Roman" pitchFamily="18" charset="0"/>
              </a:rPr>
              <a:t>12-ci ma</a:t>
            </a:r>
            <a:r>
              <a:rPr lang="az-Latn-AZ" sz="2000" b="1" dirty="0">
                <a:solidFill>
                  <a:schemeClr val="bg1"/>
                </a:solidFill>
                <a:latin typeface="Times New Roman" pitchFamily="18" charset="0"/>
                <a:cs typeface="Times New Roman" pitchFamily="18" charset="0"/>
              </a:rPr>
              <a:t>ddəsinə əsasən h</a:t>
            </a:r>
            <a:r>
              <a:rPr lang="en-US" sz="2000" b="1" dirty="0" err="1">
                <a:solidFill>
                  <a:schemeClr val="bg1"/>
                </a:solidFill>
                <a:latin typeface="Times New Roman" pitchFamily="18" charset="0"/>
                <a:cs typeface="Times New Roman" pitchFamily="18" charset="0"/>
              </a:rPr>
              <a:t>eç</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kim</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ailə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həyatına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müdaxiləyə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evinin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toxunulmazlığına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məktublaşmasının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gizliliyinə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şərəf</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nüfuzuna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özbaşına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məruz</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qala</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bilməz</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Hər</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bir</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şəxsin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belə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müdaxilə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və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qəsdən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qanun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tərəfindən</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müdafiə</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olunmaq</a:t>
            </a:r>
            <a:r>
              <a:rPr lang="en-US" sz="2000" b="1" dirty="0">
                <a:solidFill>
                  <a:schemeClr val="bg1"/>
                </a:solidFill>
                <a:latin typeface="Times New Roman" pitchFamily="18" charset="0"/>
                <a:cs typeface="Times New Roman" pitchFamily="18" charset="0"/>
              </a:rPr>
              <a:t> </a:t>
            </a:r>
            <a:r>
              <a:rPr lang="en-US" sz="2000" b="1" dirty="0" err="1">
                <a:solidFill>
                  <a:schemeClr val="bg1"/>
                </a:solidFill>
                <a:latin typeface="Times New Roman" pitchFamily="18" charset="0"/>
                <a:cs typeface="Times New Roman" pitchFamily="18" charset="0"/>
              </a:rPr>
              <a:t>hüququ</a:t>
            </a:r>
            <a:r>
              <a:rPr lang="en-US" sz="2000" b="1" dirty="0">
                <a:solidFill>
                  <a:schemeClr val="bg1"/>
                </a:solidFill>
                <a:latin typeface="Times New Roman" pitchFamily="18" charset="0"/>
                <a:cs typeface="Times New Roman" pitchFamily="18" charset="0"/>
              </a:rPr>
              <a:t> var.</a:t>
            </a:r>
            <a:endParaRPr lang="az-Latn-AZ" sz="2000" b="1" dirty="0">
              <a:solidFill>
                <a:schemeClr val="bg1"/>
              </a:solidFill>
              <a:latin typeface="Times New Roman" pitchFamily="18" charset="0"/>
              <a:cs typeface="Times New Roman" pitchFamily="18" charset="0"/>
            </a:endParaRPr>
          </a:p>
          <a:p>
            <a:pPr marL="514350" indent="-514350" algn="just">
              <a:lnSpc>
                <a:spcPct val="90000"/>
              </a:lnSpc>
              <a:buFont typeface="Arial" pitchFamily="34" charset="0"/>
              <a:buChar char="•"/>
              <a:defRPr/>
            </a:pPr>
            <a:r>
              <a:rPr lang="en-US" sz="2000" b="1" dirty="0">
                <a:solidFill>
                  <a:schemeClr val="bg1"/>
                </a:solidFill>
                <a:latin typeface="Times New Roman" pitchFamily="18" charset="0"/>
                <a:cs typeface="Times New Roman" pitchFamily="18" charset="0"/>
              </a:rPr>
              <a:t/>
            </a:r>
            <a:br>
              <a:rPr lang="en-US" sz="2000" b="1" dirty="0">
                <a:solidFill>
                  <a:schemeClr val="bg1"/>
                </a:solidFill>
                <a:latin typeface="Times New Roman" pitchFamily="18" charset="0"/>
                <a:cs typeface="Times New Roman" pitchFamily="18" charset="0"/>
              </a:rPr>
            </a:br>
            <a:endParaRPr lang="az-Latn-AZ" sz="2000" b="1" dirty="0" err="1">
              <a:solidFill>
                <a:schemeClr val="bg1"/>
              </a:solidFill>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0"/>
            <a:ext cx="8721631" cy="692696"/>
          </a:xfrm>
          <a:ln>
            <a:miter lim="800000"/>
            <a:headEnd/>
            <a:tailEnd/>
          </a:ln>
          <a:extLst/>
        </p:spPr>
        <p:txBody>
          <a:bodyPr/>
          <a:lstStyle/>
          <a:p>
            <a:pPr algn="ctr" eaLnBrk="1" fontAlgn="auto" hangingPunct="1">
              <a:spcAft>
                <a:spcPts val="0"/>
              </a:spcAft>
              <a:defRPr/>
            </a:pPr>
            <a:r>
              <a:rPr lang="az-Latn-AZ" sz="3600" dirty="0" smtClean="0">
                <a:solidFill>
                  <a:srgbClr val="FFFF00"/>
                </a:solidFill>
              </a:rPr>
              <a:t>Konstitusiyanın 32-ci maddəsi</a:t>
            </a:r>
            <a:endParaRPr lang="ru-RU" sz="3600" dirty="0">
              <a:solidFill>
                <a:srgbClr val="FFFF00"/>
              </a:solidFill>
            </a:endParaRPr>
          </a:p>
        </p:txBody>
      </p:sp>
      <p:sp>
        <p:nvSpPr>
          <p:cNvPr id="7171" name="Подзаголовок 2"/>
          <p:cNvSpPr>
            <a:spLocks noGrp="1"/>
          </p:cNvSpPr>
          <p:nvPr>
            <p:ph type="subTitle" idx="1"/>
          </p:nvPr>
        </p:nvSpPr>
        <p:spPr>
          <a:xfrm>
            <a:off x="179388" y="765175"/>
            <a:ext cx="8821737" cy="6092825"/>
          </a:xfrm>
        </p:spPr>
        <p:txBody>
          <a:bodyPr/>
          <a:lstStyle/>
          <a:p>
            <a:pPr marR="0" algn="just" eaLnBrk="1" hangingPunct="1"/>
            <a:r>
              <a:rPr lang="az-Latn-AZ" sz="1500" smtClean="0"/>
              <a:t>I. Hər kəsin şəxsi toxunulmazlıq hüququ vardır.</a:t>
            </a:r>
            <a:endParaRPr lang="ru-RU" sz="1500" smtClean="0"/>
          </a:p>
          <a:p>
            <a:pPr marR="0" algn="just" eaLnBrk="1" hangingPunct="1"/>
            <a:r>
              <a:rPr lang="az-Latn-AZ" sz="1500" smtClean="0"/>
              <a:t>II. Hər kəsin şəxsi və ailə həyatının sirrini saxlamaq hüququ vardır. Qanunla nəzərdə tutulan hallardan başqa, şəxsi və ailə həyatına müdaxilə etmək qadağandır. Hər kəsin şəxsi və ailə həyatına qanunsuz müdaxilədən müdafiə hüququ vardır. </a:t>
            </a:r>
            <a:endParaRPr lang="ru-RU" sz="1500" smtClean="0"/>
          </a:p>
          <a:p>
            <a:pPr marR="0" algn="just" eaLnBrk="1" hangingPunct="1"/>
            <a:r>
              <a:rPr lang="az-Latn-AZ" sz="1500" smtClean="0"/>
              <a:t>III. Öz razılığı olmadan kimsənin şəxsi həyatı haqqında məlumatın toplanılmasına, saxlanılmasına, istifadəsinə və yayılmasına yol verilmir. Qanunla müəyyən edilmiş hallar istisna olmaqla, heç kəs onun xəbəri olmadan və ya etirazına baxmadan izlənilə bilməz, video və foto çəkilişinə, səs yazısına və digər bu cür hərəkətlərə məruz qoyula bilməz.</a:t>
            </a:r>
            <a:endParaRPr lang="ru-RU" sz="1500" smtClean="0"/>
          </a:p>
          <a:p>
            <a:pPr marR="0" algn="just" eaLnBrk="1" hangingPunct="1"/>
            <a:r>
              <a:rPr lang="az-Latn-AZ" sz="1500" smtClean="0"/>
              <a:t>IV. Hər kəsin yazışma, telefon danışıqları, poçt, teleqraf və digər rabitə vasitələri ilə ötürülən məlumatın sirrini saxlamaq hüququna dövlət təminat verir. Bu hüquq qanunla nəzərdə tutulmuş qaydada cinayətin qarşısını almaqdan və ya cinayət işinin istintaqı zamanı həqiqəti üzə çıxarmaqdan ötrü məhdudlaşdırıla bilər.</a:t>
            </a:r>
            <a:endParaRPr lang="ru-RU" sz="1500" smtClean="0"/>
          </a:p>
          <a:p>
            <a:pPr marR="0" algn="just" eaLnBrk="1" hangingPunct="1"/>
            <a:r>
              <a:rPr lang="az-Latn-AZ" sz="1500" smtClean="0"/>
              <a:t>V. Qanunla müəyyən edilmiş hallar istisna olmaqla, hər kəs onun haqqında toplanmış məlumatlarla tanış ola bilər. Hər kəsin onun barəsində toplanmış və həqiqətə uyğun olmayan, tam olmayan, habelə qanunun tələbləri pozulmaqla əldə edilmiş məlumatların düzəldilməsini və ya çıxarılmasını (ləğv edilməsini) tələb etmək hüququ vardır.</a:t>
            </a:r>
            <a:endParaRPr lang="ru-RU" sz="1500" smtClean="0"/>
          </a:p>
          <a:p>
            <a:pPr marR="0" algn="just" eaLnBrk="1" hangingPunct="1"/>
            <a:r>
              <a:rPr lang="az-Latn-AZ" sz="1500" i="1" smtClean="0"/>
              <a:t>VI. Qanunla müəyyən edilmiş hallar istisna olmaqla, üçüncü şəxslər haqqında məlumat almaq məqsədi ilə elektron formada və ya kağız üzərində aparılan informasiya ehtiyatlarına daxil olmaq qadağandır.</a:t>
            </a:r>
            <a:endParaRPr lang="ru-RU" sz="1500" smtClean="0"/>
          </a:p>
          <a:p>
            <a:pPr marR="0" algn="just" eaLnBrk="1" hangingPunct="1"/>
            <a:r>
              <a:rPr lang="az-Latn-AZ" sz="1500" i="1" smtClean="0"/>
              <a:t>VII. Məlumatın aid olduğu şəxsin buna razılığını aşkar ifadə etdiyi hallar, ayrı-seçkiliyə yol verməmək şərtilə anonim xarakterli statistik məlumatların emalı və qanunun yol verdiyi digər hallar istisna olmaqla, informasiya texnologiyalarından şəxsi həyata, o cümlədən əqidəyə, dini və etnik mənsubiyyətə dair məlumatların açıqlanması üçün istifadə edilə bilməz.</a:t>
            </a:r>
            <a:endParaRPr lang="ru-RU" sz="1500" smtClean="0"/>
          </a:p>
          <a:p>
            <a:pPr marR="0" algn="just" eaLnBrk="1" hangingPunct="1"/>
            <a:r>
              <a:rPr lang="az-Latn-AZ" sz="1500" i="1" smtClean="0"/>
              <a:t>VIII. Fərdi məlumatların dairəsi, habelə onların emalı, toplanması, ötürülməsi, istifadəsi və mühafizəsi şərtləri qanunla müəyyən edilir</a:t>
            </a:r>
            <a:endParaRPr lang="ru-RU" sz="1500" smtClean="0"/>
          </a:p>
        </p:txBody>
      </p:sp>
      <p:sp>
        <p:nvSpPr>
          <p:cNvPr id="717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0B2D52B-12B0-4439-B4D0-607F11B8AD17}" type="slidenum">
              <a:rPr lang="tr-TR" altLang="en-US" sz="1600" smtClean="0">
                <a:solidFill>
                  <a:schemeClr val="bg1"/>
                </a:solidFill>
              </a:rPr>
              <a:pPr eaLnBrk="1" hangingPunct="1"/>
              <a:t>5</a:t>
            </a:fld>
            <a:endParaRPr lang="tr-TR" altLang="en-US" sz="16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p:cNvSpPr>
          <p:nvPr>
            <p:ph type="title" idx="4294967295"/>
          </p:nvPr>
        </p:nvSpPr>
        <p:spPr>
          <a:xfrm>
            <a:off x="468313" y="404813"/>
            <a:ext cx="8229600" cy="792162"/>
          </a:xfrm>
        </p:spPr>
        <p:txBody>
          <a:bodyPr/>
          <a:lstStyle/>
          <a:p>
            <a:pPr algn="ctr" eaLnBrk="1" hangingPunct="1"/>
            <a:r>
              <a:rPr lang="az-Latn-AZ" sz="4400" smtClean="0">
                <a:solidFill>
                  <a:srgbClr val="FFFF00"/>
                </a:solidFill>
                <a:latin typeface="Times New Roman" pitchFamily="18" charset="0"/>
              </a:rPr>
              <a:t>“Şəxsi həyat” anlayışı </a:t>
            </a:r>
            <a:endParaRPr lang="ru-RU" sz="4400" smtClean="0">
              <a:solidFill>
                <a:srgbClr val="FFFF00"/>
              </a:solidFill>
              <a:latin typeface="Times New Roman" pitchFamily="18" charset="0"/>
            </a:endParaRPr>
          </a:p>
        </p:txBody>
      </p:sp>
      <p:sp>
        <p:nvSpPr>
          <p:cNvPr id="8195" name="Подзаголовок 2"/>
          <p:cNvSpPr>
            <a:spLocks noGrp="1"/>
          </p:cNvSpPr>
          <p:nvPr>
            <p:ph type="body" idx="1"/>
          </p:nvPr>
        </p:nvSpPr>
        <p:spPr>
          <a:xfrm>
            <a:off x="323850" y="1484313"/>
            <a:ext cx="8374063" cy="5184775"/>
          </a:xfrm>
        </p:spPr>
        <p:txBody>
          <a:bodyPr/>
          <a:lstStyle/>
          <a:p>
            <a:pPr marL="273050" marR="0" indent="-273050" algn="just" eaLnBrk="1" hangingPunct="1">
              <a:buFont typeface="Arial" charset="0"/>
              <a:buChar char="•"/>
            </a:pPr>
            <a:r>
              <a:rPr lang="az-Latn-AZ" sz="2300" smtClean="0"/>
              <a:t> </a:t>
            </a:r>
            <a:r>
              <a:rPr lang="az-Latn-AZ" sz="2400" smtClean="0"/>
              <a:t>“şəxsi həyat” tam anlayışın verilməsi mümkün olmayan geniş və əhatəli termindir</a:t>
            </a:r>
            <a:r>
              <a:rPr lang="az-Latn-AZ" sz="2300" smtClean="0"/>
              <a:t> </a:t>
            </a:r>
            <a:r>
              <a:rPr lang="az-Latn-AZ" sz="2300" i="1" smtClean="0"/>
              <a:t>(Kostello-Roberts Birləşmiş Krallığa qarşı işi)</a:t>
            </a:r>
            <a:r>
              <a:rPr lang="az-Latn-AZ" sz="2300" smtClean="0"/>
              <a:t>;</a:t>
            </a:r>
          </a:p>
          <a:p>
            <a:pPr marL="273050" marR="0" indent="-273050" algn="just" eaLnBrk="1" hangingPunct="1">
              <a:buFont typeface="Arial" charset="0"/>
              <a:buChar char="•"/>
            </a:pPr>
            <a:endParaRPr lang="az-Latn-AZ" sz="1000" smtClean="0"/>
          </a:p>
          <a:p>
            <a:pPr marL="273050" marR="0" indent="-273050" algn="just" eaLnBrk="1" hangingPunct="1">
              <a:buFont typeface="Arial" charset="0"/>
              <a:buChar char="•"/>
            </a:pPr>
            <a:r>
              <a:rPr lang="az-Latn-AZ" sz="2300" smtClean="0"/>
              <a:t> “şəxsi həyat” şəxsin ictimai fərdiliyi də daxil olmaqla, fiziki və psixi və yaxud da psixoloji inteqrallığı, yəni özünəməxsusluğunu əks etdirir </a:t>
            </a:r>
            <a:r>
              <a:rPr lang="az-Latn-AZ" sz="2300" i="1" smtClean="0"/>
              <a:t>(Pritti Birləşmiş Krallığa qarşı işi);</a:t>
            </a:r>
          </a:p>
          <a:p>
            <a:pPr marL="273050" marR="0" indent="-273050" algn="just" eaLnBrk="1" hangingPunct="1">
              <a:buFont typeface="Arial" charset="0"/>
              <a:buChar char="•"/>
            </a:pPr>
            <a:endParaRPr lang="az-Latn-AZ" sz="1000" i="1" smtClean="0"/>
          </a:p>
          <a:p>
            <a:pPr marL="273050" marR="0" indent="-273050" algn="just" eaLnBrk="1" hangingPunct="1">
              <a:buFont typeface="Arial" charset="0"/>
              <a:buChar char="•"/>
            </a:pPr>
            <a:r>
              <a:rPr lang="az-Latn-AZ" sz="2300" smtClean="0">
                <a:latin typeface="Times New Roman" pitchFamily="18" charset="0"/>
              </a:rPr>
              <a:t>Avropa Məhkəməsi “Şəxsi həyat” anlayışının çoxtərəfliliyini və konkretləşdirilməsinin mümkünsüzlüyü baxımından konkret tərif verməkdənsə, qərarlarında ayrı-ayrı aspektləri baxımından qiymət verməklə, “şəxsi həyatın” nəyi ehtiva etməsinin aydınlaşdırılmasına qərar vermişdir.</a:t>
            </a:r>
            <a:r>
              <a:rPr lang="ru-RU" sz="2300" smtClean="0">
                <a:latin typeface="Times New Roman" pitchFamily="18" charset="0"/>
              </a:rPr>
              <a:t> </a:t>
            </a:r>
            <a:endParaRPr lang="az-Latn-AZ" sz="2300" smtClean="0">
              <a:latin typeface="Times New Roman" pitchFamily="18" charset="0"/>
            </a:endParaRPr>
          </a:p>
        </p:txBody>
      </p:sp>
      <p:sp>
        <p:nvSpPr>
          <p:cNvPr id="819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24D3A3-1F8E-4574-96FA-9BCC7646D6D5}" type="slidenum">
              <a:rPr lang="tr-TR" altLang="en-US" sz="1400" smtClean="0">
                <a:solidFill>
                  <a:schemeClr val="bg1"/>
                </a:solidFill>
              </a:rPr>
              <a:pPr eaLnBrk="1" hangingPunct="1"/>
              <a:t>6</a:t>
            </a:fld>
            <a:endParaRPr lang="tr-TR" altLang="en-US" sz="1400" smtClean="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xfrm>
            <a:off x="8172450" y="6461125"/>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smtClean="0">
                <a:solidFill>
                  <a:schemeClr val="bg1"/>
                </a:solidFill>
              </a:rPr>
              <a:t>8</a:t>
            </a:r>
            <a:endParaRPr lang="tr-TR" altLang="en-US" sz="2000" smtClean="0">
              <a:solidFill>
                <a:schemeClr val="bg1"/>
              </a:solidFill>
            </a:endParaRPr>
          </a:p>
        </p:txBody>
      </p:sp>
      <p:sp>
        <p:nvSpPr>
          <p:cNvPr id="9219" name="Rectangle 11"/>
          <p:cNvSpPr>
            <a:spLocks noGrp="1"/>
          </p:cNvSpPr>
          <p:nvPr>
            <p:ph type="title" idx="4294967295"/>
          </p:nvPr>
        </p:nvSpPr>
        <p:spPr>
          <a:xfrm>
            <a:off x="457200" y="333375"/>
            <a:ext cx="8229600" cy="1008063"/>
          </a:xfrm>
        </p:spPr>
        <p:txBody>
          <a:bodyPr/>
          <a:lstStyle/>
          <a:p>
            <a:pPr algn="ctr" eaLnBrk="1" hangingPunct="1"/>
            <a:r>
              <a:rPr lang="az-Latn-AZ" sz="2800" b="1" smtClean="0">
                <a:solidFill>
                  <a:srgbClr val="FFFF00"/>
                </a:solidFill>
                <a:latin typeface="Times New Roman" pitchFamily="18" charset="0"/>
              </a:rPr>
              <a:t>Avropa Məhkəməsinin konteksti baxımından</a:t>
            </a:r>
            <a:br>
              <a:rPr lang="az-Latn-AZ" sz="2800" b="1" smtClean="0">
                <a:solidFill>
                  <a:srgbClr val="FFFF00"/>
                </a:solidFill>
                <a:latin typeface="Times New Roman" pitchFamily="18" charset="0"/>
              </a:rPr>
            </a:br>
            <a:r>
              <a:rPr lang="az-Latn-AZ" sz="2800" b="1" smtClean="0">
                <a:solidFill>
                  <a:srgbClr val="FFFF00"/>
                </a:solidFill>
                <a:latin typeface="Times New Roman" pitchFamily="18" charset="0"/>
              </a:rPr>
              <a:t>“şəxsi həyat” anlayışına əsasən hansı aspektlər daxildir ? </a:t>
            </a:r>
            <a:endParaRPr lang="ru-RU" sz="2800" b="1" smtClean="0">
              <a:solidFill>
                <a:srgbClr val="FFFF00"/>
              </a:solidFill>
              <a:latin typeface="Times New Roman" pitchFamily="18" charset="0"/>
            </a:endParaRPr>
          </a:p>
        </p:txBody>
      </p:sp>
      <p:sp>
        <p:nvSpPr>
          <p:cNvPr id="9220" name="Rectangle 12"/>
          <p:cNvSpPr>
            <a:spLocks noGrp="1"/>
          </p:cNvSpPr>
          <p:nvPr>
            <p:ph type="body" idx="4294967295"/>
          </p:nvPr>
        </p:nvSpPr>
        <p:spPr>
          <a:xfrm>
            <a:off x="468313" y="1341438"/>
            <a:ext cx="8229600" cy="4840287"/>
          </a:xfrm>
        </p:spPr>
        <p:txBody>
          <a:bodyPr/>
          <a:lstStyle/>
          <a:p>
            <a:pPr eaLnBrk="1" hangingPunct="1"/>
            <a:r>
              <a:rPr lang="az-Latn-AZ" smtClean="0">
                <a:latin typeface="Times New Roman" pitchFamily="18" charset="0"/>
              </a:rPr>
              <a:t>Şəxsin özünəməxsusluğu, yəni şəxsin özünə, ailəsinə, intim münasibətlərinə məxsusluğu hüququ;</a:t>
            </a:r>
          </a:p>
          <a:p>
            <a:pPr eaLnBrk="1" hangingPunct="1"/>
            <a:r>
              <a:rPr lang="az-Latn-AZ" smtClean="0">
                <a:latin typeface="Times New Roman" pitchFamily="18" charset="0"/>
              </a:rPr>
              <a:t>Fiziki və psixoloji toxunulmazlığı</a:t>
            </a:r>
          </a:p>
          <a:p>
            <a:pPr eaLnBrk="1" hangingPunct="1"/>
            <a:r>
              <a:rPr lang="az-Latn-AZ" smtClean="0">
                <a:latin typeface="Times New Roman" pitchFamily="18" charset="0"/>
              </a:rPr>
              <a:t>Şəxsin özü barəsində qərar qəbul etmə hüququ;</a:t>
            </a:r>
          </a:p>
          <a:p>
            <a:pPr eaLnBrk="1" hangingPunct="1"/>
            <a:r>
              <a:rPr lang="az-Latn-AZ" smtClean="0">
                <a:latin typeface="Times New Roman" pitchFamily="18" charset="0"/>
              </a:rPr>
              <a:t>Şəxsin digər şəxslərlə kontakta girmək, yəni ünsiyyətdə olmaq və ya olmamaq hüququ; </a:t>
            </a:r>
          </a:p>
          <a:p>
            <a:pPr eaLnBrk="1" hangingPunct="1"/>
            <a:r>
              <a:rPr lang="az-Latn-AZ" smtClean="0">
                <a:latin typeface="Times New Roman" pitchFamily="18" charset="0"/>
              </a:rPr>
              <a:t>Kommunikasion toxunulmazlıq hüququ; </a:t>
            </a:r>
          </a:p>
          <a:p>
            <a:pPr eaLnBrk="1" hangingPunct="1"/>
            <a:r>
              <a:rPr lang="az-Latn-AZ" smtClean="0">
                <a:latin typeface="Times New Roman" pitchFamily="18" charset="0"/>
              </a:rPr>
              <a:t>İnformasiya toxunulmazlığı hüququ;</a:t>
            </a:r>
          </a:p>
          <a:p>
            <a:pPr eaLnBrk="1" hangingPunct="1"/>
            <a:r>
              <a:rPr lang="az-Latn-AZ" smtClean="0">
                <a:latin typeface="Times New Roman" pitchFamily="18" charset="0"/>
              </a:rPr>
              <a:t>Ərazi toxunulmazlığı hüququ</a:t>
            </a:r>
          </a:p>
        </p:txBody>
      </p:sp>
      <p:sp>
        <p:nvSpPr>
          <p:cNvPr id="8" name="Скругленный прямоугольник 7"/>
          <p:cNvSpPr/>
          <p:nvPr/>
        </p:nvSpPr>
        <p:spPr>
          <a:xfrm>
            <a:off x="857250" y="5715000"/>
            <a:ext cx="7858125" cy="9286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chemeClr val="bg1"/>
              </a:buClr>
              <a:buSzPct val="106000"/>
              <a:defRPr/>
            </a:pPr>
            <a:r>
              <a:rPr lang="az-Latn-AZ" sz="2400" b="1" dirty="0">
                <a:solidFill>
                  <a:schemeClr val="bg1"/>
                </a:solidFill>
              </a:rPr>
              <a:t>İctimai və fərdi münasibətlərin inkişafından asılı olaraq siyahı genişlənə bilər. </a:t>
            </a:r>
            <a:endParaRPr lang="ru-RU" sz="2400" b="1"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2"/>
          </p:nvPr>
        </p:nvSpPr>
        <p:spPr bwMode="auto">
          <a:xfrm>
            <a:off x="7924800" y="6356350"/>
            <a:ext cx="10763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800" smtClean="0">
                <a:solidFill>
                  <a:schemeClr val="bg1"/>
                </a:solidFill>
              </a:rPr>
              <a:t>9</a:t>
            </a:r>
            <a:endParaRPr lang="tr-TR" altLang="en-US" sz="1800" smtClean="0">
              <a:solidFill>
                <a:schemeClr val="bg1"/>
              </a:solidFill>
            </a:endParaRPr>
          </a:p>
        </p:txBody>
      </p:sp>
      <p:sp>
        <p:nvSpPr>
          <p:cNvPr id="10243" name="Rectangle 7"/>
          <p:cNvSpPr>
            <a:spLocks noGrp="1"/>
          </p:cNvSpPr>
          <p:nvPr>
            <p:ph type="title" idx="4294967295"/>
          </p:nvPr>
        </p:nvSpPr>
        <p:spPr/>
        <p:txBody>
          <a:bodyPr/>
          <a:lstStyle/>
          <a:p>
            <a:pPr algn="ctr" eaLnBrk="1" hangingPunct="1"/>
            <a:r>
              <a:rPr lang="az-Latn-AZ" sz="2800" b="1" smtClean="0">
                <a:solidFill>
                  <a:srgbClr val="FFFF00"/>
                </a:solidFill>
                <a:latin typeface="Times New Roman" pitchFamily="18" charset="0"/>
              </a:rPr>
              <a:t>Şəxsin özünəməxsusluğu, yəni şəxsin özünə, ailəsinə, intim münasibətlərinə, özünün daxili dünyasına məxsusluğu hüququ</a:t>
            </a:r>
            <a:r>
              <a:rPr lang="ru-RU" sz="2800" smtClean="0">
                <a:solidFill>
                  <a:srgbClr val="FFFF00"/>
                </a:solidFill>
                <a:latin typeface="Times New Roman" pitchFamily="18" charset="0"/>
              </a:rPr>
              <a:t> </a:t>
            </a:r>
          </a:p>
        </p:txBody>
      </p:sp>
      <p:sp>
        <p:nvSpPr>
          <p:cNvPr id="10244" name="Rectangle 8"/>
          <p:cNvSpPr>
            <a:spLocks noGrp="1"/>
          </p:cNvSpPr>
          <p:nvPr>
            <p:ph type="body" idx="4294967295"/>
          </p:nvPr>
        </p:nvSpPr>
        <p:spPr/>
        <p:txBody>
          <a:bodyPr/>
          <a:lstStyle/>
          <a:p>
            <a:pPr eaLnBrk="1" hangingPunct="1">
              <a:buFont typeface="Wingdings" pitchFamily="2" charset="2"/>
              <a:buChar char="Ø"/>
            </a:pPr>
            <a:r>
              <a:rPr lang="az-Latn-AZ" smtClean="0"/>
              <a:t>Adın və soyadın dəyişdirilməsi hüququ - </a:t>
            </a:r>
            <a:r>
              <a:rPr lang="az-Latn-AZ" u="sng" smtClean="0"/>
              <a:t>şəxsin ictimai fərdiliyinə özünə və ailəsinə məxsusluğuna müdaxilə</a:t>
            </a:r>
            <a:r>
              <a:rPr lang="az-Latn-AZ" smtClean="0"/>
              <a:t>;</a:t>
            </a:r>
          </a:p>
          <a:p>
            <a:pPr eaLnBrk="1" hangingPunct="1">
              <a:buFont typeface="Wingdings 2" pitchFamily="18" charset="2"/>
              <a:buNone/>
            </a:pPr>
            <a:r>
              <a:rPr lang="az-Latn-AZ" sz="2000" i="1" smtClean="0"/>
              <a:t>(Burghartz İsveçrəyə qarşı işi, Guillot Fransaya qarşı işi,</a:t>
            </a:r>
          </a:p>
          <a:p>
            <a:pPr eaLnBrk="1" hangingPunct="1">
              <a:buFont typeface="Wingdings 2" pitchFamily="18" charset="2"/>
              <a:buNone/>
            </a:pPr>
            <a:endParaRPr lang="az-Latn-AZ" sz="1200" smtClean="0"/>
          </a:p>
          <a:p>
            <a:pPr eaLnBrk="1" hangingPunct="1">
              <a:buFont typeface="Wingdings" pitchFamily="2" charset="2"/>
              <a:buChar char="Ø"/>
            </a:pPr>
            <a:r>
              <a:rPr lang="az-Latn-AZ" smtClean="0"/>
              <a:t>İntim həyat</a:t>
            </a:r>
          </a:p>
          <a:p>
            <a:pPr eaLnBrk="1" hangingPunct="1"/>
            <a:r>
              <a:rPr lang="az-Latn-AZ" smtClean="0"/>
              <a:t>seksual xarakterli münasibətlər;</a:t>
            </a:r>
          </a:p>
          <a:p>
            <a:pPr eaLnBrk="1" hangingPunct="1"/>
            <a:r>
              <a:rPr lang="az-Latn-AZ" smtClean="0"/>
              <a:t>cinsi oriyentasiya </a:t>
            </a:r>
            <a:r>
              <a:rPr lang="az-Latn-AZ" sz="2000" i="1" smtClean="0"/>
              <a:t>(Dadjon Böyük Britaniyaya qarşı işi</a:t>
            </a:r>
            <a:r>
              <a:rPr lang="az-Latn-AZ" smtClean="0"/>
              <a:t>);</a:t>
            </a:r>
          </a:p>
          <a:p>
            <a:pPr eaLnBrk="1" hangingPunct="1"/>
            <a:r>
              <a:rPr lang="az-Latn-AZ" smtClean="0"/>
              <a:t>cinsi mənsubiyyət </a:t>
            </a:r>
            <a:r>
              <a:rPr lang="az-Latn-AZ" sz="2000" i="1" smtClean="0"/>
              <a:t>(Van Kük Almaniyaya qarşı işi</a:t>
            </a:r>
            <a:r>
              <a:rPr lang="ru-RU" smtClean="0"/>
              <a:t> </a:t>
            </a:r>
            <a:r>
              <a:rPr lang="az-Latn-AZ" smtClean="0"/>
              <a:t>);</a:t>
            </a:r>
          </a:p>
          <a:p>
            <a:pPr eaLnBrk="1" hangingPunct="1">
              <a:buFont typeface="Wingdings 2" pitchFamily="18" charset="2"/>
              <a:buNone/>
            </a:pPr>
            <a:endParaRPr lang="az-Latn-AZ" sz="1200" smtClean="0"/>
          </a:p>
          <a:p>
            <a:pPr eaLnBrk="1" hangingPunct="1">
              <a:buFont typeface="Wingdings" pitchFamily="2" charset="2"/>
              <a:buChar char="Ø"/>
            </a:pPr>
            <a:r>
              <a:rPr lang="az-Latn-AZ" smtClean="0"/>
              <a:t>Mənşəyini bilmək hüququ (</a:t>
            </a:r>
            <a:r>
              <a:rPr lang="az-Latn-AZ" sz="2000" i="1" smtClean="0"/>
              <a:t>Mikuliç Xorvatiyaya qarşı işi</a:t>
            </a:r>
            <a:r>
              <a:rPr lang="az-Latn-AZ" smtClean="0"/>
              <a:t>); </a:t>
            </a:r>
            <a:endParaRPr lang="ru-RU" smtClean="0"/>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3"/>
          <p:cNvSpPr txBox="1">
            <a:spLocks noGrp="1"/>
          </p:cNvSpPr>
          <p:nvPr/>
        </p:nvSpPr>
        <p:spPr bwMode="auto">
          <a:xfrm>
            <a:off x="7924800" y="6356350"/>
            <a:ext cx="1076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a:solidFill>
                  <a:schemeClr val="bg1"/>
                </a:solidFill>
              </a:rPr>
              <a:t>9</a:t>
            </a:r>
            <a:endParaRPr lang="tr-TR" altLang="en-US">
              <a:solidFill>
                <a:schemeClr val="bg1"/>
              </a:solidFill>
            </a:endParaRPr>
          </a:p>
        </p:txBody>
      </p:sp>
      <p:sp>
        <p:nvSpPr>
          <p:cNvPr id="11267" name="Rectangle 3"/>
          <p:cNvSpPr>
            <a:spLocks noGrp="1"/>
          </p:cNvSpPr>
          <p:nvPr>
            <p:ph type="title"/>
          </p:nvPr>
        </p:nvSpPr>
        <p:spPr>
          <a:xfrm>
            <a:off x="468313" y="333375"/>
            <a:ext cx="8229600" cy="647700"/>
          </a:xfrm>
        </p:spPr>
        <p:txBody>
          <a:bodyPr/>
          <a:lstStyle/>
          <a:p>
            <a:pPr algn="ctr" eaLnBrk="1" hangingPunct="1"/>
            <a:r>
              <a:rPr lang="az-Latn-AZ" sz="3200" b="1" smtClean="0">
                <a:solidFill>
                  <a:srgbClr val="FFFF00"/>
                </a:solidFill>
                <a:latin typeface="Times New Roman" pitchFamily="18" charset="0"/>
              </a:rPr>
              <a:t>Şəxsin fiziki və psixi toxunulmazlığı hüququ</a:t>
            </a:r>
            <a:r>
              <a:rPr lang="ru-RU" sz="3200" smtClean="0">
                <a:solidFill>
                  <a:srgbClr val="FFFF00"/>
                </a:solidFill>
                <a:latin typeface="Times New Roman" pitchFamily="18" charset="0"/>
              </a:rPr>
              <a:t> </a:t>
            </a:r>
          </a:p>
        </p:txBody>
      </p:sp>
      <p:sp>
        <p:nvSpPr>
          <p:cNvPr id="11268" name="Rectangle 4"/>
          <p:cNvSpPr>
            <a:spLocks noGrp="1"/>
          </p:cNvSpPr>
          <p:nvPr>
            <p:ph type="body" idx="1"/>
          </p:nvPr>
        </p:nvSpPr>
        <p:spPr>
          <a:xfrm>
            <a:off x="457200" y="1412875"/>
            <a:ext cx="8229600" cy="4968875"/>
          </a:xfrm>
        </p:spPr>
        <p:txBody>
          <a:bodyPr/>
          <a:lstStyle/>
          <a:p>
            <a:pPr eaLnBrk="1" hangingPunct="1">
              <a:lnSpc>
                <a:spcPct val="80000"/>
              </a:lnSpc>
              <a:buFont typeface="Wingdings" pitchFamily="2" charset="2"/>
              <a:buChar char="Ø"/>
            </a:pPr>
            <a:r>
              <a:rPr lang="az-Latn-AZ" sz="2400" b="1" smtClean="0"/>
              <a:t>Fiziki toxunulmazlıq hüququ</a:t>
            </a:r>
            <a:r>
              <a:rPr lang="az-Latn-AZ" sz="2200" smtClean="0"/>
              <a:t> </a:t>
            </a:r>
          </a:p>
          <a:p>
            <a:pPr eaLnBrk="1" hangingPunct="1">
              <a:lnSpc>
                <a:spcPct val="80000"/>
              </a:lnSpc>
              <a:buFontTx/>
              <a:buChar char="•"/>
            </a:pPr>
            <a:r>
              <a:rPr lang="az-Latn-AZ" sz="2200" smtClean="0"/>
              <a:t>Məcburi qaydada tibbi analizlərin götürülməsi </a:t>
            </a:r>
          </a:p>
          <a:p>
            <a:pPr eaLnBrk="1" hangingPunct="1">
              <a:lnSpc>
                <a:spcPct val="80000"/>
              </a:lnSpc>
              <a:buFontTx/>
              <a:buChar char="•"/>
            </a:pPr>
            <a:r>
              <a:rPr lang="az-Latn-AZ" sz="2200" smtClean="0"/>
              <a:t>Məcburi qaydada tibbi müayinələrin keçirilməsi</a:t>
            </a:r>
          </a:p>
          <a:p>
            <a:pPr eaLnBrk="1" hangingPunct="1">
              <a:lnSpc>
                <a:spcPct val="80000"/>
              </a:lnSpc>
              <a:buFontTx/>
              <a:buChar char="•"/>
            </a:pPr>
            <a:r>
              <a:rPr lang="az-Latn-AZ" sz="2200" smtClean="0"/>
              <a:t>Məcburi qaydada müalicənin tətbiqi</a:t>
            </a:r>
          </a:p>
          <a:p>
            <a:pPr eaLnBrk="1" hangingPunct="1">
              <a:lnSpc>
                <a:spcPct val="80000"/>
              </a:lnSpc>
              <a:buFontTx/>
              <a:buChar char="•"/>
            </a:pPr>
            <a:r>
              <a:rPr lang="az-Latn-AZ" sz="2200" smtClean="0"/>
              <a:t>3-cü maddənin təsir dairəsinə düşəcək həddə olmayan zor tətbiq etmə</a:t>
            </a:r>
            <a:endParaRPr lang="az-Latn-AZ" sz="2200" i="1" smtClean="0"/>
          </a:p>
          <a:p>
            <a:pPr eaLnBrk="1" hangingPunct="1">
              <a:lnSpc>
                <a:spcPct val="80000"/>
              </a:lnSpc>
              <a:buFont typeface="Wingdings 2" pitchFamily="18" charset="2"/>
              <a:buNone/>
            </a:pPr>
            <a:r>
              <a:rPr lang="az-Latn-AZ" sz="2200" i="1" smtClean="0"/>
              <a:t>	(Matter Slovakiyaya qarşı, Kastello-Roberts Böyük Britaniyaya qarşı işləri)</a:t>
            </a:r>
          </a:p>
          <a:p>
            <a:pPr eaLnBrk="1" hangingPunct="1">
              <a:lnSpc>
                <a:spcPct val="80000"/>
              </a:lnSpc>
              <a:buFont typeface="Wingdings 2" pitchFamily="18" charset="2"/>
              <a:buNone/>
            </a:pPr>
            <a:endParaRPr lang="az-Latn-AZ" sz="2200" i="1" smtClean="0"/>
          </a:p>
          <a:p>
            <a:pPr eaLnBrk="1" hangingPunct="1">
              <a:lnSpc>
                <a:spcPct val="80000"/>
              </a:lnSpc>
              <a:buFont typeface="Wingdings" pitchFamily="2" charset="2"/>
              <a:buChar char="Ø"/>
            </a:pPr>
            <a:r>
              <a:rPr lang="az-Latn-AZ" sz="2400" b="1" smtClean="0"/>
              <a:t>Psixoloji toxunulmazlıq hüququ</a:t>
            </a:r>
          </a:p>
          <a:p>
            <a:pPr eaLnBrk="1" hangingPunct="1">
              <a:lnSpc>
                <a:spcPct val="80000"/>
              </a:lnSpc>
            </a:pPr>
            <a:r>
              <a:rPr lang="az-Latn-AZ" sz="2200" smtClean="0"/>
              <a:t>Psixikaya mənfi təsir göstərə biləcək müalicə və müayinə metodlarının tətbiqi;</a:t>
            </a:r>
          </a:p>
          <a:p>
            <a:pPr eaLnBrk="1" hangingPunct="1">
              <a:lnSpc>
                <a:spcPct val="80000"/>
              </a:lnSpc>
            </a:pPr>
            <a:r>
              <a:rPr lang="az-Latn-AZ" sz="2200" smtClean="0"/>
              <a:t>qipnozun, şantajın, hədə-qorxunun  təsiri altında və yaxud beyin tormozlanmasının aradan qaldıran preperatlardan istifadə etməklə dindirmə</a:t>
            </a:r>
            <a:endParaRPr lang="ru-RU" sz="2200" smtClean="0"/>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5701</TotalTime>
  <Words>1163</Words>
  <Application>Microsoft Office PowerPoint</Application>
  <PresentationFormat>Экран (4:3)</PresentationFormat>
  <Paragraphs>171</Paragraphs>
  <Slides>15</Slides>
  <Notes>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Constantia</vt:lpstr>
      <vt:lpstr>Wingdings 2</vt:lpstr>
      <vt:lpstr>Times New Roman</vt:lpstr>
      <vt:lpstr>Wingdings</vt:lpstr>
      <vt:lpstr>Flow</vt:lpstr>
      <vt:lpstr> </vt:lpstr>
      <vt:lpstr>Avropa İnsan Hüquqları Konvensiyasının 8-ci maddəsi </vt:lpstr>
      <vt:lpstr>Презентация PowerPoint</vt:lpstr>
      <vt:lpstr>Digər Beynəlxalq sənədlərdə 8-ci maddənin təsir dairəsinə düşən hüquqlar</vt:lpstr>
      <vt:lpstr>Konstitusiyanın 32-ci maddəsi</vt:lpstr>
      <vt:lpstr>“Şəxsi həyat” anlayışı </vt:lpstr>
      <vt:lpstr>Avropa Məhkəməsinin konteksti baxımından “şəxsi həyat” anlayışına əsasən hansı aspektlər daxildir ? </vt:lpstr>
      <vt:lpstr>Şəxsin özünəməxsusluğu, yəni şəxsin özünə, ailəsinə, intim münasibətlərinə, özünün daxili dünyasına məxsusluğu hüququ </vt:lpstr>
      <vt:lpstr>Şəxsin fiziki və psixi toxunulmazlığı hüququ </vt:lpstr>
      <vt:lpstr>Şəxsin özü barəsində qərar qəbul etmə hüququ  </vt:lpstr>
      <vt:lpstr> FƏRDI MƏLUMATLARIN TOPLANMASI, SAXLANMASI, ISTIFADƏSI VƏ TƏQDIM EDILMƏSI</vt:lpstr>
      <vt:lpstr>ŞƏXSIN ŞƏRƏF VƏ LƏYAQƏTINƏ, NÜFUZUNA VƏ TƏSVIRINƏ HÖRMƏT HÜQUQU </vt:lpstr>
      <vt:lpstr> Ailə Həyatı</vt:lpstr>
      <vt:lpstr>Daha hansı münasibətlər ailə həyatını təşkil edir?</vt:lpstr>
      <vt:lpstr>Diqqətinizə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 konteksində gericəkilmə müddəaları</dc:title>
  <dc:creator>User</dc:creator>
  <cp:lastModifiedBy>USER</cp:lastModifiedBy>
  <cp:revision>314</cp:revision>
  <dcterms:created xsi:type="dcterms:W3CDTF">2013-12-11T12:07:18Z</dcterms:created>
  <dcterms:modified xsi:type="dcterms:W3CDTF">2017-10-28T09:05:20Z</dcterms:modified>
</cp:coreProperties>
</file>