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6" r:id="rId1"/>
  </p:sldMasterIdLst>
  <p:notesMasterIdLst>
    <p:notesMasterId r:id="rId14"/>
  </p:notesMasterIdLst>
  <p:sldIdLst>
    <p:sldId id="269" r:id="rId2"/>
    <p:sldId id="271" r:id="rId3"/>
    <p:sldId id="258" r:id="rId4"/>
    <p:sldId id="256" r:id="rId5"/>
    <p:sldId id="291" r:id="rId6"/>
    <p:sldId id="292" r:id="rId7"/>
    <p:sldId id="293" r:id="rId8"/>
    <p:sldId id="273" r:id="rId9"/>
    <p:sldId id="260" r:id="rId10"/>
    <p:sldId id="272" r:id="rId11"/>
    <p:sldId id="287" r:id="rId12"/>
    <p:sldId id="270" r:id="rId13"/>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95" autoAdjust="0"/>
  </p:normalViewPr>
  <p:slideViewPr>
    <p:cSldViewPr>
      <p:cViewPr>
        <p:scale>
          <a:sx n="78" d="100"/>
          <a:sy n="78" d="100"/>
        </p:scale>
        <p:origin x="-1134" y="204"/>
      </p:cViewPr>
      <p:guideLst>
        <p:guide orient="horz" pos="2160"/>
        <p:guide pos="2880"/>
      </p:guideLst>
    </p:cSldViewPr>
  </p:slideViewPr>
  <p:outlineViewPr>
    <p:cViewPr>
      <p:scale>
        <a:sx n="33" d="100"/>
        <a:sy n="33" d="100"/>
      </p:scale>
      <p:origin x="0" y="616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86D3CAE-56C4-4046-B479-D84155F94F06}" type="datetimeFigureOut">
              <a:rPr lang="en-US"/>
              <a:pPr>
                <a:defRPr/>
              </a:pPr>
              <a:t>10/28/2017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E307E8D-3F88-487F-A1DF-CB2867A10669}" type="slidenum">
              <a:rPr lang="en-US"/>
              <a:pPr>
                <a:defRPr/>
              </a:pPr>
              <a:t>‹#›</a:t>
            </a:fld>
            <a:endParaRPr lang="en-US"/>
          </a:p>
        </p:txBody>
      </p:sp>
    </p:spTree>
    <p:extLst>
      <p:ext uri="{BB962C8B-B14F-4D97-AF65-F5344CB8AC3E}">
        <p14:creationId xmlns:p14="http://schemas.microsoft.com/office/powerpoint/2010/main" val="31505956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B014E3A2-39D6-4001-B3EE-473268182150}" type="slidenum">
              <a:rPr lang="en-US" smtClean="0"/>
              <a:pPr>
                <a:defRPr/>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en-US" smtClean="0"/>
          </a:p>
        </p:txBody>
      </p:sp>
      <p:sp>
        <p:nvSpPr>
          <p:cNvPr id="4" name="Номер слайда 3"/>
          <p:cNvSpPr>
            <a:spLocks noGrp="1"/>
          </p:cNvSpPr>
          <p:nvPr>
            <p:ph type="sldNum" sz="quarter" idx="5"/>
          </p:nvPr>
        </p:nvSpPr>
        <p:spPr/>
        <p:txBody>
          <a:bodyPr/>
          <a:lstStyle/>
          <a:p>
            <a:pPr>
              <a:defRPr/>
            </a:pPr>
            <a:fld id="{83A84CBA-9A3C-4CA6-821F-6F817EC76622}" type="slidenum">
              <a:rPr lang="en-US" smtClean="0"/>
              <a:pPr>
                <a:defRPr/>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en-US" smtClean="0"/>
          </a:p>
        </p:txBody>
      </p:sp>
      <p:sp>
        <p:nvSpPr>
          <p:cNvPr id="4" name="Номер слайда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12F1CD9C-61E4-4F9D-96FD-8711ED0FB578}" type="slidenum">
              <a:rPr lang="en-US" sz="1200">
                <a:latin typeface="+mn-lt"/>
                <a:cs typeface="+mn-cs"/>
              </a:rPr>
              <a:pPr algn="r" fontAlgn="auto">
                <a:spcBef>
                  <a:spcPts val="0"/>
                </a:spcBef>
                <a:spcAft>
                  <a:spcPts val="0"/>
                </a:spcAft>
                <a:defRPr/>
              </a:pPr>
              <a:t>11</a:t>
            </a:fld>
            <a:endParaRPr lang="en-US" sz="1200">
              <a:latin typeface="+mn-lt"/>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z-Latn-AZ" smtClean="0"/>
          </a:p>
        </p:txBody>
      </p:sp>
      <p:sp>
        <p:nvSpPr>
          <p:cNvPr id="4" name="Slide Number Placeholder 3"/>
          <p:cNvSpPr>
            <a:spLocks noGrp="1"/>
          </p:cNvSpPr>
          <p:nvPr>
            <p:ph type="sldNum" sz="quarter" idx="5"/>
          </p:nvPr>
        </p:nvSpPr>
        <p:spPr/>
        <p:txBody>
          <a:bodyPr/>
          <a:lstStyle/>
          <a:p>
            <a:pPr>
              <a:defRPr/>
            </a:pPr>
            <a:fld id="{B903DE29-C1E6-4DDA-A9E3-789C4C3EBAFB}"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fld id="{B47D13D0-3462-4712-B3B0-A59147566A6F}" type="datetime1">
              <a:rPr lang="tr-TR"/>
              <a:pPr>
                <a:defRPr/>
              </a:pPr>
              <a:t>28.10.2017</a:t>
            </a:fld>
            <a:endParaRPr lang="tr-TR"/>
          </a:p>
        </p:txBody>
      </p:sp>
      <p:sp>
        <p:nvSpPr>
          <p:cNvPr id="5" name="Footer Placeholder 21"/>
          <p:cNvSpPr>
            <a:spLocks noGrp="1"/>
          </p:cNvSpPr>
          <p:nvPr>
            <p:ph type="ftr" sz="quarter" idx="11"/>
          </p:nvPr>
        </p:nvSpPr>
        <p:spPr/>
        <p:txBody>
          <a:bodyPr/>
          <a:lstStyle>
            <a:lvl1pPr>
              <a:defRPr/>
            </a:lvl1pPr>
          </a:lstStyle>
          <a:p>
            <a:pPr>
              <a:defRPr/>
            </a:pPr>
            <a:endParaRPr lang="tr-TR"/>
          </a:p>
        </p:txBody>
      </p:sp>
      <p:sp>
        <p:nvSpPr>
          <p:cNvPr id="6" name="Slide Number Placeholder 17"/>
          <p:cNvSpPr>
            <a:spLocks noGrp="1"/>
          </p:cNvSpPr>
          <p:nvPr>
            <p:ph type="sldNum" sz="quarter" idx="12"/>
          </p:nvPr>
        </p:nvSpPr>
        <p:spPr/>
        <p:txBody>
          <a:bodyPr/>
          <a:lstStyle>
            <a:lvl1pPr>
              <a:defRPr/>
            </a:lvl1pPr>
          </a:lstStyle>
          <a:p>
            <a:pPr>
              <a:defRPr/>
            </a:pPr>
            <a:fld id="{396197E4-FDB7-4921-BA83-98FFC901F3F0}" type="slidenum">
              <a:rPr lang="tr-TR"/>
              <a:pPr>
                <a:defRPr/>
              </a:pPr>
              <a:t>‹#›</a:t>
            </a:fld>
            <a:endParaRPr lang="tr-TR"/>
          </a:p>
        </p:txBody>
      </p:sp>
    </p:spTree>
    <p:extLst>
      <p:ext uri="{BB962C8B-B14F-4D97-AF65-F5344CB8AC3E}">
        <p14:creationId xmlns:p14="http://schemas.microsoft.com/office/powerpoint/2010/main" val="3123180074"/>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627A474-3F8B-490C-9625-68E61FA289A8}" type="datetime1">
              <a:rPr lang="tr-TR"/>
              <a:pPr>
                <a:defRPr/>
              </a:pPr>
              <a:t>28.10.2017</a:t>
            </a:fld>
            <a:endParaRPr lang="tr-TR"/>
          </a:p>
        </p:txBody>
      </p:sp>
      <p:sp>
        <p:nvSpPr>
          <p:cNvPr id="5" name="Footer Placeholder 21"/>
          <p:cNvSpPr>
            <a:spLocks noGrp="1"/>
          </p:cNvSpPr>
          <p:nvPr>
            <p:ph type="ftr" sz="quarter" idx="11"/>
          </p:nvPr>
        </p:nvSpPr>
        <p:spPr/>
        <p:txBody>
          <a:bodyPr/>
          <a:lstStyle>
            <a:lvl1pPr>
              <a:defRPr/>
            </a:lvl1pPr>
          </a:lstStyle>
          <a:p>
            <a:pPr>
              <a:defRPr/>
            </a:pPr>
            <a:endParaRPr lang="tr-TR"/>
          </a:p>
        </p:txBody>
      </p:sp>
      <p:sp>
        <p:nvSpPr>
          <p:cNvPr id="6" name="Slide Number Placeholder 17"/>
          <p:cNvSpPr>
            <a:spLocks noGrp="1"/>
          </p:cNvSpPr>
          <p:nvPr>
            <p:ph type="sldNum" sz="quarter" idx="12"/>
          </p:nvPr>
        </p:nvSpPr>
        <p:spPr/>
        <p:txBody>
          <a:bodyPr/>
          <a:lstStyle>
            <a:lvl1pPr>
              <a:defRPr/>
            </a:lvl1pPr>
          </a:lstStyle>
          <a:p>
            <a:pPr>
              <a:defRPr/>
            </a:pPr>
            <a:fld id="{8C475535-1CB7-4BF4-A19C-EA99F86C950C}" type="slidenum">
              <a:rPr lang="tr-TR"/>
              <a:pPr>
                <a:defRPr/>
              </a:pPr>
              <a:t>‹#›</a:t>
            </a:fld>
            <a:endParaRPr lang="tr-TR"/>
          </a:p>
        </p:txBody>
      </p:sp>
    </p:spTree>
    <p:extLst>
      <p:ext uri="{BB962C8B-B14F-4D97-AF65-F5344CB8AC3E}">
        <p14:creationId xmlns:p14="http://schemas.microsoft.com/office/powerpoint/2010/main" val="108403796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C8FDDA3-DBCB-413C-8B0C-DC6CAE5DD4D5}" type="datetime1">
              <a:rPr lang="tr-TR"/>
              <a:pPr>
                <a:defRPr/>
              </a:pPr>
              <a:t>28.10.2017</a:t>
            </a:fld>
            <a:endParaRPr lang="tr-TR"/>
          </a:p>
        </p:txBody>
      </p:sp>
      <p:sp>
        <p:nvSpPr>
          <p:cNvPr id="5" name="Footer Placeholder 21"/>
          <p:cNvSpPr>
            <a:spLocks noGrp="1"/>
          </p:cNvSpPr>
          <p:nvPr>
            <p:ph type="ftr" sz="quarter" idx="11"/>
          </p:nvPr>
        </p:nvSpPr>
        <p:spPr/>
        <p:txBody>
          <a:bodyPr/>
          <a:lstStyle>
            <a:lvl1pPr>
              <a:defRPr/>
            </a:lvl1pPr>
          </a:lstStyle>
          <a:p>
            <a:pPr>
              <a:defRPr/>
            </a:pPr>
            <a:endParaRPr lang="tr-TR"/>
          </a:p>
        </p:txBody>
      </p:sp>
      <p:sp>
        <p:nvSpPr>
          <p:cNvPr id="6" name="Slide Number Placeholder 17"/>
          <p:cNvSpPr>
            <a:spLocks noGrp="1"/>
          </p:cNvSpPr>
          <p:nvPr>
            <p:ph type="sldNum" sz="quarter" idx="12"/>
          </p:nvPr>
        </p:nvSpPr>
        <p:spPr/>
        <p:txBody>
          <a:bodyPr/>
          <a:lstStyle>
            <a:lvl1pPr>
              <a:defRPr/>
            </a:lvl1pPr>
          </a:lstStyle>
          <a:p>
            <a:pPr>
              <a:defRPr/>
            </a:pPr>
            <a:fld id="{3793A958-2FCA-4E41-A5E5-192620AD63C6}" type="slidenum">
              <a:rPr lang="tr-TR"/>
              <a:pPr>
                <a:defRPr/>
              </a:pPr>
              <a:t>‹#›</a:t>
            </a:fld>
            <a:endParaRPr lang="tr-TR"/>
          </a:p>
        </p:txBody>
      </p:sp>
    </p:spTree>
    <p:extLst>
      <p:ext uri="{BB962C8B-B14F-4D97-AF65-F5344CB8AC3E}">
        <p14:creationId xmlns:p14="http://schemas.microsoft.com/office/powerpoint/2010/main" val="158082247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EEF28D9-4EEA-46BE-AB68-7E38C2759E92}" type="datetime1">
              <a:rPr lang="tr-TR"/>
              <a:pPr>
                <a:defRPr/>
              </a:pPr>
              <a:t>28.10.2017</a:t>
            </a:fld>
            <a:endParaRPr lang="tr-TR"/>
          </a:p>
        </p:txBody>
      </p:sp>
      <p:sp>
        <p:nvSpPr>
          <p:cNvPr id="5" name="Footer Placeholder 21"/>
          <p:cNvSpPr>
            <a:spLocks noGrp="1"/>
          </p:cNvSpPr>
          <p:nvPr>
            <p:ph type="ftr" sz="quarter" idx="11"/>
          </p:nvPr>
        </p:nvSpPr>
        <p:spPr/>
        <p:txBody>
          <a:bodyPr/>
          <a:lstStyle>
            <a:lvl1pPr>
              <a:defRPr/>
            </a:lvl1pPr>
          </a:lstStyle>
          <a:p>
            <a:pPr>
              <a:defRPr/>
            </a:pPr>
            <a:endParaRPr lang="tr-TR"/>
          </a:p>
        </p:txBody>
      </p:sp>
      <p:sp>
        <p:nvSpPr>
          <p:cNvPr id="6" name="Slide Number Placeholder 17"/>
          <p:cNvSpPr>
            <a:spLocks noGrp="1"/>
          </p:cNvSpPr>
          <p:nvPr>
            <p:ph type="sldNum" sz="quarter" idx="12"/>
          </p:nvPr>
        </p:nvSpPr>
        <p:spPr/>
        <p:txBody>
          <a:bodyPr/>
          <a:lstStyle>
            <a:lvl1pPr>
              <a:defRPr/>
            </a:lvl1pPr>
          </a:lstStyle>
          <a:p>
            <a:pPr>
              <a:defRPr/>
            </a:pPr>
            <a:fld id="{96DD02DD-AC62-4C42-8653-FE43DC7CE223}" type="slidenum">
              <a:rPr lang="tr-TR"/>
              <a:pPr>
                <a:defRPr/>
              </a:pPr>
              <a:t>‹#›</a:t>
            </a:fld>
            <a:endParaRPr lang="tr-TR"/>
          </a:p>
        </p:txBody>
      </p:sp>
    </p:spTree>
    <p:extLst>
      <p:ext uri="{BB962C8B-B14F-4D97-AF65-F5344CB8AC3E}">
        <p14:creationId xmlns:p14="http://schemas.microsoft.com/office/powerpoint/2010/main" val="181741504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85F7DC9F-EC1C-44C2-B5D4-B15EADD6E225}" type="datetime1">
              <a:rPr lang="tr-TR"/>
              <a:pPr>
                <a:defRPr/>
              </a:pPr>
              <a:t>28.10.2017</a:t>
            </a:fld>
            <a:endParaRPr lang="tr-TR"/>
          </a:p>
        </p:txBody>
      </p:sp>
      <p:sp>
        <p:nvSpPr>
          <p:cNvPr id="5" name="Footer Placeholder 21"/>
          <p:cNvSpPr>
            <a:spLocks noGrp="1"/>
          </p:cNvSpPr>
          <p:nvPr>
            <p:ph type="ftr" sz="quarter" idx="11"/>
          </p:nvPr>
        </p:nvSpPr>
        <p:spPr/>
        <p:txBody>
          <a:bodyPr/>
          <a:lstStyle>
            <a:lvl1pPr>
              <a:defRPr/>
            </a:lvl1pPr>
          </a:lstStyle>
          <a:p>
            <a:pPr>
              <a:defRPr/>
            </a:pPr>
            <a:endParaRPr lang="tr-TR"/>
          </a:p>
        </p:txBody>
      </p:sp>
      <p:sp>
        <p:nvSpPr>
          <p:cNvPr id="6" name="Slide Number Placeholder 17"/>
          <p:cNvSpPr>
            <a:spLocks noGrp="1"/>
          </p:cNvSpPr>
          <p:nvPr>
            <p:ph type="sldNum" sz="quarter" idx="12"/>
          </p:nvPr>
        </p:nvSpPr>
        <p:spPr/>
        <p:txBody>
          <a:bodyPr/>
          <a:lstStyle>
            <a:lvl1pPr>
              <a:defRPr/>
            </a:lvl1pPr>
          </a:lstStyle>
          <a:p>
            <a:pPr>
              <a:defRPr/>
            </a:pPr>
            <a:fld id="{6BB40BC3-25B9-486E-937F-7944D0F9249E}" type="slidenum">
              <a:rPr lang="tr-TR"/>
              <a:pPr>
                <a:defRPr/>
              </a:pPr>
              <a:t>‹#›</a:t>
            </a:fld>
            <a:endParaRPr lang="tr-TR"/>
          </a:p>
        </p:txBody>
      </p:sp>
    </p:spTree>
    <p:extLst>
      <p:ext uri="{BB962C8B-B14F-4D97-AF65-F5344CB8AC3E}">
        <p14:creationId xmlns:p14="http://schemas.microsoft.com/office/powerpoint/2010/main" val="191710454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BDC9ADE4-93A5-48B5-86E4-6799423B3FE1}" type="datetime1">
              <a:rPr lang="tr-TR"/>
              <a:pPr>
                <a:defRPr/>
              </a:pPr>
              <a:t>28.10.2017</a:t>
            </a:fld>
            <a:endParaRPr lang="tr-TR"/>
          </a:p>
        </p:txBody>
      </p:sp>
      <p:sp>
        <p:nvSpPr>
          <p:cNvPr id="6" name="Footer Placeholder 21"/>
          <p:cNvSpPr>
            <a:spLocks noGrp="1"/>
          </p:cNvSpPr>
          <p:nvPr>
            <p:ph type="ftr" sz="quarter" idx="11"/>
          </p:nvPr>
        </p:nvSpPr>
        <p:spPr/>
        <p:txBody>
          <a:bodyPr/>
          <a:lstStyle>
            <a:lvl1pPr>
              <a:defRPr/>
            </a:lvl1pPr>
          </a:lstStyle>
          <a:p>
            <a:pPr>
              <a:defRPr/>
            </a:pPr>
            <a:endParaRPr lang="tr-TR"/>
          </a:p>
        </p:txBody>
      </p:sp>
      <p:sp>
        <p:nvSpPr>
          <p:cNvPr id="7" name="Slide Number Placeholder 17"/>
          <p:cNvSpPr>
            <a:spLocks noGrp="1"/>
          </p:cNvSpPr>
          <p:nvPr>
            <p:ph type="sldNum" sz="quarter" idx="12"/>
          </p:nvPr>
        </p:nvSpPr>
        <p:spPr/>
        <p:txBody>
          <a:bodyPr/>
          <a:lstStyle>
            <a:lvl1pPr>
              <a:defRPr/>
            </a:lvl1pPr>
          </a:lstStyle>
          <a:p>
            <a:pPr>
              <a:defRPr/>
            </a:pPr>
            <a:fld id="{00458957-18C5-4A37-9190-EC18874ABC7B}" type="slidenum">
              <a:rPr lang="tr-TR"/>
              <a:pPr>
                <a:defRPr/>
              </a:pPr>
              <a:t>‹#›</a:t>
            </a:fld>
            <a:endParaRPr lang="tr-TR"/>
          </a:p>
        </p:txBody>
      </p:sp>
    </p:spTree>
    <p:extLst>
      <p:ext uri="{BB962C8B-B14F-4D97-AF65-F5344CB8AC3E}">
        <p14:creationId xmlns:p14="http://schemas.microsoft.com/office/powerpoint/2010/main" val="2552462241"/>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48C50525-53BC-49AF-B9C6-010125E27B6F}" type="datetime1">
              <a:rPr lang="tr-TR"/>
              <a:pPr>
                <a:defRPr/>
              </a:pPr>
              <a:t>28.10.2017</a:t>
            </a:fld>
            <a:endParaRPr lang="tr-TR"/>
          </a:p>
        </p:txBody>
      </p:sp>
      <p:sp>
        <p:nvSpPr>
          <p:cNvPr id="8" name="Footer Placeholder 21"/>
          <p:cNvSpPr>
            <a:spLocks noGrp="1"/>
          </p:cNvSpPr>
          <p:nvPr>
            <p:ph type="ftr" sz="quarter" idx="11"/>
          </p:nvPr>
        </p:nvSpPr>
        <p:spPr/>
        <p:txBody>
          <a:bodyPr/>
          <a:lstStyle>
            <a:lvl1pPr>
              <a:defRPr/>
            </a:lvl1pPr>
          </a:lstStyle>
          <a:p>
            <a:pPr>
              <a:defRPr/>
            </a:pPr>
            <a:endParaRPr lang="tr-TR"/>
          </a:p>
        </p:txBody>
      </p:sp>
      <p:sp>
        <p:nvSpPr>
          <p:cNvPr id="9" name="Slide Number Placeholder 17"/>
          <p:cNvSpPr>
            <a:spLocks noGrp="1"/>
          </p:cNvSpPr>
          <p:nvPr>
            <p:ph type="sldNum" sz="quarter" idx="12"/>
          </p:nvPr>
        </p:nvSpPr>
        <p:spPr/>
        <p:txBody>
          <a:bodyPr/>
          <a:lstStyle>
            <a:lvl1pPr>
              <a:defRPr/>
            </a:lvl1pPr>
          </a:lstStyle>
          <a:p>
            <a:pPr>
              <a:defRPr/>
            </a:pPr>
            <a:fld id="{D27442E0-F9E6-4CE1-AF3F-8791FC258887}" type="slidenum">
              <a:rPr lang="tr-TR"/>
              <a:pPr>
                <a:defRPr/>
              </a:pPr>
              <a:t>‹#›</a:t>
            </a:fld>
            <a:endParaRPr lang="tr-TR"/>
          </a:p>
        </p:txBody>
      </p:sp>
    </p:spTree>
    <p:extLst>
      <p:ext uri="{BB962C8B-B14F-4D97-AF65-F5344CB8AC3E}">
        <p14:creationId xmlns:p14="http://schemas.microsoft.com/office/powerpoint/2010/main" val="1289026280"/>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7F3E67EC-922D-41AF-B73D-91DFC48DCC19}" type="datetime1">
              <a:rPr lang="tr-TR"/>
              <a:pPr>
                <a:defRPr/>
              </a:pPr>
              <a:t>28.10.2017</a:t>
            </a:fld>
            <a:endParaRPr lang="tr-TR"/>
          </a:p>
        </p:txBody>
      </p:sp>
      <p:sp>
        <p:nvSpPr>
          <p:cNvPr id="4" name="Footer Placeholder 21"/>
          <p:cNvSpPr>
            <a:spLocks noGrp="1"/>
          </p:cNvSpPr>
          <p:nvPr>
            <p:ph type="ftr" sz="quarter" idx="11"/>
          </p:nvPr>
        </p:nvSpPr>
        <p:spPr/>
        <p:txBody>
          <a:bodyPr/>
          <a:lstStyle>
            <a:lvl1pPr>
              <a:defRPr/>
            </a:lvl1pPr>
          </a:lstStyle>
          <a:p>
            <a:pPr>
              <a:defRPr/>
            </a:pPr>
            <a:endParaRPr lang="tr-TR"/>
          </a:p>
        </p:txBody>
      </p:sp>
      <p:sp>
        <p:nvSpPr>
          <p:cNvPr id="5" name="Slide Number Placeholder 17"/>
          <p:cNvSpPr>
            <a:spLocks noGrp="1"/>
          </p:cNvSpPr>
          <p:nvPr>
            <p:ph type="sldNum" sz="quarter" idx="12"/>
          </p:nvPr>
        </p:nvSpPr>
        <p:spPr/>
        <p:txBody>
          <a:bodyPr/>
          <a:lstStyle>
            <a:lvl1pPr>
              <a:defRPr/>
            </a:lvl1pPr>
          </a:lstStyle>
          <a:p>
            <a:pPr>
              <a:defRPr/>
            </a:pPr>
            <a:fld id="{57E19383-EB41-49A7-8353-9259E1C67343}" type="slidenum">
              <a:rPr lang="tr-TR"/>
              <a:pPr>
                <a:defRPr/>
              </a:pPr>
              <a:t>‹#›</a:t>
            </a:fld>
            <a:endParaRPr lang="tr-TR"/>
          </a:p>
        </p:txBody>
      </p:sp>
    </p:spTree>
    <p:extLst>
      <p:ext uri="{BB962C8B-B14F-4D97-AF65-F5344CB8AC3E}">
        <p14:creationId xmlns:p14="http://schemas.microsoft.com/office/powerpoint/2010/main" val="133653616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D07C23B0-4FB8-49A7-A925-34B3383013C6}" type="datetime1">
              <a:rPr lang="tr-TR"/>
              <a:pPr>
                <a:defRPr/>
              </a:pPr>
              <a:t>28.10.2017</a:t>
            </a:fld>
            <a:endParaRPr lang="tr-TR"/>
          </a:p>
        </p:txBody>
      </p:sp>
      <p:sp>
        <p:nvSpPr>
          <p:cNvPr id="3" name="Footer Placeholder 21"/>
          <p:cNvSpPr>
            <a:spLocks noGrp="1"/>
          </p:cNvSpPr>
          <p:nvPr>
            <p:ph type="ftr" sz="quarter" idx="11"/>
          </p:nvPr>
        </p:nvSpPr>
        <p:spPr/>
        <p:txBody>
          <a:bodyPr/>
          <a:lstStyle>
            <a:lvl1pPr>
              <a:defRPr/>
            </a:lvl1pPr>
          </a:lstStyle>
          <a:p>
            <a:pPr>
              <a:defRPr/>
            </a:pPr>
            <a:endParaRPr lang="tr-TR"/>
          </a:p>
        </p:txBody>
      </p:sp>
      <p:sp>
        <p:nvSpPr>
          <p:cNvPr id="4" name="Slide Number Placeholder 17"/>
          <p:cNvSpPr>
            <a:spLocks noGrp="1"/>
          </p:cNvSpPr>
          <p:nvPr>
            <p:ph type="sldNum" sz="quarter" idx="12"/>
          </p:nvPr>
        </p:nvSpPr>
        <p:spPr/>
        <p:txBody>
          <a:bodyPr/>
          <a:lstStyle>
            <a:lvl1pPr>
              <a:defRPr/>
            </a:lvl1pPr>
          </a:lstStyle>
          <a:p>
            <a:pPr>
              <a:defRPr/>
            </a:pPr>
            <a:fld id="{3816077D-E6C1-4F8D-8BA7-17EDC49CF953}" type="slidenum">
              <a:rPr lang="tr-TR"/>
              <a:pPr>
                <a:defRPr/>
              </a:pPr>
              <a:t>‹#›</a:t>
            </a:fld>
            <a:endParaRPr lang="tr-TR"/>
          </a:p>
        </p:txBody>
      </p:sp>
    </p:spTree>
    <p:extLst>
      <p:ext uri="{BB962C8B-B14F-4D97-AF65-F5344CB8AC3E}">
        <p14:creationId xmlns:p14="http://schemas.microsoft.com/office/powerpoint/2010/main" val="4071965694"/>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1DE66D09-A412-4D2C-8F49-89986DB2C39C}" type="datetime1">
              <a:rPr lang="tr-TR"/>
              <a:pPr>
                <a:defRPr/>
              </a:pPr>
              <a:t>28.10.2017</a:t>
            </a:fld>
            <a:endParaRPr lang="tr-TR"/>
          </a:p>
        </p:txBody>
      </p:sp>
      <p:sp>
        <p:nvSpPr>
          <p:cNvPr id="6" name="Footer Placeholder 21"/>
          <p:cNvSpPr>
            <a:spLocks noGrp="1"/>
          </p:cNvSpPr>
          <p:nvPr>
            <p:ph type="ftr" sz="quarter" idx="11"/>
          </p:nvPr>
        </p:nvSpPr>
        <p:spPr/>
        <p:txBody>
          <a:bodyPr/>
          <a:lstStyle>
            <a:lvl1pPr>
              <a:defRPr/>
            </a:lvl1pPr>
          </a:lstStyle>
          <a:p>
            <a:pPr>
              <a:defRPr/>
            </a:pPr>
            <a:endParaRPr lang="tr-TR"/>
          </a:p>
        </p:txBody>
      </p:sp>
      <p:sp>
        <p:nvSpPr>
          <p:cNvPr id="7" name="Slide Number Placeholder 17"/>
          <p:cNvSpPr>
            <a:spLocks noGrp="1"/>
          </p:cNvSpPr>
          <p:nvPr>
            <p:ph type="sldNum" sz="quarter" idx="12"/>
          </p:nvPr>
        </p:nvSpPr>
        <p:spPr/>
        <p:txBody>
          <a:bodyPr/>
          <a:lstStyle>
            <a:lvl1pPr>
              <a:defRPr/>
            </a:lvl1pPr>
          </a:lstStyle>
          <a:p>
            <a:pPr>
              <a:defRPr/>
            </a:pPr>
            <a:fld id="{3AD9FEAA-542B-457B-9BC7-1852D652DC9B}" type="slidenum">
              <a:rPr lang="tr-TR"/>
              <a:pPr>
                <a:defRPr/>
              </a:pPr>
              <a:t>‹#›</a:t>
            </a:fld>
            <a:endParaRPr lang="tr-TR"/>
          </a:p>
        </p:txBody>
      </p:sp>
    </p:spTree>
    <p:extLst>
      <p:ext uri="{BB962C8B-B14F-4D97-AF65-F5344CB8AC3E}">
        <p14:creationId xmlns:p14="http://schemas.microsoft.com/office/powerpoint/2010/main" val="44896005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895015B7-16E2-41FC-A885-CC83908E47F3}" type="datetime1">
              <a:rPr lang="tr-TR"/>
              <a:pPr>
                <a:defRPr/>
              </a:pPr>
              <a:t>28.10.2017</a:t>
            </a:fld>
            <a:endParaRPr lang="tr-TR"/>
          </a:p>
        </p:txBody>
      </p:sp>
      <p:sp>
        <p:nvSpPr>
          <p:cNvPr id="10" name="Footer Placeholder 5"/>
          <p:cNvSpPr>
            <a:spLocks noGrp="1"/>
          </p:cNvSpPr>
          <p:nvPr>
            <p:ph type="ftr" sz="quarter" idx="11"/>
          </p:nvPr>
        </p:nvSpPr>
        <p:spPr/>
        <p:txBody>
          <a:bodyPr/>
          <a:lstStyle>
            <a:lvl1pPr>
              <a:defRPr/>
            </a:lvl1pPr>
          </a:lstStyle>
          <a:p>
            <a:pPr>
              <a:defRPr/>
            </a:pPr>
            <a:endParaRPr lang="tr-T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1C9A1CAF-2D41-4E8D-96F5-7193A91B5503}" type="slidenum">
              <a:rPr lang="tr-TR"/>
              <a:pPr>
                <a:defRPr/>
              </a:pPr>
              <a:t>‹#›</a:t>
            </a:fld>
            <a:endParaRPr lang="tr-TR"/>
          </a:p>
        </p:txBody>
      </p:sp>
    </p:spTree>
    <p:extLst>
      <p:ext uri="{BB962C8B-B14F-4D97-AF65-F5344CB8AC3E}">
        <p14:creationId xmlns:p14="http://schemas.microsoft.com/office/powerpoint/2010/main" val="153580406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D4615A83-E09D-4B7A-8FBF-0CC8939A1173}" type="datetime1">
              <a:rPr lang="tr-TR"/>
              <a:pPr>
                <a:defRPr/>
              </a:pPr>
              <a:t>28.10.2017</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59189A05-522F-4023-B848-140BD41A7319}" type="slidenum">
              <a:rPr lang="tr-TR"/>
              <a:pPr>
                <a:defRPr/>
              </a:pPr>
              <a:t>‹#›</a:t>
            </a:fld>
            <a:endParaRPr lang="tr-T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dk1" tx1="lt1" bg2="dk2" tx2="lt2" accent1="accent1" accent2="accent2" accent3="accent3" accent4="accent4" accent5="accent5" accent6="accent6" hlink="hlink" folHlink="folHlink"/>
  <p:sldLayoutIdLst>
    <p:sldLayoutId id="2147484503" r:id="rId1"/>
    <p:sldLayoutId id="2147484504" r:id="rId2"/>
    <p:sldLayoutId id="2147484505" r:id="rId3"/>
    <p:sldLayoutId id="2147484506" r:id="rId4"/>
    <p:sldLayoutId id="2147484507" r:id="rId5"/>
    <p:sldLayoutId id="2147484508" r:id="rId6"/>
    <p:sldLayoutId id="2147484509" r:id="rId7"/>
    <p:sldLayoutId id="2147484510" r:id="rId8"/>
    <p:sldLayoutId id="2147484513" r:id="rId9"/>
    <p:sldLayoutId id="2147484511" r:id="rId10"/>
    <p:sldLayoutId id="2147484512"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upload.wikimedia.org/wikipedia/en/8/85/European_Court_of_Human_Rights_logo.sv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2214554"/>
            <a:ext cx="8786874" cy="642942"/>
          </a:xfrm>
          <a:ln>
            <a:miter lim="800000"/>
            <a:headEnd/>
            <a:tailEnd/>
          </a:ln>
          <a:extLst/>
        </p:spPr>
        <p:txBody>
          <a:bodyPr>
            <a:normAutofit fontScale="90000"/>
          </a:bodyPr>
          <a:lstStyle/>
          <a:p>
            <a:pPr algn="ctr" eaLnBrk="1" fontAlgn="auto" hangingPunct="1">
              <a:spcAft>
                <a:spcPts val="0"/>
              </a:spcAft>
              <a:defRPr/>
            </a:pPr>
            <a:r>
              <a:rPr lang="ru-RU" dirty="0" smtClean="0"/>
              <a:t/>
            </a:r>
            <a:br>
              <a:rPr lang="ru-RU" dirty="0" smtClean="0"/>
            </a:br>
            <a:endParaRPr lang="ru-RU" sz="3100" dirty="0">
              <a:solidFill>
                <a:srgbClr val="FFFF00"/>
              </a:solidFill>
            </a:endParaRPr>
          </a:p>
        </p:txBody>
      </p:sp>
      <p:sp>
        <p:nvSpPr>
          <p:cNvPr id="3075" name="Подзаголовок 2"/>
          <p:cNvSpPr>
            <a:spLocks noGrp="1"/>
          </p:cNvSpPr>
          <p:nvPr>
            <p:ph type="subTitle" idx="1"/>
          </p:nvPr>
        </p:nvSpPr>
        <p:spPr>
          <a:xfrm>
            <a:off x="0" y="2857500"/>
            <a:ext cx="9286875" cy="3811588"/>
          </a:xfrm>
        </p:spPr>
        <p:txBody>
          <a:bodyPr/>
          <a:lstStyle/>
          <a:p>
            <a:pPr marR="0" algn="ctr" eaLnBrk="1" hangingPunct="1">
              <a:lnSpc>
                <a:spcPct val="90000"/>
              </a:lnSpc>
            </a:pPr>
            <a:r>
              <a:rPr lang="az-Latn-AZ" sz="2800" b="1" smtClean="0">
                <a:solidFill>
                  <a:srgbClr val="FFFF00"/>
                </a:solidFill>
              </a:rPr>
              <a:t>8-ci </a:t>
            </a:r>
            <a:r>
              <a:rPr lang="en-US" sz="2800" b="1" smtClean="0">
                <a:solidFill>
                  <a:srgbClr val="FFFF00"/>
                </a:solidFill>
              </a:rPr>
              <a:t>madd</a:t>
            </a:r>
            <a:r>
              <a:rPr lang="az-Latn-AZ" sz="2800" b="1" smtClean="0">
                <a:solidFill>
                  <a:srgbClr val="FFFF00"/>
                </a:solidFill>
              </a:rPr>
              <a:t>ənin immiqrasiya məsələlərinə aid işlərə tətbiqi</a:t>
            </a:r>
            <a:endParaRPr lang="ru-RU" sz="2800" smtClean="0">
              <a:solidFill>
                <a:srgbClr val="FFFF00"/>
              </a:solidFill>
            </a:endParaRPr>
          </a:p>
          <a:p>
            <a:pPr marR="0" algn="ctr" eaLnBrk="1" hangingPunct="1">
              <a:lnSpc>
                <a:spcPct val="90000"/>
              </a:lnSpc>
            </a:pPr>
            <a:endParaRPr lang="az-Latn-AZ" altLang="en-US" sz="2200" smtClean="0">
              <a:solidFill>
                <a:schemeClr val="bg1"/>
              </a:solidFill>
            </a:endParaRPr>
          </a:p>
          <a:p>
            <a:pPr marR="0" algn="l" eaLnBrk="1" hangingPunct="1">
              <a:lnSpc>
                <a:spcPct val="90000"/>
              </a:lnSpc>
            </a:pPr>
            <a:r>
              <a:rPr lang="az-Latn-AZ" altLang="en-US" sz="2200" smtClean="0">
                <a:solidFill>
                  <a:srgbClr val="FFFF00"/>
                </a:solidFill>
              </a:rPr>
              <a:t>                      </a:t>
            </a:r>
          </a:p>
          <a:p>
            <a:pPr marR="0" algn="l" eaLnBrk="1" hangingPunct="1">
              <a:lnSpc>
                <a:spcPct val="90000"/>
              </a:lnSpc>
            </a:pPr>
            <a:r>
              <a:rPr lang="az-Latn-AZ" altLang="en-US" sz="2200" smtClean="0">
                <a:solidFill>
                  <a:srgbClr val="FFFF00"/>
                </a:solidFill>
              </a:rPr>
              <a:t>                                                    </a:t>
            </a:r>
          </a:p>
          <a:p>
            <a:pPr marR="0" algn="l" eaLnBrk="1" hangingPunct="1">
              <a:lnSpc>
                <a:spcPct val="90000"/>
              </a:lnSpc>
            </a:pPr>
            <a:r>
              <a:rPr lang="az-Latn-AZ" altLang="en-US" sz="2200" smtClean="0">
                <a:solidFill>
                  <a:srgbClr val="FFFF00"/>
                </a:solidFill>
              </a:rPr>
              <a:t>                                                                     </a:t>
            </a:r>
            <a:r>
              <a:rPr lang="en-US" altLang="en-US" sz="2200" smtClean="0">
                <a:solidFill>
                  <a:srgbClr val="FFFF00"/>
                </a:solidFill>
              </a:rPr>
              <a:t> </a:t>
            </a:r>
            <a:endParaRPr lang="az-Latn-AZ" altLang="en-US" sz="2200" smtClean="0">
              <a:solidFill>
                <a:srgbClr val="FFFF00"/>
              </a:solidFill>
            </a:endParaRPr>
          </a:p>
          <a:p>
            <a:pPr marR="0" algn="l" eaLnBrk="1" hangingPunct="1">
              <a:lnSpc>
                <a:spcPct val="90000"/>
              </a:lnSpc>
            </a:pPr>
            <a:endParaRPr lang="az-Latn-AZ" altLang="en-US" sz="2200" smtClean="0">
              <a:solidFill>
                <a:srgbClr val="FFFF00"/>
              </a:solidFill>
            </a:endParaRPr>
          </a:p>
          <a:p>
            <a:pPr marR="0" algn="l" eaLnBrk="1" hangingPunct="1">
              <a:lnSpc>
                <a:spcPct val="90000"/>
              </a:lnSpc>
            </a:pPr>
            <a:endParaRPr lang="az-Latn-AZ" altLang="en-US" sz="2200" smtClean="0">
              <a:solidFill>
                <a:srgbClr val="FFFF00"/>
              </a:solidFill>
            </a:endParaRPr>
          </a:p>
          <a:p>
            <a:pPr marR="0" algn="l" eaLnBrk="1" hangingPunct="1">
              <a:lnSpc>
                <a:spcPct val="90000"/>
              </a:lnSpc>
            </a:pPr>
            <a:r>
              <a:rPr lang="az-Latn-AZ" altLang="en-US" sz="2200" smtClean="0">
                <a:solidFill>
                  <a:srgbClr val="FFFF00"/>
                </a:solidFill>
              </a:rPr>
              <a:t>                                                                         Təlimçi:Vəkil Ramil </a:t>
            </a:r>
            <a:r>
              <a:rPr lang="en-US" altLang="en-US" sz="2200" smtClean="0">
                <a:solidFill>
                  <a:srgbClr val="FFFF00"/>
                </a:solidFill>
              </a:rPr>
              <a:t>R</a:t>
            </a:r>
            <a:r>
              <a:rPr lang="az-Latn-AZ" altLang="en-US" sz="2200" smtClean="0">
                <a:solidFill>
                  <a:srgbClr val="FFFF00"/>
                </a:solidFill>
              </a:rPr>
              <a:t>üstəmov</a:t>
            </a:r>
          </a:p>
          <a:p>
            <a:pPr marR="0" algn="ctr" eaLnBrk="1" hangingPunct="1">
              <a:lnSpc>
                <a:spcPct val="90000"/>
              </a:lnSpc>
            </a:pPr>
            <a:r>
              <a:rPr lang="az-Latn-AZ" altLang="en-US" sz="2400" smtClean="0">
                <a:solidFill>
                  <a:srgbClr val="FFFF00"/>
                </a:solidFill>
                <a:latin typeface="Times New Roman" pitchFamily="18" charset="0"/>
                <a:cs typeface="Times New Roman" pitchFamily="18" charset="0"/>
              </a:rPr>
              <a:t>2017</a:t>
            </a:r>
            <a:endParaRPr lang="en-US" altLang="en-US" sz="2400" smtClean="0">
              <a:solidFill>
                <a:srgbClr val="FFFF00"/>
              </a:solidFill>
              <a:latin typeface="Times New Roman" pitchFamily="18" charset="0"/>
              <a:cs typeface="Times New Roman" pitchFamily="18" charset="0"/>
            </a:endParaRPr>
          </a:p>
          <a:p>
            <a:pPr marR="0" algn="l" eaLnBrk="1" hangingPunct="1">
              <a:lnSpc>
                <a:spcPct val="90000"/>
              </a:lnSpc>
            </a:pPr>
            <a:endParaRPr lang="en-US" altLang="en-US" sz="2200" smtClean="0">
              <a:solidFill>
                <a:srgbClr val="FFFF00"/>
              </a:solidFill>
            </a:endParaRPr>
          </a:p>
          <a:p>
            <a:pPr marR="0" algn="l" eaLnBrk="1" hangingPunct="1">
              <a:lnSpc>
                <a:spcPct val="90000"/>
              </a:lnSpc>
            </a:pPr>
            <a:endParaRPr lang="en-US" altLang="en-US" sz="2200" smtClean="0">
              <a:solidFill>
                <a:srgbClr val="FFFF00"/>
              </a:solidFill>
            </a:endParaRPr>
          </a:p>
          <a:p>
            <a:pPr marR="0" algn="l" eaLnBrk="1" hangingPunct="1">
              <a:lnSpc>
                <a:spcPct val="90000"/>
              </a:lnSpc>
            </a:pPr>
            <a:endParaRPr lang="en-US" altLang="en-US" sz="2200" smtClean="0">
              <a:solidFill>
                <a:srgbClr val="FFFF00"/>
              </a:solidFill>
            </a:endParaRPr>
          </a:p>
          <a:p>
            <a:pPr marR="0" algn="l" eaLnBrk="1" hangingPunct="1">
              <a:lnSpc>
                <a:spcPct val="90000"/>
              </a:lnSpc>
            </a:pPr>
            <a:endParaRPr lang="ru-RU" altLang="en-US" sz="2200" smtClean="0">
              <a:solidFill>
                <a:srgbClr val="FFFF00"/>
              </a:solidFill>
            </a:endParaRPr>
          </a:p>
        </p:txBody>
      </p:sp>
      <p:sp>
        <p:nvSpPr>
          <p:cNvPr id="3076"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az-Latn-AZ" altLang="en-US" sz="1600" smtClean="0">
                <a:solidFill>
                  <a:schemeClr val="bg1"/>
                </a:solidFill>
              </a:rPr>
              <a:t>1</a:t>
            </a:r>
            <a:endParaRPr lang="tr-TR" altLang="en-US" sz="1600" smtClean="0">
              <a:solidFill>
                <a:schemeClr val="bg1"/>
              </a:solidFill>
            </a:endParaRPr>
          </a:p>
        </p:txBody>
      </p:sp>
      <p:pic>
        <p:nvPicPr>
          <p:cNvPr id="1026" name="Picture 2" descr="C:\Users\User\Desktop\avropashurasi.jpg"/>
          <p:cNvPicPr>
            <a:picLocks noChangeAspect="1" noChangeArrowheads="1"/>
          </p:cNvPicPr>
          <p:nvPr/>
        </p:nvPicPr>
        <p:blipFill>
          <a:blip r:embed="rId2" cstate="print"/>
          <a:srcRect/>
          <a:stretch>
            <a:fillRect/>
          </a:stretch>
        </p:blipFill>
        <p:spPr bwMode="auto">
          <a:xfrm>
            <a:off x="4427984" y="1124744"/>
            <a:ext cx="2428892" cy="11430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7" name="Picture 3" descr="C:\Users\User\Desktop\images.png"/>
          <p:cNvPicPr>
            <a:picLocks noChangeAspect="1" noChangeArrowheads="1"/>
          </p:cNvPicPr>
          <p:nvPr/>
        </p:nvPicPr>
        <p:blipFill>
          <a:blip r:embed="rId3" cstate="print"/>
          <a:srcRect/>
          <a:stretch>
            <a:fillRect/>
          </a:stretch>
        </p:blipFill>
        <p:spPr bwMode="auto">
          <a:xfrm>
            <a:off x="1907704" y="1124744"/>
            <a:ext cx="2405061" cy="11430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079" name="Picture 11" descr="File:European Court of Human Rights logo.sv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28938" y="3944938"/>
            <a:ext cx="4643437"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8"/>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r>
              <a:rPr lang="az-Latn-AZ" sz="1200" b="1">
                <a:cs typeface="Times New Roman" pitchFamily="18" charset="0"/>
              </a:rPr>
              <a:t>8-ci maddənin immirasiya məsələlərinə aid işlərə tətbiqi</a:t>
            </a:r>
            <a:endParaRPr lang="az-Latn-AZ"/>
          </a:p>
        </p:txBody>
      </p:sp>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Номер слайда 3"/>
          <p:cNvSpPr>
            <a:spLocks noGrp="1"/>
          </p:cNvSpPr>
          <p:nvPr>
            <p:ph type="sldNum" sz="quarter" idx="12"/>
          </p:nvPr>
        </p:nvSpPr>
        <p:spPr bwMode="auto">
          <a:xfrm>
            <a:off x="7924800" y="6356350"/>
            <a:ext cx="10763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800" smtClean="0">
                <a:solidFill>
                  <a:schemeClr val="bg1"/>
                </a:solidFill>
              </a:rPr>
              <a:t>9</a:t>
            </a:r>
            <a:endParaRPr lang="tr-TR" altLang="en-US" sz="1800" smtClean="0">
              <a:solidFill>
                <a:schemeClr val="bg1"/>
              </a:solidFill>
            </a:endParaRPr>
          </a:p>
        </p:txBody>
      </p:sp>
      <p:sp>
        <p:nvSpPr>
          <p:cNvPr id="12291" name="Rectangle 8"/>
          <p:cNvSpPr>
            <a:spLocks noGrp="1"/>
          </p:cNvSpPr>
          <p:nvPr>
            <p:ph type="body" idx="4294967295"/>
          </p:nvPr>
        </p:nvSpPr>
        <p:spPr>
          <a:xfrm>
            <a:off x="142875" y="0"/>
            <a:ext cx="8572500" cy="5929313"/>
          </a:xfrm>
        </p:spPr>
        <p:txBody>
          <a:bodyPr/>
          <a:lstStyle/>
          <a:p>
            <a:pPr algn="just" eaLnBrk="1" hangingPunct="1">
              <a:buFont typeface="Wingdings 2" pitchFamily="18" charset="2"/>
              <a:buNone/>
            </a:pPr>
            <a:r>
              <a:rPr lang="az-Latn-AZ" sz="2400" smtClean="0"/>
              <a:t>   </a:t>
            </a:r>
            <a:r>
              <a:rPr lang="en-US" sz="2800" smtClean="0">
                <a:latin typeface="Times New Roman" pitchFamily="18" charset="0"/>
                <a:cs typeface="Times New Roman" pitchFamily="18" charset="0"/>
              </a:rPr>
              <a:t>Avropa Konvensiyasının iştirakçısı olan dövlətlərin Haaqa Konvensiyası üzrə öhdəliklərini yerinə yetirməyə yönələn hər hansı hərəkətlərinin və hərəkətsizliyinin Avropa Konvensiyasına uyğunluğu məsələsini araşdırsın. </a:t>
            </a:r>
            <a:endParaRPr lang="ru-RU" sz="2800" smtClean="0">
              <a:latin typeface="Times New Roman" pitchFamily="18" charset="0"/>
              <a:cs typeface="Times New Roman" pitchFamily="18" charset="0"/>
            </a:endParaRPr>
          </a:p>
          <a:p>
            <a:pPr algn="just" eaLnBrk="1" hangingPunct="1">
              <a:buFont typeface="Wingdings 2" pitchFamily="18" charset="2"/>
              <a:buNone/>
            </a:pPr>
            <a:r>
              <a:rPr lang="az-Latn-AZ" sz="2800" smtClean="0">
                <a:latin typeface="Times New Roman" pitchFamily="18" charset="0"/>
                <a:cs typeface="Times New Roman" pitchFamily="18" charset="0"/>
              </a:rPr>
              <a:t>   </a:t>
            </a:r>
            <a:r>
              <a:rPr lang="en-US" sz="2800" smtClean="0">
                <a:latin typeface="Times New Roman" pitchFamily="18" charset="0"/>
                <a:cs typeface="Times New Roman" pitchFamily="18" charset="0"/>
              </a:rPr>
              <a:t>Məhkəmə isə, əksinə, belə hallarda çoxlu sayda pozuntuların baş verdiyini müəyyən edən qərarlar çıxarmaqla 1980-ci il tarixli Haaqa Konvensiyası ilə əlaqədar dinamik presedent hüququnun yaranmasına öz töhfəsini verib. Bu qərarlar əsasən uşağın ölkəyə qaytarılması və uşaq üzərində qəyyumluq məsələlərinə və uşaqla görüşmək hüququna aid idi. </a:t>
            </a:r>
            <a:r>
              <a:rPr lang="az-Latn-AZ" sz="2800" smtClean="0">
                <a:latin typeface="Times New Roman" pitchFamily="18" charset="0"/>
                <a:cs typeface="Times New Roman" pitchFamily="18" charset="0"/>
              </a:rPr>
              <a:t>                                                                        </a:t>
            </a:r>
          </a:p>
          <a:p>
            <a:pPr algn="just" eaLnBrk="1" hangingPunct="1">
              <a:buFont typeface="Wingdings 2" pitchFamily="18" charset="2"/>
              <a:buNone/>
            </a:pPr>
            <a:r>
              <a:rPr lang="en-US" sz="2800" i="1" smtClean="0">
                <a:solidFill>
                  <a:srgbClr val="FF0000"/>
                </a:solidFill>
                <a:latin typeface="Times New Roman" pitchFamily="18" charset="0"/>
                <a:cs typeface="Times New Roman" pitchFamily="18" charset="0"/>
              </a:rPr>
              <a:t>İqnatsolo-Zenide Rumıniyaya qarşı işdə</a:t>
            </a:r>
            <a:endParaRPr lang="az-Latn-AZ" sz="2800" smtClean="0">
              <a:solidFill>
                <a:srgbClr val="FF0000"/>
              </a:solidFill>
              <a:latin typeface="Times New Roman" pitchFamily="18" charset="0"/>
              <a:cs typeface="Times New Roman" pitchFamily="18" charset="0"/>
            </a:endParaRPr>
          </a:p>
        </p:txBody>
      </p:sp>
    </p:spTree>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Номер слайда 3"/>
          <p:cNvSpPr txBox="1">
            <a:spLocks noGrp="1"/>
          </p:cNvSpPr>
          <p:nvPr/>
        </p:nvSpPr>
        <p:spPr bwMode="auto">
          <a:xfrm>
            <a:off x="7924800" y="6356350"/>
            <a:ext cx="1076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altLang="en-US">
                <a:solidFill>
                  <a:schemeClr val="bg1"/>
                </a:solidFill>
              </a:rPr>
              <a:t>9</a:t>
            </a:r>
            <a:endParaRPr lang="tr-TR" altLang="en-US">
              <a:solidFill>
                <a:schemeClr val="bg1"/>
              </a:solidFill>
            </a:endParaRPr>
          </a:p>
        </p:txBody>
      </p:sp>
      <p:sp>
        <p:nvSpPr>
          <p:cNvPr id="13315" name="Rectangle 4"/>
          <p:cNvSpPr>
            <a:spLocks noGrp="1"/>
          </p:cNvSpPr>
          <p:nvPr>
            <p:ph type="body" idx="1"/>
          </p:nvPr>
        </p:nvSpPr>
        <p:spPr>
          <a:xfrm>
            <a:off x="285750" y="285750"/>
            <a:ext cx="8401050" cy="6096000"/>
          </a:xfrm>
        </p:spPr>
        <p:txBody>
          <a:bodyPr/>
          <a:lstStyle/>
          <a:p>
            <a:pPr>
              <a:buFont typeface="Wingdings 2" pitchFamily="18" charset="2"/>
              <a:buNone/>
            </a:pPr>
            <a:r>
              <a:rPr lang="az-Latn-AZ" sz="2400" i="1" smtClean="0">
                <a:latin typeface="Times New Roman" pitchFamily="18" charset="0"/>
                <a:cs typeface="Times New Roman" pitchFamily="18" charset="0"/>
              </a:rPr>
              <a:t>   </a:t>
            </a:r>
            <a:r>
              <a:rPr lang="az-Latn-AZ" sz="2800" b="1" smtClean="0">
                <a:latin typeface="Times New Roman" pitchFamily="18" charset="0"/>
                <a:cs typeface="Times New Roman" pitchFamily="18" charset="0"/>
              </a:rPr>
              <a:t>Müzakirə etdiyimiz məsələlərlə bağlı AİHM-si  </a:t>
            </a:r>
            <a:r>
              <a:rPr lang="en-US" sz="2800" smtClean="0">
                <a:latin typeface="Times New Roman" pitchFamily="18" charset="0"/>
                <a:cs typeface="Times New Roman" pitchFamily="18" charset="0"/>
              </a:rPr>
              <a:t>öz araşdırmalarında bu sahədəki təcrübəsinə istinad edərək prosessual aspektlərə, məsələn, dövlət orqanlarının işin araşdırılması üçün nə dərəcədə səy göstərmələrinə, maraqlarını müdafiə etmək müvafiq şəxslərə nə dərəcədə imkan yaradılmasına, prosedurların ədalətliliyinə, ailə həyatına hörmət hüququna müdaxilələri əsaslandırmaq üçün yetərli və əsaslı səbəblərin göstərilməsinə xüsusi diqqət yetirir. Məhkəmə yalnız nadir hallarda milli hakimiyyət orqanlarının işin mahiyyəti üzrə qəbul etdikləri qərarları birbaşa tənqid edib. </a:t>
            </a:r>
            <a:r>
              <a:rPr lang="az-Latn-AZ" sz="2800" smtClean="0">
                <a:latin typeface="Times New Roman" pitchFamily="18" charset="0"/>
                <a:cs typeface="Times New Roman" pitchFamily="18" charset="0"/>
              </a:rPr>
              <a:t>                                                                  </a:t>
            </a:r>
            <a:r>
              <a:rPr lang="en-US" sz="2800" smtClean="0">
                <a:solidFill>
                  <a:srgbClr val="FF0000"/>
                </a:solidFill>
                <a:latin typeface="Times New Roman" pitchFamily="18" charset="0"/>
                <a:cs typeface="Times New Roman" pitchFamily="18" charset="0"/>
              </a:rPr>
              <a:t>Haaze Almaniyaya qarşı </a:t>
            </a:r>
          </a:p>
          <a:p>
            <a:pPr>
              <a:buFont typeface="Wingdings 2" pitchFamily="18" charset="2"/>
              <a:buNone/>
            </a:pPr>
            <a:r>
              <a:rPr lang="az-Latn-AZ" sz="2800" smtClean="0">
                <a:latin typeface="Times New Roman" pitchFamily="18" charset="0"/>
                <a:cs typeface="Times New Roman" pitchFamily="18" charset="0"/>
              </a:rPr>
              <a:t>   </a:t>
            </a:r>
            <a:endParaRPr lang="en-US" sz="2800" i="1" smtClean="0">
              <a:latin typeface="Times New Roman" pitchFamily="18" charset="0"/>
              <a:cs typeface="Times New Roman" pitchFamily="18" charset="0"/>
            </a:endParaRPr>
          </a:p>
        </p:txBody>
      </p:sp>
    </p:spTree>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142852"/>
            <a:ext cx="8643998" cy="1214446"/>
          </a:xfrm>
          <a:ln>
            <a:miter lim="800000"/>
            <a:headEnd/>
            <a:tailEnd/>
          </a:ln>
          <a:extLst/>
        </p:spPr>
        <p:txBody>
          <a:bodyPr/>
          <a:lstStyle/>
          <a:p>
            <a:pPr algn="ctr" eaLnBrk="1" fontAlgn="auto" hangingPunct="1">
              <a:spcAft>
                <a:spcPts val="0"/>
              </a:spcAft>
              <a:defRPr/>
            </a:pPr>
            <a:r>
              <a:rPr lang="az-Latn-AZ" sz="4800" dirty="0" smtClean="0">
                <a:solidFill>
                  <a:srgbClr val="FFFF00"/>
                </a:solidFill>
                <a:latin typeface="Times New Roman" pitchFamily="18" charset="0"/>
                <a:cs typeface="Times New Roman" pitchFamily="18" charset="0"/>
              </a:rPr>
              <a:t>Diqqətinizə görə təşəkkür edirik!</a:t>
            </a:r>
            <a:endParaRPr lang="ru-RU" sz="4800" dirty="0">
              <a:solidFill>
                <a:srgbClr val="FFFF00"/>
              </a:solidFill>
              <a:latin typeface="Times New Roman" pitchFamily="18" charset="0"/>
              <a:cs typeface="Times New Roman" pitchFamily="18" charset="0"/>
            </a:endParaRPr>
          </a:p>
        </p:txBody>
      </p:sp>
      <p:sp>
        <p:nvSpPr>
          <p:cNvPr id="14339"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smtClean="0">
                <a:solidFill>
                  <a:schemeClr val="bg1"/>
                </a:solidFill>
              </a:rPr>
              <a:t>23</a:t>
            </a:r>
            <a:endParaRPr lang="tr-TR" altLang="en-US" sz="2000" smtClean="0">
              <a:solidFill>
                <a:schemeClr val="bg1"/>
              </a:solidFill>
            </a:endParaRPr>
          </a:p>
        </p:txBody>
      </p:sp>
      <p:pic>
        <p:nvPicPr>
          <p:cNvPr id="14340" name="Picture 8" descr="ECH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1412875"/>
            <a:ext cx="7885112"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285728"/>
            <a:ext cx="9001156" cy="6143668"/>
          </a:xfrm>
          <a:ln>
            <a:miter lim="800000"/>
            <a:headEnd/>
            <a:tailEnd/>
          </a:ln>
          <a:extLst/>
        </p:spPr>
        <p:txBody>
          <a:bodyPr>
            <a:noAutofit/>
          </a:bodyPr>
          <a:lstStyle/>
          <a:p>
            <a:pPr algn="l" eaLnBrk="1" fontAlgn="auto" hangingPunct="1">
              <a:spcAft>
                <a:spcPts val="0"/>
              </a:spcAft>
              <a:defRPr/>
            </a:pPr>
            <a:r>
              <a:rPr lang="en-US" sz="3200" dirty="0" smtClean="0">
                <a:solidFill>
                  <a:srgbClr val="FFFF00"/>
                </a:solidFill>
                <a:latin typeface="Times New Roman" pitchFamily="18" charset="0"/>
                <a:cs typeface="Times New Roman" pitchFamily="18" charset="0"/>
              </a:rPr>
              <a:t>8-ci </a:t>
            </a:r>
            <a:r>
              <a:rPr lang="en-US" sz="3200" dirty="0" err="1" smtClean="0">
                <a:solidFill>
                  <a:srgbClr val="FFFF00"/>
                </a:solidFill>
                <a:latin typeface="Times New Roman" pitchFamily="18" charset="0"/>
                <a:cs typeface="Times New Roman" pitchFamily="18" charset="0"/>
              </a:rPr>
              <a:t>maddənin</a:t>
            </a:r>
            <a:r>
              <a:rPr lang="en-US" sz="3200" dirty="0" smtClean="0">
                <a:solidFill>
                  <a:srgbClr val="FFFF00"/>
                </a:solidFill>
                <a:latin typeface="Times New Roman" pitchFamily="18" charset="0"/>
                <a:cs typeface="Times New Roman" pitchFamily="18" charset="0"/>
              </a:rPr>
              <a:t> </a:t>
            </a:r>
            <a:r>
              <a:rPr lang="en-US" sz="3200" dirty="0" err="1" smtClean="0">
                <a:solidFill>
                  <a:srgbClr val="FFFF00"/>
                </a:solidFill>
                <a:latin typeface="Times New Roman" pitchFamily="18" charset="0"/>
                <a:cs typeface="Times New Roman" pitchFamily="18" charset="0"/>
              </a:rPr>
              <a:t>immiqrasiya</a:t>
            </a:r>
            <a:r>
              <a:rPr lang="en-US" sz="3200" dirty="0" smtClean="0">
                <a:solidFill>
                  <a:srgbClr val="FFFF00"/>
                </a:solidFill>
                <a:latin typeface="Times New Roman" pitchFamily="18" charset="0"/>
                <a:cs typeface="Times New Roman" pitchFamily="18" charset="0"/>
              </a:rPr>
              <a:t> </a:t>
            </a:r>
            <a:r>
              <a:rPr lang="en-US" sz="3200" dirty="0" err="1" smtClean="0">
                <a:solidFill>
                  <a:srgbClr val="FFFF00"/>
                </a:solidFill>
                <a:latin typeface="Times New Roman" pitchFamily="18" charset="0"/>
                <a:cs typeface="Times New Roman" pitchFamily="18" charset="0"/>
              </a:rPr>
              <a:t>məsələlərinə</a:t>
            </a:r>
            <a:r>
              <a:rPr lang="en-US" sz="3200" dirty="0" smtClean="0">
                <a:solidFill>
                  <a:srgbClr val="FFFF00"/>
                </a:solidFill>
                <a:latin typeface="Times New Roman" pitchFamily="18" charset="0"/>
                <a:cs typeface="Times New Roman" pitchFamily="18" charset="0"/>
              </a:rPr>
              <a:t> aid </a:t>
            </a:r>
            <a:r>
              <a:rPr lang="en-US" sz="3200" dirty="0" err="1" smtClean="0">
                <a:solidFill>
                  <a:srgbClr val="FFFF00"/>
                </a:solidFill>
                <a:latin typeface="Times New Roman" pitchFamily="18" charset="0"/>
                <a:cs typeface="Times New Roman" pitchFamily="18" charset="0"/>
              </a:rPr>
              <a:t>işlərə</a:t>
            </a:r>
            <a:r>
              <a:rPr lang="en-US" sz="3200" dirty="0" smtClean="0">
                <a:solidFill>
                  <a:srgbClr val="FFFF00"/>
                </a:solidFill>
                <a:latin typeface="Times New Roman" pitchFamily="18" charset="0"/>
                <a:cs typeface="Times New Roman" pitchFamily="18" charset="0"/>
              </a:rPr>
              <a:t> </a:t>
            </a:r>
            <a:r>
              <a:rPr lang="en-US" sz="3200" dirty="0" err="1" smtClean="0">
                <a:solidFill>
                  <a:srgbClr val="FFFF00"/>
                </a:solidFill>
                <a:latin typeface="Times New Roman" pitchFamily="18" charset="0"/>
                <a:cs typeface="Times New Roman" pitchFamily="18" charset="0"/>
              </a:rPr>
              <a:t>tətbiqi</a:t>
            </a:r>
            <a:r>
              <a:rPr lang="en-US" sz="3200" dirty="0" smtClean="0">
                <a:solidFill>
                  <a:srgbClr val="FFFF00"/>
                </a:solidFill>
                <a:latin typeface="Times New Roman" pitchFamily="18" charset="0"/>
                <a:cs typeface="Times New Roman" pitchFamily="18" charset="0"/>
              </a:rPr>
              <a:t> </a:t>
            </a:r>
            <a:r>
              <a:rPr lang="en-US" sz="3200" dirty="0" err="1" smtClean="0">
                <a:solidFill>
                  <a:srgbClr val="FFFF00"/>
                </a:solidFill>
                <a:latin typeface="Times New Roman" pitchFamily="18" charset="0"/>
                <a:cs typeface="Times New Roman" pitchFamily="18" charset="0"/>
              </a:rPr>
              <a:t>xüsusi</a:t>
            </a:r>
            <a:r>
              <a:rPr lang="en-US" sz="3200" dirty="0" smtClean="0">
                <a:solidFill>
                  <a:srgbClr val="FFFF00"/>
                </a:solidFill>
                <a:latin typeface="Times New Roman" pitchFamily="18" charset="0"/>
                <a:cs typeface="Times New Roman" pitchFamily="18" charset="0"/>
              </a:rPr>
              <a:t> </a:t>
            </a:r>
            <a:r>
              <a:rPr lang="en-US" sz="3200" dirty="0" err="1" smtClean="0">
                <a:solidFill>
                  <a:srgbClr val="FFFF00"/>
                </a:solidFill>
                <a:latin typeface="Times New Roman" pitchFamily="18" charset="0"/>
                <a:cs typeface="Times New Roman" pitchFamily="18" charset="0"/>
              </a:rPr>
              <a:t>əhəmiyyət</a:t>
            </a:r>
            <a:r>
              <a:rPr lang="en-US" sz="3200" dirty="0" smtClean="0">
                <a:solidFill>
                  <a:srgbClr val="FFFF00"/>
                </a:solidFill>
                <a:latin typeface="Times New Roman" pitchFamily="18" charset="0"/>
                <a:cs typeface="Times New Roman" pitchFamily="18" charset="0"/>
              </a:rPr>
              <a:t> </a:t>
            </a:r>
            <a:r>
              <a:rPr lang="en-US" sz="3200" dirty="0" err="1" smtClean="0">
                <a:solidFill>
                  <a:srgbClr val="FFFF00"/>
                </a:solidFill>
                <a:latin typeface="Times New Roman" pitchFamily="18" charset="0"/>
                <a:cs typeface="Times New Roman" pitchFamily="18" charset="0"/>
              </a:rPr>
              <a:t>kəsb</a:t>
            </a:r>
            <a:r>
              <a:rPr lang="en-US" sz="3200" dirty="0" smtClean="0">
                <a:solidFill>
                  <a:srgbClr val="FFFF00"/>
                </a:solidFill>
                <a:latin typeface="Times New Roman" pitchFamily="18" charset="0"/>
                <a:cs typeface="Times New Roman" pitchFamily="18" charset="0"/>
              </a:rPr>
              <a:t> </a:t>
            </a:r>
            <a:r>
              <a:rPr lang="en-US" sz="3200" dirty="0" err="1" smtClean="0">
                <a:solidFill>
                  <a:srgbClr val="FFFF00"/>
                </a:solidFill>
                <a:latin typeface="Times New Roman" pitchFamily="18" charset="0"/>
                <a:cs typeface="Times New Roman" pitchFamily="18" charset="0"/>
              </a:rPr>
              <a:t>edir</a:t>
            </a:r>
            <a:r>
              <a:rPr lang="en-US" sz="2800" dirty="0" smtClean="0">
                <a:solidFill>
                  <a:schemeClr val="tx1"/>
                </a:solidFill>
              </a:rPr>
              <a:t>: </a:t>
            </a:r>
            <a:r>
              <a:rPr lang="en-US" sz="2800" dirty="0" err="1" smtClean="0">
                <a:solidFill>
                  <a:schemeClr val="tx1"/>
                </a:solidFill>
              </a:rPr>
              <a:t>Avropa</a:t>
            </a:r>
            <a:r>
              <a:rPr lang="en-US" sz="2800" dirty="0" smtClean="0">
                <a:solidFill>
                  <a:schemeClr val="tx1"/>
                </a:solidFill>
              </a:rPr>
              <a:t> </a:t>
            </a:r>
            <a:r>
              <a:rPr lang="en-US" sz="2800" dirty="0" err="1" smtClean="0">
                <a:solidFill>
                  <a:schemeClr val="tx1"/>
                </a:solidFill>
              </a:rPr>
              <a:t>ərazisi</a:t>
            </a:r>
            <a:r>
              <a:rPr lang="en-US" sz="2800" dirty="0" smtClean="0">
                <a:solidFill>
                  <a:schemeClr val="tx1"/>
                </a:solidFill>
              </a:rPr>
              <a:t>, </a:t>
            </a:r>
            <a:r>
              <a:rPr lang="az-Latn-AZ" sz="2800" dirty="0" smtClean="0">
                <a:solidFill>
                  <a:schemeClr val="tx1"/>
                </a:solidFill>
              </a:rPr>
              <a:t>və</a:t>
            </a:r>
            <a:r>
              <a:rPr lang="en-US" sz="2800" dirty="0" smtClean="0">
                <a:solidFill>
                  <a:schemeClr val="tx1"/>
                </a:solidFill>
              </a:rPr>
              <a:t> </a:t>
            </a:r>
            <a:r>
              <a:rPr lang="en-US" sz="2800" dirty="0" err="1" smtClean="0">
                <a:solidFill>
                  <a:schemeClr val="tx1"/>
                </a:solidFill>
              </a:rPr>
              <a:t>onun</a:t>
            </a:r>
            <a:r>
              <a:rPr lang="en-US" sz="2800" dirty="0" smtClean="0">
                <a:solidFill>
                  <a:schemeClr val="tx1"/>
                </a:solidFill>
              </a:rPr>
              <a:t> </a:t>
            </a:r>
            <a:r>
              <a:rPr lang="en-US" sz="2800" dirty="0" err="1" smtClean="0">
                <a:solidFill>
                  <a:schemeClr val="tx1"/>
                </a:solidFill>
              </a:rPr>
              <a:t>sərhədləri</a:t>
            </a:r>
            <a:r>
              <a:rPr lang="en-US" sz="2800" dirty="0" smtClean="0">
                <a:solidFill>
                  <a:schemeClr val="tx1"/>
                </a:solidFill>
              </a:rPr>
              <a:t> son </a:t>
            </a:r>
            <a:r>
              <a:rPr lang="en-US" sz="2800" dirty="0" err="1" smtClean="0">
                <a:solidFill>
                  <a:schemeClr val="tx1"/>
                </a:solidFill>
              </a:rPr>
              <a:t>illər</a:t>
            </a:r>
            <a:r>
              <a:rPr lang="en-US" sz="2800" dirty="0" smtClean="0">
                <a:solidFill>
                  <a:schemeClr val="tx1"/>
                </a:solidFill>
              </a:rPr>
              <a:t> </a:t>
            </a:r>
            <a:r>
              <a:rPr lang="en-US" sz="2800" dirty="0" err="1" smtClean="0">
                <a:solidFill>
                  <a:schemeClr val="tx1"/>
                </a:solidFill>
              </a:rPr>
              <a:t>iqtisadi</a:t>
            </a:r>
            <a:r>
              <a:rPr lang="en-US" sz="2800" dirty="0" smtClean="0">
                <a:solidFill>
                  <a:schemeClr val="tx1"/>
                </a:solidFill>
              </a:rPr>
              <a:t> </a:t>
            </a:r>
            <a:r>
              <a:rPr lang="en-US" sz="2800" dirty="0" err="1" smtClean="0">
                <a:solidFill>
                  <a:schemeClr val="tx1"/>
                </a:solidFill>
              </a:rPr>
              <a:t>və</a:t>
            </a:r>
            <a:r>
              <a:rPr lang="en-US" sz="2800" dirty="0" smtClean="0">
                <a:solidFill>
                  <a:schemeClr val="tx1"/>
                </a:solidFill>
              </a:rPr>
              <a:t> </a:t>
            </a:r>
            <a:r>
              <a:rPr lang="en-US" sz="2800" dirty="0" err="1" smtClean="0">
                <a:solidFill>
                  <a:schemeClr val="tx1"/>
                </a:solidFill>
              </a:rPr>
              <a:t>digər</a:t>
            </a:r>
            <a:r>
              <a:rPr lang="en-US" sz="2800" dirty="0" smtClean="0">
                <a:solidFill>
                  <a:schemeClr val="tx1"/>
                </a:solidFill>
              </a:rPr>
              <a:t> </a:t>
            </a:r>
            <a:r>
              <a:rPr lang="en-US" sz="2800" dirty="0" err="1" smtClean="0">
                <a:solidFill>
                  <a:schemeClr val="tx1"/>
                </a:solidFill>
              </a:rPr>
              <a:t>səbəblərdən</a:t>
            </a:r>
            <a:r>
              <a:rPr lang="en-US" sz="2800" dirty="0" smtClean="0">
                <a:solidFill>
                  <a:schemeClr val="tx1"/>
                </a:solidFill>
              </a:rPr>
              <a:t> </a:t>
            </a:r>
            <a:r>
              <a:rPr lang="en-US" sz="2800" dirty="0" err="1" smtClean="0">
                <a:solidFill>
                  <a:schemeClr val="tx1"/>
                </a:solidFill>
              </a:rPr>
              <a:t>mühacirət</a:t>
            </a:r>
            <a:r>
              <a:rPr lang="en-US" sz="2800" dirty="0" smtClean="0">
                <a:solidFill>
                  <a:schemeClr val="tx1"/>
                </a:solidFill>
              </a:rPr>
              <a:t> </a:t>
            </a:r>
            <a:r>
              <a:rPr lang="en-US" sz="2800" dirty="0" err="1" smtClean="0">
                <a:solidFill>
                  <a:schemeClr val="tx1"/>
                </a:solidFill>
              </a:rPr>
              <a:t>etməyə</a:t>
            </a:r>
            <a:r>
              <a:rPr lang="en-US" sz="2800" dirty="0" smtClean="0">
                <a:solidFill>
                  <a:schemeClr val="tx1"/>
                </a:solidFill>
              </a:rPr>
              <a:t> </a:t>
            </a:r>
            <a:r>
              <a:rPr lang="en-US" sz="2800" dirty="0" err="1" smtClean="0">
                <a:solidFill>
                  <a:schemeClr val="tx1"/>
                </a:solidFill>
              </a:rPr>
              <a:t>məcbur</a:t>
            </a:r>
            <a:r>
              <a:rPr lang="en-US" sz="2800" dirty="0" smtClean="0">
                <a:solidFill>
                  <a:schemeClr val="tx1"/>
                </a:solidFill>
              </a:rPr>
              <a:t> </a:t>
            </a:r>
            <a:r>
              <a:rPr lang="en-US" sz="2800" dirty="0" err="1" smtClean="0">
                <a:solidFill>
                  <a:schemeClr val="tx1"/>
                </a:solidFill>
              </a:rPr>
              <a:t>olmuş</a:t>
            </a:r>
            <a:r>
              <a:rPr lang="en-US" sz="2800" dirty="0" smtClean="0">
                <a:solidFill>
                  <a:schemeClr val="tx1"/>
                </a:solidFill>
              </a:rPr>
              <a:t> </a:t>
            </a:r>
            <a:r>
              <a:rPr lang="en-US" sz="2800" dirty="0" err="1" smtClean="0">
                <a:solidFill>
                  <a:schemeClr val="tx1"/>
                </a:solidFill>
              </a:rPr>
              <a:t>immiqrantların</a:t>
            </a:r>
            <a:r>
              <a:rPr lang="en-US" sz="2800" dirty="0" smtClean="0">
                <a:solidFill>
                  <a:schemeClr val="tx1"/>
                </a:solidFill>
              </a:rPr>
              <a:t> </a:t>
            </a:r>
            <a:r>
              <a:rPr lang="en-US" sz="2800" dirty="0" err="1" smtClean="0">
                <a:solidFill>
                  <a:schemeClr val="tx1"/>
                </a:solidFill>
              </a:rPr>
              <a:t>kütləvi</a:t>
            </a:r>
            <a:r>
              <a:rPr lang="en-US" sz="2800" dirty="0" smtClean="0">
                <a:solidFill>
                  <a:schemeClr val="tx1"/>
                </a:solidFill>
              </a:rPr>
              <a:t> </a:t>
            </a:r>
            <a:r>
              <a:rPr lang="en-US" sz="2800" dirty="0" err="1" smtClean="0">
                <a:solidFill>
                  <a:schemeClr val="tx1"/>
                </a:solidFill>
              </a:rPr>
              <a:t>axınlarının</a:t>
            </a:r>
            <a:r>
              <a:rPr lang="en-US" sz="2800" dirty="0" smtClean="0">
                <a:solidFill>
                  <a:schemeClr val="tx1"/>
                </a:solidFill>
              </a:rPr>
              <a:t> </a:t>
            </a:r>
            <a:r>
              <a:rPr lang="en-US" sz="2800" dirty="0" err="1" smtClean="0">
                <a:solidFill>
                  <a:schemeClr val="tx1"/>
                </a:solidFill>
              </a:rPr>
              <a:t>təyinat</a:t>
            </a:r>
            <a:r>
              <a:rPr lang="en-US" sz="2800" dirty="0" smtClean="0">
                <a:solidFill>
                  <a:schemeClr val="tx1"/>
                </a:solidFill>
              </a:rPr>
              <a:t> </a:t>
            </a:r>
            <a:r>
              <a:rPr lang="en-US" sz="2800" dirty="0" err="1" smtClean="0">
                <a:solidFill>
                  <a:schemeClr val="tx1"/>
                </a:solidFill>
              </a:rPr>
              <a:t>yerinə</a:t>
            </a:r>
            <a:r>
              <a:rPr lang="en-US" sz="2800" dirty="0" smtClean="0">
                <a:solidFill>
                  <a:schemeClr val="tx1"/>
                </a:solidFill>
              </a:rPr>
              <a:t> </a:t>
            </a:r>
            <a:r>
              <a:rPr lang="en-US" sz="2800" dirty="0" err="1" smtClean="0">
                <a:solidFill>
                  <a:schemeClr val="tx1"/>
                </a:solidFill>
              </a:rPr>
              <a:t>çevrilib</a:t>
            </a:r>
            <a:r>
              <a:rPr lang="en-US" sz="2800" dirty="0" smtClean="0">
                <a:solidFill>
                  <a:schemeClr val="tx1"/>
                </a:solidFill>
              </a:rPr>
              <a:t> </a:t>
            </a:r>
            <a:r>
              <a:rPr lang="en-US" sz="2800" dirty="0" err="1" smtClean="0">
                <a:solidFill>
                  <a:schemeClr val="tx1"/>
                </a:solidFill>
              </a:rPr>
              <a:t>və</a:t>
            </a:r>
            <a:r>
              <a:rPr lang="en-US" sz="2800" dirty="0" smtClean="0">
                <a:solidFill>
                  <a:schemeClr val="tx1"/>
                </a:solidFill>
              </a:rPr>
              <a:t> </a:t>
            </a:r>
            <a:r>
              <a:rPr lang="en-US" sz="2800" dirty="0" err="1" smtClean="0">
                <a:solidFill>
                  <a:schemeClr val="tx1"/>
                </a:solidFill>
              </a:rPr>
              <a:t>statusları</a:t>
            </a:r>
            <a:r>
              <a:rPr lang="en-US" sz="2800" dirty="0" smtClean="0">
                <a:solidFill>
                  <a:schemeClr val="tx1"/>
                </a:solidFill>
              </a:rPr>
              <a:t> </a:t>
            </a:r>
            <a:r>
              <a:rPr lang="en-US" sz="2800" dirty="0" err="1" smtClean="0">
                <a:solidFill>
                  <a:schemeClr val="tx1"/>
                </a:solidFill>
              </a:rPr>
              <a:t>ilə</a:t>
            </a:r>
            <a:r>
              <a:rPr lang="en-US" sz="2800" dirty="0" smtClean="0">
                <a:solidFill>
                  <a:schemeClr val="tx1"/>
                </a:solidFill>
              </a:rPr>
              <a:t> </a:t>
            </a:r>
            <a:r>
              <a:rPr lang="en-US" sz="2800" dirty="0" err="1" smtClean="0">
                <a:solidFill>
                  <a:schemeClr val="tx1"/>
                </a:solidFill>
              </a:rPr>
              <a:t>əlaqədar</a:t>
            </a:r>
            <a:r>
              <a:rPr lang="en-US" sz="2800" dirty="0" smtClean="0">
                <a:solidFill>
                  <a:schemeClr val="tx1"/>
                </a:solidFill>
              </a:rPr>
              <a:t> </a:t>
            </a:r>
            <a:r>
              <a:rPr lang="en-US" sz="2800" dirty="0" err="1" smtClean="0">
                <a:solidFill>
                  <a:schemeClr val="tx1"/>
                </a:solidFill>
              </a:rPr>
              <a:t>olaraq</a:t>
            </a:r>
            <a:r>
              <a:rPr lang="en-US" sz="2800" dirty="0" smtClean="0">
                <a:solidFill>
                  <a:schemeClr val="tx1"/>
                </a:solidFill>
              </a:rPr>
              <a:t> </a:t>
            </a:r>
            <a:r>
              <a:rPr lang="en-US" sz="2800" dirty="0" err="1" smtClean="0">
                <a:solidFill>
                  <a:schemeClr val="tx1"/>
                </a:solidFill>
              </a:rPr>
              <a:t>Avropa</a:t>
            </a:r>
            <a:r>
              <a:rPr lang="en-US" sz="2800" dirty="0" smtClean="0">
                <a:solidFill>
                  <a:schemeClr val="tx1"/>
                </a:solidFill>
              </a:rPr>
              <a:t> </a:t>
            </a:r>
            <a:r>
              <a:rPr lang="en-US" sz="2800" dirty="0" err="1" smtClean="0">
                <a:solidFill>
                  <a:schemeClr val="tx1"/>
                </a:solidFill>
              </a:rPr>
              <a:t>Məhkəməsinə</a:t>
            </a:r>
            <a:r>
              <a:rPr lang="en-US" sz="2800" dirty="0" smtClean="0">
                <a:solidFill>
                  <a:schemeClr val="tx1"/>
                </a:solidFill>
              </a:rPr>
              <a:t> </a:t>
            </a:r>
            <a:r>
              <a:rPr lang="en-US" sz="2800" dirty="0" err="1" smtClean="0">
                <a:solidFill>
                  <a:schemeClr val="tx1"/>
                </a:solidFill>
              </a:rPr>
              <a:t>şikayət</a:t>
            </a:r>
            <a:r>
              <a:rPr lang="en-US" sz="2800" dirty="0" smtClean="0">
                <a:solidFill>
                  <a:schemeClr val="tx1"/>
                </a:solidFill>
              </a:rPr>
              <a:t> </a:t>
            </a:r>
            <a:r>
              <a:rPr lang="en-US" sz="2800" dirty="0" err="1" smtClean="0">
                <a:solidFill>
                  <a:schemeClr val="tx1"/>
                </a:solidFill>
              </a:rPr>
              <a:t>edən</a:t>
            </a:r>
            <a:r>
              <a:rPr lang="en-US" sz="2800" dirty="0" smtClean="0">
                <a:solidFill>
                  <a:schemeClr val="tx1"/>
                </a:solidFill>
              </a:rPr>
              <a:t> </a:t>
            </a:r>
            <a:r>
              <a:rPr lang="en-US" sz="2800" dirty="0" err="1" smtClean="0">
                <a:solidFill>
                  <a:schemeClr val="tx1"/>
                </a:solidFill>
              </a:rPr>
              <a:t>bu</a:t>
            </a:r>
            <a:r>
              <a:rPr lang="en-US" sz="2800" dirty="0" smtClean="0">
                <a:solidFill>
                  <a:schemeClr val="tx1"/>
                </a:solidFill>
              </a:rPr>
              <a:t> </a:t>
            </a:r>
            <a:r>
              <a:rPr lang="en-US" sz="2800" dirty="0" err="1" smtClean="0">
                <a:solidFill>
                  <a:schemeClr val="tx1"/>
                </a:solidFill>
              </a:rPr>
              <a:t>immiqrantların</a:t>
            </a:r>
            <a:r>
              <a:rPr lang="en-US" sz="2800" dirty="0" smtClean="0">
                <a:solidFill>
                  <a:schemeClr val="tx1"/>
                </a:solidFill>
              </a:rPr>
              <a:t> </a:t>
            </a:r>
            <a:r>
              <a:rPr lang="en-US" sz="2800" dirty="0" err="1" smtClean="0">
                <a:solidFill>
                  <a:schemeClr val="tx1"/>
                </a:solidFill>
              </a:rPr>
              <a:t>sayı</a:t>
            </a:r>
            <a:r>
              <a:rPr lang="en-US" sz="2800" dirty="0" smtClean="0">
                <a:solidFill>
                  <a:schemeClr val="tx1"/>
                </a:solidFill>
              </a:rPr>
              <a:t> </a:t>
            </a:r>
            <a:r>
              <a:rPr lang="en-US" sz="2800" dirty="0" err="1" smtClean="0">
                <a:solidFill>
                  <a:schemeClr val="tx1"/>
                </a:solidFill>
              </a:rPr>
              <a:t>artmaqdadır</a:t>
            </a:r>
            <a:r>
              <a:rPr lang="en-US" sz="2800" dirty="0" smtClean="0">
                <a:solidFill>
                  <a:schemeClr val="tx1"/>
                </a:solidFill>
              </a:rPr>
              <a:t>, </a:t>
            </a:r>
            <a:r>
              <a:rPr lang="en-US" sz="2800" dirty="0" err="1" smtClean="0">
                <a:solidFill>
                  <a:schemeClr val="tx1"/>
                </a:solidFill>
              </a:rPr>
              <a:t>bu</a:t>
            </a:r>
            <a:r>
              <a:rPr lang="en-US" sz="2800" dirty="0" smtClean="0">
                <a:solidFill>
                  <a:schemeClr val="tx1"/>
                </a:solidFill>
              </a:rPr>
              <a:t> </a:t>
            </a:r>
            <a:r>
              <a:rPr lang="en-US" sz="2800" dirty="0" err="1" smtClean="0">
                <a:solidFill>
                  <a:schemeClr val="tx1"/>
                </a:solidFill>
              </a:rPr>
              <a:t>isə</a:t>
            </a:r>
            <a:r>
              <a:rPr lang="en-US" sz="2800" dirty="0" smtClean="0">
                <a:solidFill>
                  <a:schemeClr val="tx1"/>
                </a:solidFill>
              </a:rPr>
              <a:t> </a:t>
            </a:r>
            <a:r>
              <a:rPr lang="en-US" sz="2800" dirty="0" err="1" smtClean="0">
                <a:solidFill>
                  <a:schemeClr val="tx1"/>
                </a:solidFill>
              </a:rPr>
              <a:t>insan</a:t>
            </a:r>
            <a:r>
              <a:rPr lang="en-US" sz="2800" dirty="0" smtClean="0">
                <a:solidFill>
                  <a:schemeClr val="tx1"/>
                </a:solidFill>
              </a:rPr>
              <a:t> </a:t>
            </a:r>
            <a:r>
              <a:rPr lang="en-US" sz="2800" dirty="0" err="1" smtClean="0">
                <a:solidFill>
                  <a:schemeClr val="tx1"/>
                </a:solidFill>
              </a:rPr>
              <a:t>hüquqlarına</a:t>
            </a:r>
            <a:r>
              <a:rPr lang="en-US" sz="2800" dirty="0" smtClean="0">
                <a:solidFill>
                  <a:schemeClr val="tx1"/>
                </a:solidFill>
              </a:rPr>
              <a:t> </a:t>
            </a:r>
            <a:r>
              <a:rPr lang="en-US" sz="2800" dirty="0" err="1" smtClean="0">
                <a:solidFill>
                  <a:schemeClr val="tx1"/>
                </a:solidFill>
              </a:rPr>
              <a:t>dair</a:t>
            </a:r>
            <a:r>
              <a:rPr lang="en-US" sz="2800" dirty="0" smtClean="0">
                <a:solidFill>
                  <a:schemeClr val="tx1"/>
                </a:solidFill>
              </a:rPr>
              <a:t> </a:t>
            </a:r>
            <a:r>
              <a:rPr lang="en-US" sz="2800" dirty="0" err="1" smtClean="0">
                <a:solidFill>
                  <a:schemeClr val="tx1"/>
                </a:solidFill>
              </a:rPr>
              <a:t>normaların</a:t>
            </a:r>
            <a:r>
              <a:rPr lang="en-US" sz="2800" dirty="0" smtClean="0">
                <a:solidFill>
                  <a:schemeClr val="tx1"/>
                </a:solidFill>
              </a:rPr>
              <a:t> </a:t>
            </a:r>
            <a:r>
              <a:rPr lang="en-US" sz="2800" dirty="0" err="1" smtClean="0">
                <a:solidFill>
                  <a:schemeClr val="tx1"/>
                </a:solidFill>
              </a:rPr>
              <a:t>təkmilləşdirilməsi</a:t>
            </a:r>
            <a:r>
              <a:rPr lang="en-US" sz="2800" dirty="0" smtClean="0">
                <a:solidFill>
                  <a:schemeClr val="tx1"/>
                </a:solidFill>
              </a:rPr>
              <a:t> </a:t>
            </a:r>
            <a:r>
              <a:rPr lang="en-US" sz="2800" dirty="0" err="1" smtClean="0">
                <a:solidFill>
                  <a:schemeClr val="tx1"/>
                </a:solidFill>
              </a:rPr>
              <a:t>prosesini</a:t>
            </a:r>
            <a:r>
              <a:rPr lang="en-US" sz="2800" dirty="0" smtClean="0">
                <a:solidFill>
                  <a:schemeClr val="tx1"/>
                </a:solidFill>
              </a:rPr>
              <a:t> </a:t>
            </a:r>
            <a:r>
              <a:rPr lang="en-US" sz="2800" dirty="0" err="1" smtClean="0">
                <a:solidFill>
                  <a:schemeClr val="tx1"/>
                </a:solidFill>
              </a:rPr>
              <a:t>stimullaşdırıb</a:t>
            </a:r>
            <a:r>
              <a:rPr lang="en-US" sz="2800" dirty="0" smtClean="0">
                <a:solidFill>
                  <a:schemeClr val="tx1"/>
                </a:solidFill>
              </a:rPr>
              <a:t>. </a:t>
            </a:r>
            <a:r>
              <a:rPr lang="en-US" sz="2800" dirty="0" err="1" smtClean="0">
                <a:solidFill>
                  <a:schemeClr val="tx1"/>
                </a:solidFill>
              </a:rPr>
              <a:t>Uzun</a:t>
            </a:r>
            <a:r>
              <a:rPr lang="en-US" sz="2800" dirty="0" smtClean="0">
                <a:solidFill>
                  <a:schemeClr val="tx1"/>
                </a:solidFill>
              </a:rPr>
              <a:t> </a:t>
            </a:r>
            <a:r>
              <a:rPr lang="en-US" sz="2800" dirty="0" err="1" smtClean="0">
                <a:solidFill>
                  <a:schemeClr val="tx1"/>
                </a:solidFill>
              </a:rPr>
              <a:t>müddət</a:t>
            </a:r>
            <a:r>
              <a:rPr lang="en-US" sz="2800" dirty="0" smtClean="0">
                <a:solidFill>
                  <a:schemeClr val="tx1"/>
                </a:solidFill>
              </a:rPr>
              <a:t> </a:t>
            </a:r>
            <a:r>
              <a:rPr lang="en-US" sz="2800" dirty="0" err="1" smtClean="0">
                <a:solidFill>
                  <a:schemeClr val="tx1"/>
                </a:solidFill>
              </a:rPr>
              <a:t>ölkədə</a:t>
            </a:r>
            <a:r>
              <a:rPr lang="en-US" sz="2800" dirty="0" smtClean="0">
                <a:solidFill>
                  <a:schemeClr val="tx1"/>
                </a:solidFill>
              </a:rPr>
              <a:t> </a:t>
            </a:r>
            <a:r>
              <a:rPr lang="en-US" sz="2800" dirty="0" err="1" smtClean="0">
                <a:solidFill>
                  <a:schemeClr val="tx1"/>
                </a:solidFill>
              </a:rPr>
              <a:t>yaşayan</a:t>
            </a:r>
            <a:r>
              <a:rPr lang="en-US" sz="2800" dirty="0" smtClean="0">
                <a:solidFill>
                  <a:schemeClr val="tx1"/>
                </a:solidFill>
              </a:rPr>
              <a:t> </a:t>
            </a:r>
            <a:r>
              <a:rPr lang="en-US" sz="2800" dirty="0" err="1" smtClean="0">
                <a:solidFill>
                  <a:schemeClr val="tx1"/>
                </a:solidFill>
              </a:rPr>
              <a:t>əcnəbi</a:t>
            </a:r>
            <a:r>
              <a:rPr lang="en-US" sz="2800" dirty="0" smtClean="0">
                <a:solidFill>
                  <a:schemeClr val="tx1"/>
                </a:solidFill>
              </a:rPr>
              <a:t> </a:t>
            </a:r>
            <a:r>
              <a:rPr lang="en-US" sz="2800" dirty="0" err="1" smtClean="0">
                <a:solidFill>
                  <a:schemeClr val="tx1"/>
                </a:solidFill>
              </a:rPr>
              <a:t>sakinlərin</a:t>
            </a:r>
            <a:r>
              <a:rPr lang="en-US" sz="2800" dirty="0" smtClean="0">
                <a:solidFill>
                  <a:schemeClr val="tx1"/>
                </a:solidFill>
              </a:rPr>
              <a:t> </a:t>
            </a:r>
            <a:r>
              <a:rPr lang="en-US" sz="2800" dirty="0" err="1" smtClean="0">
                <a:solidFill>
                  <a:schemeClr val="tx1"/>
                </a:solidFill>
              </a:rPr>
              <a:t>statusu</a:t>
            </a:r>
            <a:r>
              <a:rPr lang="en-US" sz="2800" dirty="0" smtClean="0">
                <a:solidFill>
                  <a:schemeClr val="tx1"/>
                </a:solidFill>
              </a:rPr>
              <a:t> </a:t>
            </a:r>
            <a:r>
              <a:rPr lang="en-US" sz="2800" dirty="0" err="1" smtClean="0">
                <a:solidFill>
                  <a:schemeClr val="tx1"/>
                </a:solidFill>
              </a:rPr>
              <a:t>ilə</a:t>
            </a:r>
            <a:r>
              <a:rPr lang="en-US" sz="2800" dirty="0" smtClean="0">
                <a:solidFill>
                  <a:schemeClr val="tx1"/>
                </a:solidFill>
              </a:rPr>
              <a:t> </a:t>
            </a:r>
            <a:r>
              <a:rPr lang="en-US" sz="2800" dirty="0" err="1" smtClean="0">
                <a:solidFill>
                  <a:schemeClr val="tx1"/>
                </a:solidFill>
              </a:rPr>
              <a:t>əlaqədar</a:t>
            </a:r>
            <a:r>
              <a:rPr lang="en-US" sz="2800" dirty="0" smtClean="0">
                <a:solidFill>
                  <a:schemeClr val="tx1"/>
                </a:solidFill>
              </a:rPr>
              <a:t> </a:t>
            </a:r>
            <a:r>
              <a:rPr lang="en-US" sz="2800" dirty="0" err="1" smtClean="0">
                <a:solidFill>
                  <a:schemeClr val="tx1"/>
                </a:solidFill>
              </a:rPr>
              <a:t>çoxlu</a:t>
            </a:r>
            <a:r>
              <a:rPr lang="en-US" sz="2800" dirty="0" smtClean="0">
                <a:solidFill>
                  <a:schemeClr val="tx1"/>
                </a:solidFill>
              </a:rPr>
              <a:t> </a:t>
            </a:r>
            <a:r>
              <a:rPr lang="en-US" sz="2800" dirty="0" err="1" smtClean="0">
                <a:solidFill>
                  <a:schemeClr val="tx1"/>
                </a:solidFill>
              </a:rPr>
              <a:t>sayda</a:t>
            </a:r>
            <a:r>
              <a:rPr lang="en-US" sz="2800" dirty="0" smtClean="0">
                <a:solidFill>
                  <a:schemeClr val="tx1"/>
                </a:solidFill>
              </a:rPr>
              <a:t> </a:t>
            </a:r>
            <a:r>
              <a:rPr lang="en-US" sz="2800" dirty="0" err="1" smtClean="0">
                <a:solidFill>
                  <a:schemeClr val="tx1"/>
                </a:solidFill>
              </a:rPr>
              <a:t>mühüm</a:t>
            </a:r>
            <a:r>
              <a:rPr lang="en-US" sz="2800" dirty="0" smtClean="0">
                <a:solidFill>
                  <a:schemeClr val="tx1"/>
                </a:solidFill>
              </a:rPr>
              <a:t> </a:t>
            </a:r>
            <a:r>
              <a:rPr lang="en-US" sz="2800" dirty="0" err="1" smtClean="0">
                <a:solidFill>
                  <a:schemeClr val="tx1"/>
                </a:solidFill>
              </a:rPr>
              <a:t>şikayətlərlə</a:t>
            </a:r>
            <a:r>
              <a:rPr lang="en-US" sz="2800" dirty="0" smtClean="0">
                <a:solidFill>
                  <a:schemeClr val="tx1"/>
                </a:solidFill>
              </a:rPr>
              <a:t> </a:t>
            </a:r>
            <a:r>
              <a:rPr lang="en-US" sz="2800" dirty="0" err="1" smtClean="0">
                <a:solidFill>
                  <a:schemeClr val="tx1"/>
                </a:solidFill>
              </a:rPr>
              <a:t>üzləşən</a:t>
            </a:r>
            <a:r>
              <a:rPr lang="en-US" sz="2800" dirty="0" smtClean="0">
                <a:solidFill>
                  <a:schemeClr val="tx1"/>
                </a:solidFill>
              </a:rPr>
              <a:t> </a:t>
            </a:r>
            <a:r>
              <a:rPr lang="en-US" sz="2800" dirty="0" err="1" smtClean="0">
                <a:solidFill>
                  <a:schemeClr val="tx1"/>
                </a:solidFill>
              </a:rPr>
              <a:t>Məhkəmə</a:t>
            </a:r>
            <a:r>
              <a:rPr lang="en-US" sz="2800" dirty="0" smtClean="0">
                <a:solidFill>
                  <a:schemeClr val="tx1"/>
                </a:solidFill>
              </a:rPr>
              <a:t> </a:t>
            </a:r>
            <a:r>
              <a:rPr lang="en-US" sz="2800" dirty="0" err="1" smtClean="0">
                <a:solidFill>
                  <a:schemeClr val="tx1"/>
                </a:solidFill>
              </a:rPr>
              <a:t>belə</a:t>
            </a:r>
            <a:r>
              <a:rPr lang="en-US" sz="2800" dirty="0" smtClean="0">
                <a:solidFill>
                  <a:schemeClr val="tx1"/>
                </a:solidFill>
              </a:rPr>
              <a:t> </a:t>
            </a:r>
            <a:r>
              <a:rPr lang="en-US" sz="2800" dirty="0" err="1" smtClean="0">
                <a:solidFill>
                  <a:schemeClr val="tx1"/>
                </a:solidFill>
              </a:rPr>
              <a:t>vəziyyətlərə</a:t>
            </a:r>
            <a:r>
              <a:rPr lang="en-US" sz="2800" dirty="0" smtClean="0">
                <a:solidFill>
                  <a:schemeClr val="tx1"/>
                </a:solidFill>
              </a:rPr>
              <a:t> 8-ci </a:t>
            </a:r>
            <a:r>
              <a:rPr lang="en-US" sz="2800" dirty="0" err="1" smtClean="0">
                <a:solidFill>
                  <a:schemeClr val="tx1"/>
                </a:solidFill>
              </a:rPr>
              <a:t>maddənin</a:t>
            </a:r>
            <a:r>
              <a:rPr lang="en-US" sz="2800" dirty="0" smtClean="0">
                <a:solidFill>
                  <a:schemeClr val="tx1"/>
                </a:solidFill>
              </a:rPr>
              <a:t> </a:t>
            </a:r>
            <a:r>
              <a:rPr lang="en-US" sz="2800" dirty="0" err="1" smtClean="0">
                <a:solidFill>
                  <a:schemeClr val="tx1"/>
                </a:solidFill>
              </a:rPr>
              <a:t>şamil</a:t>
            </a:r>
            <a:r>
              <a:rPr lang="en-US" sz="2800" dirty="0" smtClean="0">
                <a:solidFill>
                  <a:schemeClr val="tx1"/>
                </a:solidFill>
              </a:rPr>
              <a:t> </a:t>
            </a:r>
            <a:r>
              <a:rPr lang="en-US" sz="2800" dirty="0" err="1" smtClean="0">
                <a:solidFill>
                  <a:schemeClr val="tx1"/>
                </a:solidFill>
              </a:rPr>
              <a:t>olunub-olunmadığını</a:t>
            </a:r>
            <a:r>
              <a:rPr lang="en-US" sz="2800" dirty="0" smtClean="0">
                <a:solidFill>
                  <a:schemeClr val="tx1"/>
                </a:solidFill>
              </a:rPr>
              <a:t> </a:t>
            </a:r>
            <a:r>
              <a:rPr lang="en-US" sz="2800" dirty="0" err="1" smtClean="0">
                <a:solidFill>
                  <a:schemeClr val="tx1"/>
                </a:solidFill>
              </a:rPr>
              <a:t>müəyyənləşdirərkən</a:t>
            </a:r>
            <a:r>
              <a:rPr lang="en-US" sz="2800" dirty="0" smtClean="0">
                <a:solidFill>
                  <a:schemeClr val="tx1"/>
                </a:solidFill>
              </a:rPr>
              <a:t> </a:t>
            </a:r>
            <a:r>
              <a:rPr lang="en-US" sz="2800" dirty="0" err="1" smtClean="0">
                <a:solidFill>
                  <a:schemeClr val="tx1"/>
                </a:solidFill>
              </a:rPr>
              <a:t>ardıcıl</a:t>
            </a:r>
            <a:r>
              <a:rPr lang="en-US" sz="2800" dirty="0" smtClean="0">
                <a:solidFill>
                  <a:schemeClr val="tx1"/>
                </a:solidFill>
              </a:rPr>
              <a:t> </a:t>
            </a:r>
            <a:r>
              <a:rPr lang="en-US" sz="2800" dirty="0" err="1" smtClean="0">
                <a:solidFill>
                  <a:schemeClr val="tx1"/>
                </a:solidFill>
              </a:rPr>
              <a:t>olaraq</a:t>
            </a:r>
            <a:r>
              <a:rPr lang="en-US" sz="2800" dirty="0" smtClean="0">
                <a:solidFill>
                  <a:schemeClr val="tx1"/>
                </a:solidFill>
              </a:rPr>
              <a:t> </a:t>
            </a:r>
            <a:r>
              <a:rPr lang="en-US" sz="2800" dirty="0" err="1" smtClean="0">
                <a:solidFill>
                  <a:schemeClr val="tx1"/>
                </a:solidFill>
              </a:rPr>
              <a:t>etiraf</a:t>
            </a:r>
            <a:r>
              <a:rPr lang="en-US" sz="2800" dirty="0" smtClean="0">
                <a:solidFill>
                  <a:schemeClr val="tx1"/>
                </a:solidFill>
              </a:rPr>
              <a:t> </a:t>
            </a:r>
            <a:r>
              <a:rPr lang="en-US" sz="2800" dirty="0" err="1" smtClean="0">
                <a:solidFill>
                  <a:schemeClr val="tx1"/>
                </a:solidFill>
              </a:rPr>
              <a:t>edib</a:t>
            </a:r>
            <a:r>
              <a:rPr lang="en-US" sz="2800" dirty="0" smtClean="0">
                <a:solidFill>
                  <a:schemeClr val="tx1"/>
                </a:solidFill>
              </a:rPr>
              <a:t> </a:t>
            </a:r>
            <a:r>
              <a:rPr lang="en-US" sz="2800" dirty="0" err="1" smtClean="0">
                <a:solidFill>
                  <a:schemeClr val="tx1"/>
                </a:solidFill>
              </a:rPr>
              <a:t>ki</a:t>
            </a:r>
            <a:r>
              <a:rPr lang="en-US" sz="2800" dirty="0" smtClean="0">
                <a:solidFill>
                  <a:schemeClr val="tx1"/>
                </a:solidFill>
              </a:rPr>
              <a:t>, </a:t>
            </a:r>
            <a:r>
              <a:rPr lang="en-US" sz="2800" dirty="0" err="1" smtClean="0">
                <a:solidFill>
                  <a:schemeClr val="tx1"/>
                </a:solidFill>
              </a:rPr>
              <a:t>belə</a:t>
            </a:r>
            <a:r>
              <a:rPr lang="en-US" sz="2800" dirty="0" smtClean="0">
                <a:solidFill>
                  <a:schemeClr val="tx1"/>
                </a:solidFill>
              </a:rPr>
              <a:t> </a:t>
            </a:r>
            <a:r>
              <a:rPr lang="en-US" sz="2800" dirty="0" err="1" smtClean="0">
                <a:solidFill>
                  <a:schemeClr val="tx1"/>
                </a:solidFill>
              </a:rPr>
              <a:t>vəziyyətlər</a:t>
            </a:r>
            <a:r>
              <a:rPr lang="en-US" sz="2800" dirty="0" smtClean="0">
                <a:solidFill>
                  <a:schemeClr val="tx1"/>
                </a:solidFill>
              </a:rPr>
              <a:t> </a:t>
            </a:r>
            <a:r>
              <a:rPr lang="en-US" sz="2800" dirty="0" err="1" smtClean="0">
                <a:solidFill>
                  <a:schemeClr val="tx1"/>
                </a:solidFill>
              </a:rPr>
              <a:t>insan</a:t>
            </a:r>
            <a:r>
              <a:rPr lang="en-US" sz="2800" dirty="0" smtClean="0">
                <a:solidFill>
                  <a:schemeClr val="tx1"/>
                </a:solidFill>
              </a:rPr>
              <a:t> </a:t>
            </a:r>
            <a:r>
              <a:rPr lang="en-US" sz="2800" dirty="0" err="1" smtClean="0">
                <a:solidFill>
                  <a:schemeClr val="tx1"/>
                </a:solidFill>
              </a:rPr>
              <a:t>hüquqlarına</a:t>
            </a:r>
            <a:r>
              <a:rPr lang="en-US" sz="2800" dirty="0" smtClean="0">
                <a:solidFill>
                  <a:schemeClr val="tx1"/>
                </a:solidFill>
              </a:rPr>
              <a:t> </a:t>
            </a:r>
            <a:r>
              <a:rPr lang="en-US" sz="2800" dirty="0" err="1" smtClean="0">
                <a:solidFill>
                  <a:schemeClr val="tx1"/>
                </a:solidFill>
              </a:rPr>
              <a:t>təsir</a:t>
            </a:r>
            <a:r>
              <a:rPr lang="en-US" sz="2800" dirty="0" smtClean="0">
                <a:solidFill>
                  <a:schemeClr val="tx1"/>
                </a:solidFill>
              </a:rPr>
              <a:t> </a:t>
            </a:r>
            <a:r>
              <a:rPr lang="en-US" sz="2800" dirty="0" err="1" smtClean="0">
                <a:solidFill>
                  <a:schemeClr val="tx1"/>
                </a:solidFill>
              </a:rPr>
              <a:t>göstərir</a:t>
            </a:r>
            <a:r>
              <a:rPr lang="en-US" sz="2800" dirty="0" smtClean="0">
                <a:solidFill>
                  <a:schemeClr val="tx1"/>
                </a:solidFill>
              </a:rPr>
              <a:t>. </a:t>
            </a:r>
            <a:endParaRPr lang="en-US" sz="2800" dirty="0">
              <a:solidFill>
                <a:schemeClr val="tx1"/>
              </a:solidFill>
            </a:endParaRPr>
          </a:p>
        </p:txBody>
      </p:sp>
      <p:sp>
        <p:nvSpPr>
          <p:cNvPr id="409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az-Latn-AZ" altLang="en-US" sz="1600" smtClean="0">
                <a:solidFill>
                  <a:schemeClr val="bg1"/>
                </a:solidFill>
              </a:rPr>
              <a:t>2</a:t>
            </a:r>
            <a:endParaRPr lang="tr-TR" altLang="en-US" sz="1600" smtClean="0">
              <a:solidFill>
                <a:schemeClr val="bg1"/>
              </a:solidFill>
            </a:endParaRPr>
          </a:p>
        </p:txBody>
      </p:sp>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Подзаголовок 2"/>
          <p:cNvSpPr>
            <a:spLocks noGrp="1"/>
          </p:cNvSpPr>
          <p:nvPr>
            <p:ph type="subTitle" idx="1"/>
          </p:nvPr>
        </p:nvSpPr>
        <p:spPr>
          <a:xfrm>
            <a:off x="107950" y="357188"/>
            <a:ext cx="8831263" cy="6500812"/>
          </a:xfrm>
        </p:spPr>
        <p:txBody>
          <a:bodyPr/>
          <a:lstStyle/>
          <a:p>
            <a:pPr marR="0" algn="ctr"/>
            <a:r>
              <a:rPr lang="az-Latn-AZ" sz="3200" smtClean="0"/>
              <a:t>AİHM-si </a:t>
            </a:r>
            <a:r>
              <a:rPr lang="en-US" sz="3200" smtClean="0"/>
              <a:t>indi immiqrasiya ilə bağlı bir çox məsələlər</a:t>
            </a:r>
            <a:r>
              <a:rPr lang="az-Latn-AZ" sz="3200" smtClean="0"/>
              <a:t>i</a:t>
            </a:r>
            <a:r>
              <a:rPr lang="en-US" sz="3200" smtClean="0"/>
              <a:t> ailə həyatına aid məsələlər hesab olunur</a:t>
            </a:r>
            <a:r>
              <a:rPr lang="az-Latn-AZ" sz="3200" smtClean="0"/>
              <a:t>                              </a:t>
            </a:r>
            <a:r>
              <a:rPr lang="en-US" sz="3200" b="1" smtClean="0">
                <a:solidFill>
                  <a:srgbClr val="FFFF00"/>
                </a:solidFill>
              </a:rPr>
              <a:t>Ölkədən çıxarılma və deportasiya </a:t>
            </a:r>
          </a:p>
          <a:p>
            <a:pPr marR="0" algn="l"/>
            <a:r>
              <a:rPr lang="en-US" sz="3200" smtClean="0"/>
              <a:t>Öncə qeyd etmək lazımdır ki, adətən Məhkəmə immiqrasiyaya aid işlərə baxarkən dövlətlərin «beynəlxalq hüquqla müəyyən edilən qaydalara və öz müqavilə öhdəliklərinə uyğun olaraq, əcnəbilərin ölkəyə girişinə, ölkədə yaşamasına və ölkədən çıxarılmasına nəzarət etmək hüququna malik olduqlarını» qəbul edir. </a:t>
            </a:r>
            <a:r>
              <a:rPr lang="az-Latn-AZ" sz="3200" smtClean="0"/>
              <a:t>                                     </a:t>
            </a:r>
            <a:r>
              <a:rPr lang="en-US" sz="3200" smtClean="0">
                <a:solidFill>
                  <a:srgbClr val="FF0000"/>
                </a:solidFill>
              </a:rPr>
              <a:t>Müstəqim Belçikaya qarşı   </a:t>
            </a:r>
            <a:endParaRPr lang="az-Latn-AZ" sz="3200" smtClean="0">
              <a:solidFill>
                <a:srgbClr val="FF0000"/>
              </a:solidFill>
            </a:endParaRPr>
          </a:p>
        </p:txBody>
      </p:sp>
      <p:sp>
        <p:nvSpPr>
          <p:cNvPr id="4" name="Slide Number Placeholder 3"/>
          <p:cNvSpPr>
            <a:spLocks noGrp="1"/>
          </p:cNvSpPr>
          <p:nvPr>
            <p:ph type="sldNum" sz="quarter" idx="12"/>
          </p:nvPr>
        </p:nvSpPr>
        <p:spPr/>
        <p:txBody>
          <a:bodyPr>
            <a:normAutofit/>
          </a:bodyPr>
          <a:lstStyle/>
          <a:p>
            <a:pPr>
              <a:defRPr/>
            </a:pPr>
            <a:r>
              <a:rPr lang="en-US" sz="2000" dirty="0">
                <a:solidFill>
                  <a:schemeClr val="bg1"/>
                </a:solidFill>
              </a:rPr>
              <a:t>7</a:t>
            </a:r>
            <a:endParaRPr lang="tr-TR" dirty="0"/>
          </a:p>
        </p:txBody>
      </p:sp>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Подзаголовок 2"/>
          <p:cNvSpPr>
            <a:spLocks noGrp="1"/>
          </p:cNvSpPr>
          <p:nvPr>
            <p:ph type="subTitle" idx="1"/>
          </p:nvPr>
        </p:nvSpPr>
        <p:spPr>
          <a:xfrm>
            <a:off x="214313" y="714375"/>
            <a:ext cx="8750300" cy="6429375"/>
          </a:xfrm>
        </p:spPr>
        <p:txBody>
          <a:bodyPr/>
          <a:lstStyle/>
          <a:p>
            <a:pPr marR="0" algn="ctr"/>
            <a:r>
              <a:rPr lang="en-US" sz="3200" b="1" smtClean="0">
                <a:solidFill>
                  <a:srgbClr val="FFFF00"/>
                </a:solidFill>
              </a:rPr>
              <a:t>Cinayət işi üzrə məhkum edildikdən sonra şəxsin ölkədən çıxarılması: «Bultif meyarları» və onların təkamülü </a:t>
            </a:r>
          </a:p>
          <a:p>
            <a:pPr marR="0" algn="l"/>
            <a:r>
              <a:rPr lang="en-US" sz="3200" smtClean="0"/>
              <a:t>Bir çox hallarda Məhkəmə əcnəbinin xüsusən cinayət işi üzrə məhkum edildikdən sonra ölkədən çıxarılmasının və deportasiyasının həmin şəxsi ailə üzvləri ilə birgə yaşamasının qarşısını almaqla onun ailə həyatının toxunulmazlığı hüququnu pozub-pozmadığını araşdırıb. </a:t>
            </a:r>
            <a:r>
              <a:rPr lang="az-Latn-AZ" sz="3200" smtClean="0"/>
              <a:t>                            </a:t>
            </a:r>
            <a:r>
              <a:rPr lang="en-US" sz="3200" i="1" smtClean="0">
                <a:solidFill>
                  <a:srgbClr val="FF0000"/>
                </a:solidFill>
                <a:latin typeface="Times New Roman" pitchFamily="18" charset="0"/>
                <a:cs typeface="Times New Roman" pitchFamily="18" charset="0"/>
              </a:rPr>
              <a:t>Bultif İsveçrəyə qarşı işdə </a:t>
            </a:r>
            <a:r>
              <a:rPr lang="en-US" sz="3200" i="1" smtClean="0">
                <a:latin typeface="Times New Roman" pitchFamily="18" charset="0"/>
                <a:cs typeface="Times New Roman" pitchFamily="18" charset="0"/>
              </a:rPr>
              <a:t>Məhkəmə bu mübahisəli məsələyə aydınlıq gətirmək imkanı əldə etdi.</a:t>
            </a:r>
            <a:r>
              <a:rPr lang="en-US" sz="3200" smtClean="0">
                <a:solidFill>
                  <a:srgbClr val="FF0000"/>
                </a:solidFill>
              </a:rPr>
              <a:t> </a:t>
            </a:r>
            <a:endParaRPr lang="ru-RU" sz="3200" b="1" i="1" smtClean="0">
              <a:solidFill>
                <a:srgbClr val="FF0000"/>
              </a:solidFill>
            </a:endParaRPr>
          </a:p>
        </p:txBody>
      </p:sp>
      <p:sp>
        <p:nvSpPr>
          <p:cNvPr id="614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az-Latn-AZ" altLang="en-US" sz="1600" smtClean="0">
                <a:solidFill>
                  <a:schemeClr val="bg1"/>
                </a:solidFill>
              </a:rPr>
              <a:t>4</a:t>
            </a:r>
            <a:endParaRPr lang="tr-TR" altLang="en-US" sz="1600" smtClean="0">
              <a:solidFill>
                <a:schemeClr val="bg1"/>
              </a:solidFill>
            </a:endParaRPr>
          </a:p>
        </p:txBody>
      </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EB94345-BD5A-42C4-9FF2-5DF11417B4B6}" type="slidenum">
              <a:rPr lang="tr-TR" smtClean="0"/>
              <a:pPr>
                <a:defRPr/>
              </a:pPr>
              <a:t>5</a:t>
            </a:fld>
            <a:endParaRPr lang="tr-TR"/>
          </a:p>
        </p:txBody>
      </p:sp>
      <p:sp>
        <p:nvSpPr>
          <p:cNvPr id="7171" name="Rectangle 2"/>
          <p:cNvSpPr>
            <a:spLocks noChangeArrowheads="1"/>
          </p:cNvSpPr>
          <p:nvPr/>
        </p:nvSpPr>
        <p:spPr bwMode="auto">
          <a:xfrm>
            <a:off x="357188" y="142875"/>
            <a:ext cx="76231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b="1" i="1">
                <a:latin typeface="Times New Roman" pitchFamily="18" charset="0"/>
                <a:cs typeface="Times New Roman" pitchFamily="18" charset="0"/>
              </a:rPr>
              <a:t>  </a:t>
            </a:r>
            <a:endParaRPr lang="ru-RU" sz="3200"/>
          </a:p>
        </p:txBody>
      </p:sp>
      <p:sp>
        <p:nvSpPr>
          <p:cNvPr id="7172" name="Rectangle 3"/>
          <p:cNvSpPr>
            <a:spLocks noChangeArrowheads="1"/>
          </p:cNvSpPr>
          <p:nvPr/>
        </p:nvSpPr>
        <p:spPr bwMode="auto">
          <a:xfrm>
            <a:off x="214313" y="428625"/>
            <a:ext cx="8715375" cy="569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i="1">
                <a:latin typeface="Times New Roman" pitchFamily="18" charset="0"/>
                <a:cs typeface="Times New Roman" pitchFamily="18" charset="0"/>
              </a:rPr>
              <a:t>Bu işdə Məhkəmə cinayət törətdiyinə görə məhkum olunmuş əcnəbinin ölkədən çıxarılmasının onun ailə həyatının toxunulmazlığı hüququnu pozub-pozmayacağını qiymətləndirmək üçün istifadə edilməli olan rəhbər prinsipləri müəyyənləşdirdi. «Bultif meyarları» prinsiplərin əsasında Məhkəmə deportasiya qərarının lehinə və əleyhinə dəlalət edən elementləri müəyyənləşdirir: Həmin meyarlara bunlar daxildir: </a:t>
            </a:r>
          </a:p>
          <a:p>
            <a:r>
              <a:rPr lang="en-US" sz="2800">
                <a:latin typeface="Times New Roman" pitchFamily="18" charset="0"/>
                <a:cs typeface="Times New Roman" pitchFamily="18" charset="0"/>
              </a:rPr>
              <a:t> cinayət əməlinin ağırlıq dərəcəsi; </a:t>
            </a:r>
          </a:p>
          <a:p>
            <a:r>
              <a:rPr lang="en-US" sz="2800">
                <a:latin typeface="Times New Roman" pitchFamily="18" charset="0"/>
                <a:cs typeface="Times New Roman" pitchFamily="18" charset="0"/>
              </a:rPr>
              <a:t> əcnəbinin ölkədə uzun müddət yaşaması; </a:t>
            </a:r>
            <a:r>
              <a:rPr lang="az-Latn-AZ" sz="2800">
                <a:latin typeface="Times New Roman" pitchFamily="18" charset="0"/>
                <a:cs typeface="Times New Roman" pitchFamily="18" charset="0"/>
              </a:rPr>
              <a:t>                                                         </a:t>
            </a:r>
            <a:r>
              <a:rPr lang="en-US" sz="2800">
                <a:latin typeface="Times New Roman" pitchFamily="18" charset="0"/>
                <a:cs typeface="Times New Roman" pitchFamily="18" charset="0"/>
              </a:rPr>
              <a:t> cinayətin törədildiyi vaxtdan nə qədər müddətin ötməsi və bu müddətdə şəxsin davranışı; </a:t>
            </a:r>
          </a:p>
          <a:p>
            <a:r>
              <a:rPr lang="en-US" sz="2800">
                <a:latin typeface="Times New Roman" pitchFamily="18" charset="0"/>
                <a:cs typeface="Times New Roman" pitchFamily="18" charset="0"/>
              </a:rPr>
              <a:t> aidiyyəti olan şəxslərin vətəndaşlıqları;</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6296A3A-D0EC-4B4D-939A-B81C2F900D99}" type="slidenum">
              <a:rPr lang="tr-TR" smtClean="0"/>
              <a:pPr>
                <a:defRPr/>
              </a:pPr>
              <a:t>6</a:t>
            </a:fld>
            <a:endParaRPr lang="tr-TR"/>
          </a:p>
        </p:txBody>
      </p:sp>
      <p:sp>
        <p:nvSpPr>
          <p:cNvPr id="8195" name="Rectangle 3"/>
          <p:cNvSpPr>
            <a:spLocks noChangeArrowheads="1"/>
          </p:cNvSpPr>
          <p:nvPr/>
        </p:nvSpPr>
        <p:spPr bwMode="auto">
          <a:xfrm>
            <a:off x="214313" y="1214438"/>
            <a:ext cx="8715375"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a:latin typeface="Times New Roman" pitchFamily="18" charset="0"/>
                <a:cs typeface="Times New Roman" pitchFamily="18" charset="0"/>
              </a:rPr>
              <a:t> ərizəçinin ailə vəziyyəti; </a:t>
            </a:r>
          </a:p>
          <a:p>
            <a:r>
              <a:rPr lang="en-US" sz="3200">
                <a:latin typeface="Times New Roman" pitchFamily="18" charset="0"/>
                <a:cs typeface="Times New Roman" pitchFamily="18" charset="0"/>
              </a:rPr>
              <a:t> arvad (ər) ilə münasibət yaradarkən ərin (arvadın) cinayət barədə xəbərdar olub-olmaması; </a:t>
            </a:r>
          </a:p>
          <a:p>
            <a:r>
              <a:rPr lang="en-US" sz="3200">
                <a:latin typeface="Times New Roman" pitchFamily="18" charset="0"/>
                <a:cs typeface="Times New Roman" pitchFamily="18" charset="0"/>
              </a:rPr>
              <a:t> uşaqların yaşı; </a:t>
            </a:r>
          </a:p>
          <a:p>
            <a:r>
              <a:rPr lang="en-US" sz="3200">
                <a:latin typeface="Times New Roman" pitchFamily="18" charset="0"/>
                <a:cs typeface="Times New Roman" pitchFamily="18" charset="0"/>
              </a:rPr>
              <a:t> vətənində ərin (arvadın) məruz qala biləcəyi vəziyyətin ağırlığı və çətinliklər. </a:t>
            </a:r>
          </a:p>
          <a:p>
            <a:r>
              <a:rPr lang="en-US" sz="3200" i="1">
                <a:latin typeface="Times New Roman" pitchFamily="18" charset="0"/>
                <a:cs typeface="Times New Roman" pitchFamily="18" charset="0"/>
              </a:rPr>
              <a:t>Bultifin işində Məhkəmə hər şeydən əvvəl ərizəçinin törətdiyi cinayətin ictimai qayda və təhlükəsizlik üçün yaratdığı təhlükənin dərəcəsini nəzərə aldı. </a:t>
            </a:r>
            <a:endParaRPr lang="ru-RU" sz="320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BDDFA507-2F33-428B-9145-EF57C96405ED}" type="slidenum">
              <a:rPr lang="tr-TR" smtClean="0"/>
              <a:pPr>
                <a:defRPr/>
              </a:pPr>
              <a:t>7</a:t>
            </a:fld>
            <a:endParaRPr lang="tr-TR"/>
          </a:p>
        </p:txBody>
      </p:sp>
      <p:sp>
        <p:nvSpPr>
          <p:cNvPr id="9219" name="Rectangle 3"/>
          <p:cNvSpPr>
            <a:spLocks noChangeArrowheads="1"/>
          </p:cNvSpPr>
          <p:nvPr/>
        </p:nvSpPr>
        <p:spPr bwMode="auto">
          <a:xfrm>
            <a:off x="285750" y="642938"/>
            <a:ext cx="8715375" cy="618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b="1">
                <a:solidFill>
                  <a:srgbClr val="FFFF00"/>
                </a:solidFill>
                <a:latin typeface="Times New Roman" pitchFamily="18" charset="0"/>
                <a:cs typeface="Times New Roman" pitchFamily="18" charset="0"/>
              </a:rPr>
              <a:t>İmmiqrantların ailələri ilə qovuşmaq hüququ </a:t>
            </a:r>
          </a:p>
          <a:p>
            <a:r>
              <a:rPr lang="en-US" sz="2800">
                <a:latin typeface="Times New Roman" pitchFamily="18" charset="0"/>
                <a:cs typeface="Times New Roman" pitchFamily="18" charset="0"/>
              </a:rPr>
              <a:t>Konvensiyada ailənin qovuşması hüququ birbaşa nəzərdə tutulmayıb, həmçinin Konvensiya ərlə arvadın yaşayış yerini seçmək hüququna dövlətin hörmət etməsini, öz ərazisində ailənin qovuşmasına imkan yaratmasını, habelə fərdlərin ailə həyatı qurmaq üçün ən münasib yer seçmək hüququnu dövlətin təmin etməsini tələb etmir. Lakin ailə həyatının yuxarıda qeyd edilən müəyyən aspektlərini təmin etmək öhdəliyi bəzi hallarda yarana bilər. Ərizəçi hər hansı yerdə ailə həyatını reallaşdırmasına mane olan qarşısıalınmaz və obyektiv maneələrin olduğunu sübut edə bilərsə, o halda dövlətlərin pozitiv öhdəliyi, yəni miqrantların ailələrinə qovuşmaq hüququna hörməti təmin etmək öhdəliyi xüsusilə ciddi forma alır.</a:t>
            </a:r>
            <a:endParaRPr lang="az-Latn-AZ" sz="280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Подзаголовок 2"/>
          <p:cNvSpPr>
            <a:spLocks noGrp="1"/>
          </p:cNvSpPr>
          <p:nvPr>
            <p:ph type="subTitle" idx="1"/>
          </p:nvPr>
        </p:nvSpPr>
        <p:spPr>
          <a:xfrm>
            <a:off x="179388" y="285750"/>
            <a:ext cx="8821737" cy="6572250"/>
          </a:xfrm>
        </p:spPr>
        <p:txBody>
          <a:bodyPr/>
          <a:lstStyle/>
          <a:p>
            <a:pPr marR="0" algn="l"/>
            <a:r>
              <a:rPr lang="en-US" sz="3200" b="1" smtClean="0">
                <a:solidFill>
                  <a:srgbClr val="FFFF00"/>
                </a:solidFill>
                <a:latin typeface="Times New Roman" pitchFamily="18" charset="0"/>
                <a:cs typeface="Times New Roman" pitchFamily="18" charset="0"/>
              </a:rPr>
              <a:t>Ölkədə uzun müddət qanunsuz yaşayan şəxslərə yaşayış icazəsi verilməsinin şərtləri və onların vəziyyətinin tənzimlənməsi: 8-ci maddənin müddəaları belə hallara şamil olunurmu? </a:t>
            </a:r>
          </a:p>
          <a:p>
            <a:pPr marR="0" algn="l"/>
            <a:r>
              <a:rPr lang="en-US" sz="3200" smtClean="0">
                <a:latin typeface="Times New Roman" pitchFamily="18" charset="0"/>
                <a:cs typeface="Times New Roman" pitchFamily="18" charset="0"/>
              </a:rPr>
              <a:t>8-ci maddənin immiqrantların işlərinə tətbiqinin mümkünlüyünü araşdırarkən Məhkəmənin nəzərdən keçirdiyi sonuncu məsələlər ölkədə uzun müddət qanunsuz yaşayan şəxslərə yaşayış icazəsi verilməsinin şərtləri və onların vəziyyətinin tənzimlənməsi məsələləridir. 8-ci maddənin müddəalarının belə hallara şamil olunduğu barədə Məhkəmənin qərar çıxardığı ilk iş </a:t>
            </a:r>
            <a:r>
              <a:rPr lang="az-Latn-AZ" sz="3200" smtClean="0">
                <a:latin typeface="Times New Roman" pitchFamily="18" charset="0"/>
                <a:cs typeface="Times New Roman" pitchFamily="18" charset="0"/>
              </a:rPr>
              <a:t>                                </a:t>
            </a:r>
            <a:r>
              <a:rPr lang="en-US" sz="3200" i="1" smtClean="0">
                <a:solidFill>
                  <a:srgbClr val="FF0000"/>
                </a:solidFill>
                <a:latin typeface="Times New Roman" pitchFamily="18" charset="0"/>
                <a:cs typeface="Times New Roman" pitchFamily="18" charset="0"/>
              </a:rPr>
              <a:t>Aristimunyo Mendisabal Fransaya qarşı işdir</a:t>
            </a:r>
            <a:endParaRPr lang="ru-RU" sz="3200" smtClean="0">
              <a:solidFill>
                <a:srgbClr val="FF0000"/>
              </a:solidFill>
              <a:latin typeface="Times New Roman" pitchFamily="18" charset="0"/>
              <a:cs typeface="Times New Roman" pitchFamily="18" charset="0"/>
            </a:endParaRPr>
          </a:p>
        </p:txBody>
      </p:sp>
      <p:sp>
        <p:nvSpPr>
          <p:cNvPr id="10243"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9AA0898-EA27-4CBF-883D-D336078B876E}" type="slidenum">
              <a:rPr lang="tr-TR" altLang="en-US" sz="1600" smtClean="0">
                <a:solidFill>
                  <a:schemeClr val="bg1"/>
                </a:solidFill>
              </a:rPr>
              <a:pPr eaLnBrk="1" hangingPunct="1"/>
              <a:t>8</a:t>
            </a:fld>
            <a:endParaRPr lang="tr-TR" altLang="en-US" sz="1600" smtClean="0">
              <a:solidFill>
                <a:schemeClr val="bg1"/>
              </a:solidFill>
            </a:endParaRPr>
          </a:p>
        </p:txBody>
      </p:sp>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bwMode="auto">
          <a:xfrm>
            <a:off x="8172450" y="6461125"/>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smtClean="0">
                <a:solidFill>
                  <a:schemeClr val="bg1"/>
                </a:solidFill>
              </a:rPr>
              <a:t>8</a:t>
            </a:r>
            <a:endParaRPr lang="tr-TR" altLang="en-US" sz="2000" smtClean="0">
              <a:solidFill>
                <a:schemeClr val="bg1"/>
              </a:solidFill>
            </a:endParaRPr>
          </a:p>
        </p:txBody>
      </p:sp>
      <p:sp>
        <p:nvSpPr>
          <p:cNvPr id="11267" name="Rectangle 12"/>
          <p:cNvSpPr>
            <a:spLocks noGrp="1"/>
          </p:cNvSpPr>
          <p:nvPr>
            <p:ph type="body" idx="4294967295"/>
          </p:nvPr>
        </p:nvSpPr>
        <p:spPr>
          <a:xfrm>
            <a:off x="357188" y="285750"/>
            <a:ext cx="8229600" cy="4840288"/>
          </a:xfrm>
        </p:spPr>
        <p:txBody>
          <a:bodyPr/>
          <a:lstStyle/>
          <a:p>
            <a:pPr algn="ctr">
              <a:buFont typeface="Wingdings 2" pitchFamily="18" charset="2"/>
              <a:buNone/>
            </a:pPr>
            <a:r>
              <a:rPr lang="az-Latn-AZ" sz="2800" b="1" smtClean="0">
                <a:latin typeface="Times New Roman" pitchFamily="18" charset="0"/>
                <a:cs typeface="Times New Roman" pitchFamily="18" charset="0"/>
              </a:rPr>
              <a:t>  </a:t>
            </a:r>
            <a:r>
              <a:rPr lang="en-US" sz="2800" b="1" smtClean="0">
                <a:solidFill>
                  <a:srgbClr val="FFFF00"/>
                </a:solidFill>
                <a:latin typeface="Times New Roman" pitchFamily="18" charset="0"/>
                <a:cs typeface="Times New Roman" pitchFamily="18" charset="0"/>
              </a:rPr>
              <a:t>8-ci maddə ilə «Beynəlxalq uşaq oğurluğunun mülki-hüquqi aspektləri haqqında» Haaqa Konvensiyası arasında qarşılıqlı əlaqə </a:t>
            </a:r>
          </a:p>
          <a:p>
            <a:pPr>
              <a:buFont typeface="Wingdings 2" pitchFamily="18" charset="2"/>
              <a:buNone/>
            </a:pPr>
            <a:r>
              <a:rPr lang="az-Latn-AZ" sz="2800" smtClean="0">
                <a:latin typeface="Times New Roman" pitchFamily="18" charset="0"/>
                <a:cs typeface="Times New Roman" pitchFamily="18" charset="0"/>
              </a:rPr>
              <a:t>  </a:t>
            </a:r>
            <a:r>
              <a:rPr lang="en-US" sz="2800" smtClean="0">
                <a:latin typeface="Times New Roman" pitchFamily="18" charset="0"/>
                <a:cs typeface="Times New Roman" pitchFamily="18" charset="0"/>
              </a:rPr>
              <a:t>Uşaqların adətən valideynlərindən biri tərəfindən ölkədən çıxarılması və sonradan ölkəyə qaytarılmaması, eləcə də onların beynəlxalq sərhəd zonalarında saxlanılması qloballaşma meyllərinin narahatlıq doğuran bir aspektidir və belə hallar şikayət ərizələrində tez-tez Məhkəmənin diqqətinə çatdırılır. Avropa Şurasının üzvü olan dövlətlərin çoxu həm də «Beynəlxalq uşaq oğurluğunun mülki-hüquqi aspektləri haqqında» Haaqa Konvensiyasının iştirakçısı olduğu üçün</a:t>
            </a:r>
            <a:r>
              <a:rPr lang="en-US" sz="2800" smtClean="0"/>
              <a:t> ərizəçilər getdikcə Məhkəməyə daha çox müraciət edirlər ki, </a:t>
            </a:r>
            <a:endParaRPr lang="ru-RU" sz="2800" smtClean="0">
              <a:latin typeface="Times New Roman" pitchFamily="18" charset="0"/>
              <a:cs typeface="Times New Roman" pitchFamily="18" charset="0"/>
            </a:endParaRPr>
          </a:p>
        </p:txBody>
      </p:sp>
    </p:spTree>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5857</TotalTime>
  <Words>821</Words>
  <Application>Microsoft Office PowerPoint</Application>
  <PresentationFormat>Экран (4:3)</PresentationFormat>
  <Paragraphs>56</Paragraphs>
  <Slides>12</Slides>
  <Notes>4</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Calibri</vt:lpstr>
      <vt:lpstr>Constantia</vt:lpstr>
      <vt:lpstr>Wingdings 2</vt:lpstr>
      <vt:lpstr>Times New Roman</vt:lpstr>
      <vt:lpstr>Flow</vt:lpstr>
      <vt:lpstr> </vt:lpstr>
      <vt:lpstr>8-ci maddənin immiqrasiya məsələlərinə aid işlərə tətbiqi xüsusi əhəmiyyət kəsb edir: Avropa ərazisi, və onun sərhədləri son illər iqtisadi və digər səbəblərdən mühacirət etməyə məcbur olmuş immiqrantların kütləvi axınlarının təyinat yerinə çevrilib və statusları ilə əlaqədar olaraq Avropa Məhkəməsinə şikayət edən bu immiqrantların sayı artmaqdadır, bu isə insan hüquqlarına dair normaların təkmilləşdirilməsi prosesini stimullaşdırıb. Uzun müddət ölkədə yaşayan əcnəbi sakinlərin statusu ilə əlaqədar çoxlu sayda mühüm şikayətlərlə üzləşən Məhkəmə belə vəziyyətlərə 8-ci maddənin şamil olunub-olunmadığını müəyyənləşdirərkən ardıcıl olaraq etiraf edib ki, belə vəziyyətlər insan hüquqlarına təsir göstərir.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Diqqətinizə görə təşəkkür edirik!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Birləşmək azadlığı konteksində gericəkilmə müddəaları</dc:title>
  <dc:creator>User</dc:creator>
  <cp:lastModifiedBy>USER</cp:lastModifiedBy>
  <cp:revision>339</cp:revision>
  <dcterms:created xsi:type="dcterms:W3CDTF">2013-12-11T12:07:18Z</dcterms:created>
  <dcterms:modified xsi:type="dcterms:W3CDTF">2017-10-28T09:05:31Z</dcterms:modified>
</cp:coreProperties>
</file>