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0" r:id="rId2"/>
    <p:sldId id="261" r:id="rId3"/>
    <p:sldId id="263" r:id="rId4"/>
    <p:sldId id="276" r:id="rId5"/>
    <p:sldId id="282" r:id="rId6"/>
    <p:sldId id="279" r:id="rId7"/>
    <p:sldId id="277" r:id="rId8"/>
    <p:sldId id="281" r:id="rId9"/>
    <p:sldId id="283" r:id="rId10"/>
    <p:sldId id="266" r:id="rId11"/>
    <p:sldId id="274" r:id="rId12"/>
    <p:sldId id="27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1415" autoAdjust="0"/>
  </p:normalViewPr>
  <p:slideViewPr>
    <p:cSldViewPr>
      <p:cViewPr varScale="1">
        <p:scale>
          <a:sx n="84" d="100"/>
          <a:sy n="84" d="100"/>
        </p:scale>
        <p:origin x="-14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1027D-503F-48BA-B961-A9005C2FFE56}" type="datetimeFigureOut">
              <a:rPr lang="ru-RU" smtClean="0"/>
              <a:t>28.02.2017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BF2E2-032C-4D01-AA10-9B78A7274D5F}" type="slidenum">
              <a:rPr lang="ru-RU" smtClean="0"/>
              <a:t>‹#›</a:t>
            </a:fld>
            <a:endParaRPr lang="ru-RU"/>
          </a:p>
        </p:txBody>
      </p:sp>
    </p:spTree>
    <p:extLst>
      <p:ext uri="{BB962C8B-B14F-4D97-AF65-F5344CB8AC3E}">
        <p14:creationId xmlns:p14="http://schemas.microsoft.com/office/powerpoint/2010/main" val="21698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F28DC4E-69F2-49B5-A8D7-4AB3CF3AFD0D}" type="slidenum">
              <a:rPr lang="en-GB" altLang="ru-RU" smtClean="0"/>
              <a:pPr eaLnBrk="1" hangingPunct="1">
                <a:spcBef>
                  <a:spcPct val="0"/>
                </a:spcBef>
              </a:pPr>
              <a:t>1</a:t>
            </a:fld>
            <a:endParaRPr lang="en-GB" altLang="ru-RU"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914832" y="4343216"/>
            <a:ext cx="5028338" cy="4115168"/>
          </a:xfrm>
          <a:noFill/>
        </p:spPr>
        <p:txBody>
          <a:bodyPr/>
          <a:lstStyle/>
          <a:p>
            <a:pPr eaLnBrk="1" hangingPunct="1"/>
            <a:endParaRPr lang="en-US" altLang="ru-RU" smtClean="0"/>
          </a:p>
        </p:txBody>
      </p:sp>
    </p:spTree>
    <p:extLst>
      <p:ext uri="{BB962C8B-B14F-4D97-AF65-F5344CB8AC3E}">
        <p14:creationId xmlns:p14="http://schemas.microsoft.com/office/powerpoint/2010/main" val="61629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B6B278E-7B90-430C-AD34-31C605607A83}" type="slidenum">
              <a:rPr lang="en-GB" altLang="ru-RU" smtClean="0"/>
              <a:pPr eaLnBrk="1" hangingPunct="1">
                <a:spcBef>
                  <a:spcPct val="0"/>
                </a:spcBef>
              </a:pPr>
              <a:t>2</a:t>
            </a:fld>
            <a:endParaRPr lang="en-GB" altLang="ru-RU"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algn="just" eaLnBrk="1" hangingPunct="1"/>
            <a:r>
              <a:rPr lang="en-GB" altLang="ru-RU" sz="1000" smtClean="0"/>
              <a:t>Ayr</a:t>
            </a:r>
            <a:r>
              <a:rPr lang="az-Latn-AZ" altLang="ru-RU" sz="1000" smtClean="0"/>
              <a:t>ıseçkiliyin qadağan olunması insan hüquqlarının müdafiəsinin üçün əsasdır. </a:t>
            </a:r>
          </a:p>
          <a:p>
            <a:pPr algn="just" eaLnBrk="1" hangingPunct="1"/>
            <a:r>
              <a:rPr lang="en-GB" altLang="ru-RU" sz="1000" smtClean="0"/>
              <a:t>The prohibition of discrimination is central to the protection of human rights. It is closely entwined with the principle of equality which values every person as an individual who is free and equal in dignity and rights. </a:t>
            </a:r>
          </a:p>
          <a:p>
            <a:pPr algn="just" eaLnBrk="1" hangingPunct="1"/>
            <a:r>
              <a:rPr lang="en-GB" altLang="ru-RU" sz="1000" smtClean="0"/>
              <a:t>The prohibition on discrimination runs through all international human rights instruments and has inspired specialist treaties, eg International Convention on the Elimination of all forms of Racial Discrimination 1966 and the Convention on the Elimination of Discrimination Against Women 1979.</a:t>
            </a:r>
          </a:p>
          <a:p>
            <a:pPr algn="just" eaLnBrk="1" hangingPunct="1"/>
            <a:r>
              <a:rPr lang="en-GB" altLang="ru-RU" sz="1000" smtClean="0"/>
              <a:t>Under the ECHR, protection from discrimination has until now been provided solely by article 14. However, a new Protocol, Protocol 12, has entered into force on 1st April 2005 and will in practice replace article 14 for all states that have ratified it. The main part of this presentation is directed to article 14 since the basic concept of discrimination in Protocol 12 is meant to be interpreted in the same way as it has been under article 14. Later on changes that the new Protocol will introduce to the ECHR regime will be examined. </a:t>
            </a:r>
          </a:p>
          <a:p>
            <a:pPr algn="just" eaLnBrk="1" hangingPunct="1"/>
            <a:r>
              <a:rPr lang="en-GB" altLang="ru-RU" sz="1000" smtClean="0"/>
              <a:t>The Court’s case-law establishes that discrimination means treating differently, without an objective and reasonable justification, persons in relevantly similar situations. However, not every difference in treatment will amount to a violation of Article 14. It must be established that other persons in an analogous or relevantly similar situation enjoy preferential treatment and that this distinction is discriminatory </a:t>
            </a:r>
            <a:r>
              <a:rPr lang="pl-PL" altLang="ru-RU" sz="1000" smtClean="0"/>
              <a:t>(</a:t>
            </a:r>
            <a:r>
              <a:rPr lang="pl-PL" altLang="ru-RU" sz="1000" i="1" smtClean="0"/>
              <a:t>Zarb Adami v. Malta (20 June 2006)</a:t>
            </a:r>
            <a:r>
              <a:rPr lang="pl-PL" altLang="ru-RU" sz="1000" smtClean="0"/>
              <a:t>, para.71).</a:t>
            </a:r>
            <a:endParaRPr lang="en-US" altLang="ru-RU" sz="1000" smtClean="0"/>
          </a:p>
        </p:txBody>
      </p:sp>
    </p:spTree>
    <p:extLst>
      <p:ext uri="{BB962C8B-B14F-4D97-AF65-F5344CB8AC3E}">
        <p14:creationId xmlns:p14="http://schemas.microsoft.com/office/powerpoint/2010/main" val="12213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26036E1-4EE8-4583-A6D9-5E04C9922A99}" type="slidenum">
              <a:rPr lang="en-GB" altLang="ru-RU" smtClean="0"/>
              <a:pPr eaLnBrk="1" hangingPunct="1">
                <a:spcBef>
                  <a:spcPct val="0"/>
                </a:spcBef>
              </a:pPr>
              <a:t>3</a:t>
            </a:fld>
            <a:endParaRPr lang="en-GB" altLang="ru-RU"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685316" y="4343216"/>
            <a:ext cx="5487370" cy="4405010"/>
          </a:xfrm>
          <a:noFill/>
        </p:spPr>
        <p:txBody>
          <a:bodyPr/>
          <a:lstStyle/>
          <a:p>
            <a:pPr algn="just" eaLnBrk="1" hangingPunct="1"/>
            <a:r>
              <a:rPr lang="en-US" sz="1200" b="0" i="0" kern="1200" dirty="0" smtClean="0">
                <a:solidFill>
                  <a:schemeClr val="tx1"/>
                </a:solidFill>
                <a:effectLst/>
                <a:latin typeface="+mn-lt"/>
                <a:ea typeface="+mn-ea"/>
                <a:cs typeface="+mn-cs"/>
              </a:rPr>
              <a:t>confidential relationship that exists between lawyer and client</a:t>
            </a:r>
            <a:r>
              <a:rPr lang="az-Latn-AZ" sz="1200" b="0" i="0" kern="1200" dirty="0" smtClean="0">
                <a:solidFill>
                  <a:schemeClr val="tx1"/>
                </a:solidFill>
                <a:effectLst/>
                <a:latin typeface="+mn-lt"/>
                <a:ea typeface="+mn-ea"/>
                <a:cs typeface="+mn-cs"/>
              </a:rPr>
              <a:t> (Niemeitz v Germany ) </a:t>
            </a:r>
            <a:endParaRPr lang="en-GB" altLang="ru-RU" sz="1000" b="1" dirty="0" smtClean="0"/>
          </a:p>
        </p:txBody>
      </p:sp>
    </p:spTree>
    <p:extLst>
      <p:ext uri="{BB962C8B-B14F-4D97-AF65-F5344CB8AC3E}">
        <p14:creationId xmlns:p14="http://schemas.microsoft.com/office/powerpoint/2010/main" val="195263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az-Latn-AZ" sz="1200" kern="1200" dirty="0" smtClean="0">
                <a:solidFill>
                  <a:schemeClr val="tx1"/>
                </a:solidFill>
                <a:effectLst/>
                <a:latin typeface="+mn-lt"/>
                <a:ea typeface="+mn-ea"/>
                <a:cs typeface="+mn-cs"/>
              </a:rPr>
              <a:t>qanunun daxili məhkəmələr tərəfindən diqqətlə və ciddi şəkildə tətbiqini (bu baxımdan </a:t>
            </a:r>
            <a:r>
              <a:rPr lang="az-Latn-AZ" sz="1200" i="1" kern="1200" dirty="0" smtClean="0">
                <a:solidFill>
                  <a:schemeClr val="tx1"/>
                </a:solidFill>
                <a:effectLst/>
                <a:latin typeface="+mn-lt"/>
                <a:ea typeface="+mn-ea"/>
                <a:cs typeface="+mn-cs"/>
              </a:rPr>
              <a:t>Novoseletskinin işi</a:t>
            </a:r>
            <a:r>
              <a:rPr lang="az-Latn-AZ" sz="1200" kern="1200" dirty="0" smtClean="0">
                <a:solidFill>
                  <a:schemeClr val="tx1"/>
                </a:solidFill>
                <a:effectLst/>
                <a:latin typeface="+mn-lt"/>
                <a:ea typeface="+mn-ea"/>
                <a:cs typeface="+mn-cs"/>
              </a:rPr>
              <a:t> üzrə qərar Avropa Məhkəməsinin bu sferada ətraflı araşdırma aparmaqda, həm ibtidai istintaq, həm də məhkəmə qərarının çıxarılması mərhələsini araşdırmaqda və qəbul edilmiş şərhlərə xüsusi diqqət yetirməkdə israrlı olduğunu etdirir);  </a:t>
            </a:r>
            <a:endParaRPr lang="en-US" sz="1200" kern="1200" dirty="0" smtClean="0">
              <a:solidFill>
                <a:schemeClr val="tx1"/>
              </a:solidFill>
              <a:effectLst/>
              <a:latin typeface="+mn-lt"/>
              <a:ea typeface="+mn-ea"/>
              <a:cs typeface="+mn-cs"/>
            </a:endParaRPr>
          </a:p>
          <a:p>
            <a:pPr lvl="0"/>
            <a:r>
              <a:rPr lang="az-Latn-AZ" sz="1200" kern="1200" dirty="0" smtClean="0">
                <a:solidFill>
                  <a:schemeClr val="tx1"/>
                </a:solidFill>
                <a:effectLst/>
                <a:latin typeface="+mn-lt"/>
                <a:ea typeface="+mn-ea"/>
                <a:cs typeface="+mn-cs"/>
              </a:rPr>
              <a:t>mülkiyyət və ya məskunlaşma hüququnu təsdiq edən yekin məhkəmə qərarlarının dərhal icra olunmasını (bu məsələ ilə bağlı Məhkəmə öz qərarında vurğulayıb ki, “qərarın icrası qanunun aliliyinin tərkib hissəsini təşkil edir, qərarın icrasının maraqları ədalət mühakiməsinin düzgün həyata keçirilməsinin maraqları ilə eynidir, əgər icra orqanı qərarın icrasından imtina edirsə və ya qərarın icrası üçün heç bir hərəkət etmirsə, yaxud icranı yubadırsa, araşdırma prosesinin məhkəmə mərhələsində fərdin malik olduğu təminatlar mənasını tamamilə itirir”). </a:t>
            </a:r>
            <a:endParaRPr lang="en-US" sz="1200" kern="1200" dirty="0" smtClean="0">
              <a:solidFill>
                <a:schemeClr val="tx1"/>
              </a:solidFill>
              <a:effectLst/>
              <a:latin typeface="+mn-lt"/>
              <a:ea typeface="+mn-ea"/>
              <a:cs typeface="+mn-cs"/>
            </a:endParaRPr>
          </a:p>
          <a:p>
            <a:r>
              <a:rPr lang="az-Latn-AZ" sz="1200" i="1" kern="1200" dirty="0" smtClean="0">
                <a:solidFill>
                  <a:schemeClr val="tx1"/>
                </a:solidFill>
                <a:effectLst/>
                <a:latin typeface="+mn-lt"/>
                <a:ea typeface="+mn-ea"/>
                <a:cs typeface="+mn-cs"/>
              </a:rPr>
              <a:t>Suruqiunun işi</a:t>
            </a:r>
            <a:r>
              <a:rPr lang="az-Latn-AZ" sz="1200" kern="1200" dirty="0" smtClean="0">
                <a:solidFill>
                  <a:schemeClr val="tx1"/>
                </a:solidFill>
                <a:effectLst/>
                <a:latin typeface="+mn-lt"/>
                <a:ea typeface="+mn-ea"/>
                <a:cs typeface="+mn-cs"/>
              </a:rPr>
              <a:t> üzrə qərarın 65-ci bəndi.</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CBF2E2-032C-4D01-AA10-9B78A7274D5F}" type="slidenum">
              <a:rPr lang="ru-RU" smtClean="0"/>
              <a:t>12</a:t>
            </a:fld>
            <a:endParaRPr lang="ru-RU"/>
          </a:p>
        </p:txBody>
      </p:sp>
    </p:spTree>
    <p:extLst>
      <p:ext uri="{BB962C8B-B14F-4D97-AF65-F5344CB8AC3E}">
        <p14:creationId xmlns:p14="http://schemas.microsoft.com/office/powerpoint/2010/main" val="3963132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6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383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59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493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0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1D8BD707-D9CF-40AE-B4C6-C98DA3205C09}"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9458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1D8BD707-D9CF-40AE-B4C6-C98DA3205C09}"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235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1D8BD707-D9CF-40AE-B4C6-C98DA3205C09}"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851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405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70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968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3524019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abbasov.eminn@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11188" y="2761537"/>
            <a:ext cx="7850188" cy="1295400"/>
          </a:xfrm>
        </p:spPr>
        <p:txBody>
          <a:bodyPr>
            <a:noAutofit/>
          </a:bodyPr>
          <a:lstStyle/>
          <a:p>
            <a:pPr>
              <a:defRPr/>
            </a:pPr>
            <a:r>
              <a:rPr lang="az-Latn-AZ" altLang="ru-RU"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AİHK: Maddə 8</a:t>
            </a:r>
            <a:r>
              <a:rPr lang="en-US" altLang="ru-RU"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az-Latn-AZ" altLang="ru-RU"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z-Latn-AZ" altLang="ru-RU"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Ş</a:t>
            </a:r>
            <a:r>
              <a:rPr lang="az-Latn-AZ"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əxsi və </a:t>
            </a:r>
            <a:r>
              <a:rPr lang="az-Latn-AZ"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ailə </a:t>
            </a:r>
            <a:r>
              <a:rPr lang="az-Latn-AZ"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həyatına</a:t>
            </a:r>
            <a:r>
              <a:rPr 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z-Latn-AZ"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hörmət hüququ</a:t>
            </a:r>
            <a:endParaRPr lang="en-GB" altLang="ru-RU"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075" name="Rectangle 3"/>
          <p:cNvSpPr>
            <a:spLocks noChangeArrowheads="1"/>
          </p:cNvSpPr>
          <p:nvPr/>
        </p:nvSpPr>
        <p:spPr bwMode="auto">
          <a:xfrm>
            <a:off x="0" y="2454115"/>
            <a:ext cx="7848600" cy="76200"/>
          </a:xfrm>
          <a:prstGeom prst="rect">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cs typeface="Arial" charset="0"/>
              </a:defRPr>
            </a:lvl1pPr>
            <a:lvl2pPr marL="742950" indent="-285750" eaLnBrk="0" hangingPunct="0">
              <a:spcBef>
                <a:spcPct val="20000"/>
              </a:spcBef>
              <a:buClr>
                <a:schemeClr val="tx1"/>
              </a:buClr>
              <a:buChar char="•"/>
              <a:defRPr sz="2800">
                <a:solidFill>
                  <a:schemeClr val="tx1"/>
                </a:solidFill>
                <a:latin typeface="Verdana" pitchFamily="34" charset="0"/>
                <a:cs typeface="Arial"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cs typeface="Arial" charset="0"/>
              </a:defRPr>
            </a:lvl3pPr>
            <a:lvl4pPr marL="1600200" indent="-228600" eaLnBrk="0" hangingPunct="0">
              <a:spcBef>
                <a:spcPct val="20000"/>
              </a:spcBef>
              <a:buClr>
                <a:schemeClr val="tx2"/>
              </a:buClr>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9pPr>
          </a:lstStyle>
          <a:p>
            <a:pPr eaLnBrk="1" hangingPunct="1">
              <a:spcBef>
                <a:spcPct val="0"/>
              </a:spcBef>
              <a:buClrTx/>
              <a:buSzTx/>
              <a:buFontTx/>
              <a:buNone/>
            </a:pPr>
            <a:endParaRPr lang="ru-RU" altLang="ru-RU" sz="1800"/>
          </a:p>
        </p:txBody>
      </p:sp>
      <p:graphicFrame>
        <p:nvGraphicFramePr>
          <p:cNvPr id="3076" name="Object 4"/>
          <p:cNvGraphicFramePr>
            <a:graphicFrameLocks noChangeAspect="1"/>
          </p:cNvGraphicFramePr>
          <p:nvPr>
            <p:extLst>
              <p:ext uri="{D42A27DB-BD31-4B8C-83A1-F6EECF244321}">
                <p14:modId xmlns:p14="http://schemas.microsoft.com/office/powerpoint/2010/main" val="228470034"/>
              </p:ext>
            </p:extLst>
          </p:nvPr>
        </p:nvGraphicFramePr>
        <p:xfrm>
          <a:off x="1981200" y="381000"/>
          <a:ext cx="5410200" cy="1014413"/>
        </p:xfrm>
        <a:graphic>
          <a:graphicData uri="http://schemas.openxmlformats.org/presentationml/2006/ole">
            <mc:AlternateContent xmlns:mc="http://schemas.openxmlformats.org/markup-compatibility/2006">
              <mc:Choice xmlns:v="urn:schemas-microsoft-com:vml" Requires="v">
                <p:oleObj spid="_x0000_s1044" name="Photo Editor Photo" r:id="rId4" imgW="3809524" imgH="714286" progId="MSPhotoEd.3">
                  <p:embed/>
                </p:oleObj>
              </mc:Choice>
              <mc:Fallback>
                <p:oleObj name="Photo Editor Photo" r:id="rId4" imgW="3809524" imgH="71428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81000"/>
                        <a:ext cx="5410200" cy="1014413"/>
                      </a:xfrm>
                      <a:prstGeom prst="rect">
                        <a:avLst/>
                      </a:prstGeom>
                      <a:noFill/>
                      <a:ln>
                        <a:noFill/>
                      </a:ln>
                      <a:effectLst/>
                      <a:extLst/>
                    </p:spPr>
                  </p:pic>
                </p:oleObj>
              </mc:Fallback>
            </mc:AlternateContent>
          </a:graphicData>
        </a:graphic>
      </p:graphicFrame>
      <p:sp>
        <p:nvSpPr>
          <p:cNvPr id="3077" name="Rectangle 5"/>
          <p:cNvSpPr>
            <a:spLocks noChangeArrowheads="1"/>
          </p:cNvSpPr>
          <p:nvPr/>
        </p:nvSpPr>
        <p:spPr bwMode="auto">
          <a:xfrm>
            <a:off x="611188" y="6034409"/>
            <a:ext cx="77755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cs typeface="Arial" charset="0"/>
              </a:defRPr>
            </a:lvl1pPr>
            <a:lvl2pPr marL="742950" indent="-285750" eaLnBrk="0" hangingPunct="0">
              <a:spcBef>
                <a:spcPct val="20000"/>
              </a:spcBef>
              <a:buClr>
                <a:schemeClr val="tx1"/>
              </a:buClr>
              <a:buChar char="•"/>
              <a:defRPr sz="2800">
                <a:solidFill>
                  <a:schemeClr val="tx1"/>
                </a:solidFill>
                <a:latin typeface="Verdana" pitchFamily="34" charset="0"/>
                <a:cs typeface="Arial"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cs typeface="Arial" charset="0"/>
              </a:defRPr>
            </a:lvl3pPr>
            <a:lvl4pPr marL="1600200" indent="-228600" eaLnBrk="0" hangingPunct="0">
              <a:spcBef>
                <a:spcPct val="20000"/>
              </a:spcBef>
              <a:buClr>
                <a:schemeClr val="tx2"/>
              </a:buClr>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9pPr>
          </a:lstStyle>
          <a:p>
            <a:pPr algn="just" eaLnBrk="1" hangingPunct="1">
              <a:spcBef>
                <a:spcPct val="0"/>
              </a:spcBef>
              <a:buClrTx/>
              <a:buSzTx/>
              <a:buFontTx/>
              <a:buNone/>
            </a:pPr>
            <a:r>
              <a:rPr lang="en-US" altLang="ru-RU" sz="1200" dirty="0" smtClean="0"/>
              <a:t>Emin Abbasov</a:t>
            </a:r>
            <a:endParaRPr lang="en-US" altLang="ru-RU" sz="1200" dirty="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a:xfrm>
            <a:off x="761206" y="4056937"/>
            <a:ext cx="7850188"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az-Latn-AZ" sz="4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«Mənzil hüququ»</a:t>
            </a:r>
            <a:endParaRPr lang="en-GB" altLang="ru-RU" sz="4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4230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8-ci maddənin tətbiqi</a:t>
            </a:r>
            <a:endParaRPr lang="ru-RU" dirty="0"/>
          </a:p>
        </p:txBody>
      </p:sp>
      <p:sp>
        <p:nvSpPr>
          <p:cNvPr id="3" name="Content Placeholder 2"/>
          <p:cNvSpPr>
            <a:spLocks noGrp="1"/>
          </p:cNvSpPr>
          <p:nvPr>
            <p:ph idx="1"/>
          </p:nvPr>
        </p:nvSpPr>
        <p:spPr>
          <a:xfrm>
            <a:off x="457200" y="1371600"/>
            <a:ext cx="8382000" cy="4754563"/>
          </a:xfrm>
        </p:spPr>
        <p:txBody>
          <a:bodyPr>
            <a:normAutofit/>
          </a:bodyPr>
          <a:lstStyle/>
          <a:p>
            <a:pPr algn="just"/>
            <a:r>
              <a:rPr lang="az-Latn-AZ" dirty="0" smtClean="0"/>
              <a:t>8-ci </a:t>
            </a:r>
            <a:r>
              <a:rPr lang="az-Latn-AZ" dirty="0"/>
              <a:t>Maddənin əhatə </a:t>
            </a:r>
            <a:r>
              <a:rPr lang="az-Latn-AZ" dirty="0" smtClean="0"/>
              <a:t>dairəsi</a:t>
            </a:r>
            <a:endParaRPr lang="az-Latn-AZ" dirty="0"/>
          </a:p>
          <a:p>
            <a:pPr algn="just"/>
            <a:r>
              <a:rPr lang="az-Latn-AZ" dirty="0" smtClean="0"/>
              <a:t>Tətbiq </a:t>
            </a:r>
            <a:r>
              <a:rPr lang="az-Latn-AZ" dirty="0"/>
              <a:t>olunmada istifadə olunan iki mərhələli test: </a:t>
            </a:r>
            <a:endParaRPr lang="az-Latn-AZ" dirty="0" smtClean="0"/>
          </a:p>
          <a:p>
            <a:pPr lvl="1" algn="just"/>
            <a:r>
              <a:rPr lang="az-Latn-AZ" dirty="0" smtClean="0"/>
              <a:t>Birinci </a:t>
            </a:r>
            <a:r>
              <a:rPr lang="az-Latn-AZ" dirty="0"/>
              <a:t>mərhələ </a:t>
            </a:r>
            <a:r>
              <a:rPr lang="en-US" dirty="0"/>
              <a:t>(</a:t>
            </a:r>
            <a:r>
              <a:rPr lang="az-Latn-AZ" dirty="0"/>
              <a:t>Maddə</a:t>
            </a:r>
            <a:r>
              <a:rPr lang="en-US" dirty="0"/>
              <a:t> 8 §1) – </a:t>
            </a:r>
            <a:r>
              <a:rPr lang="az-Latn-AZ" dirty="0"/>
              <a:t>Şikayət Konvensiyanın səkkizinci maddəsinin əhatə dairəsinə düşürmü</a:t>
            </a:r>
            <a:r>
              <a:rPr lang="en-US" dirty="0" smtClean="0"/>
              <a:t>?</a:t>
            </a:r>
            <a:endParaRPr lang="az-Latn-AZ" dirty="0" smtClean="0"/>
          </a:p>
          <a:p>
            <a:pPr lvl="1" algn="just"/>
            <a:r>
              <a:rPr lang="az-Latn-AZ" dirty="0" smtClean="0"/>
              <a:t>İkinci </a:t>
            </a:r>
            <a:r>
              <a:rPr lang="az-Latn-AZ" dirty="0"/>
              <a:t>mərhələ</a:t>
            </a:r>
            <a:r>
              <a:rPr lang="en-US" dirty="0"/>
              <a:t> (</a:t>
            </a:r>
            <a:r>
              <a:rPr lang="az-Latn-AZ" dirty="0"/>
              <a:t>Maddə</a:t>
            </a:r>
            <a:r>
              <a:rPr lang="en-US" dirty="0"/>
              <a:t> 8 §2) – </a:t>
            </a:r>
            <a:r>
              <a:rPr lang="az-Latn-AZ" dirty="0"/>
              <a:t>Maddədə göstərilən hüquqlara müdaxilə </a:t>
            </a:r>
            <a:r>
              <a:rPr lang="az-Latn-AZ" dirty="0" smtClean="0"/>
              <a:t>varmı? </a:t>
            </a:r>
            <a:endParaRPr lang="ru-RU" dirty="0"/>
          </a:p>
          <a:p>
            <a:pPr algn="just"/>
            <a:r>
              <a:rPr lang="az-Latn-AZ" dirty="0" smtClean="0"/>
              <a:t>Məhkəmənin qiymətləndirməsi</a:t>
            </a:r>
          </a:p>
          <a:p>
            <a:endParaRPr lang="ru-RU" dirty="0"/>
          </a:p>
        </p:txBody>
      </p:sp>
    </p:spTree>
    <p:extLst>
      <p:ext uri="{BB962C8B-B14F-4D97-AF65-F5344CB8AC3E}">
        <p14:creationId xmlns:p14="http://schemas.microsoft.com/office/powerpoint/2010/main" val="2336258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6079250"/>
              </p:ext>
            </p:extLst>
          </p:nvPr>
        </p:nvGraphicFramePr>
        <p:xfrm>
          <a:off x="914400" y="457200"/>
          <a:ext cx="7391400" cy="106680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«Geriçəkilmə» müddəası və</a:t>
                      </a:r>
                      <a:r>
                        <a:rPr lang="az-Latn-AZ" sz="3200" b="0" baseline="0" dirty="0" smtClean="0"/>
                        <a:t> dövlətlərin öhdəlikləri</a:t>
                      </a:r>
                      <a:endParaRPr lang="ru-RU" sz="3200" dirty="0"/>
                    </a:p>
                  </a:txBody>
                  <a:tcPr/>
                </a:tc>
              </a:tr>
            </a:tbl>
          </a:graphicData>
        </a:graphic>
      </p:graphicFrame>
      <p:sp>
        <p:nvSpPr>
          <p:cNvPr id="3" name="Text Box 2"/>
          <p:cNvSpPr txBox="1">
            <a:spLocks noChangeArrowheads="1"/>
          </p:cNvSpPr>
          <p:nvPr/>
        </p:nvSpPr>
        <p:spPr bwMode="auto">
          <a:xfrm>
            <a:off x="1042988" y="1905000"/>
            <a:ext cx="72009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just">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8ş2-ci maddə üzrə geriçəkilmə anlayışı;</a:t>
            </a:r>
          </a:p>
          <a:p>
            <a:pPr marL="800100" lvl="1" indent="-342900" algn="just">
              <a:spcBef>
                <a:spcPct val="50000"/>
              </a:spcBef>
              <a:buFontTx/>
              <a:buChar char="-"/>
              <a:defRPr/>
            </a:pPr>
            <a:r>
              <a:rPr lang="en-GB" sz="2000" i="1" dirty="0" err="1" smtClean="0"/>
              <a:t>Milli</a:t>
            </a:r>
            <a:r>
              <a:rPr lang="en-GB" sz="2000" i="1" dirty="0" smtClean="0"/>
              <a:t> </a:t>
            </a:r>
            <a:r>
              <a:rPr lang="en-GB" sz="2000" i="1" dirty="0" err="1" smtClean="0"/>
              <a:t>təhlükəsizlik</a:t>
            </a:r>
            <a:r>
              <a:rPr lang="en-GB" sz="2000" dirty="0" smtClean="0"/>
              <a:t>, </a:t>
            </a:r>
            <a:r>
              <a:rPr lang="en-GB" sz="2000" i="1" dirty="0" err="1" smtClean="0"/>
              <a:t>ictimai</a:t>
            </a:r>
            <a:r>
              <a:rPr lang="en-GB" sz="2000" i="1" dirty="0" smtClean="0"/>
              <a:t> </a:t>
            </a:r>
            <a:r>
              <a:rPr lang="en-GB" sz="2000" i="1" dirty="0" err="1" smtClean="0"/>
              <a:t>asayiş</a:t>
            </a:r>
            <a:r>
              <a:rPr lang="en-GB" sz="2000" i="1" dirty="0" smtClean="0"/>
              <a:t> </a:t>
            </a:r>
            <a:r>
              <a:rPr lang="en-GB" sz="2000" dirty="0" err="1" smtClean="0"/>
              <a:t>və</a:t>
            </a:r>
            <a:r>
              <a:rPr lang="en-GB" sz="2000" dirty="0" smtClean="0"/>
              <a:t> </a:t>
            </a:r>
            <a:r>
              <a:rPr lang="en-GB" sz="2000" i="1" dirty="0" err="1" smtClean="0"/>
              <a:t>ölkənin</a:t>
            </a:r>
            <a:r>
              <a:rPr lang="en-GB" sz="2000" i="1" dirty="0" smtClean="0"/>
              <a:t> </a:t>
            </a:r>
            <a:r>
              <a:rPr lang="en-GB" sz="2000" i="1" dirty="0" err="1" smtClean="0"/>
              <a:t>iqtisadi</a:t>
            </a:r>
            <a:r>
              <a:rPr lang="en-GB" sz="2000" i="1" dirty="0" smtClean="0"/>
              <a:t> </a:t>
            </a:r>
            <a:r>
              <a:rPr lang="en-GB" sz="2000" i="1" dirty="0" err="1" smtClean="0"/>
              <a:t>rifah</a:t>
            </a:r>
            <a:r>
              <a:rPr lang="az-Latn-AZ" sz="2000" i="1" dirty="0" smtClean="0"/>
              <a:t> </a:t>
            </a:r>
            <a:r>
              <a:rPr lang="en-GB" sz="2000" i="1" dirty="0" err="1" smtClean="0"/>
              <a:t>maraqları</a:t>
            </a:r>
            <a:r>
              <a:rPr lang="en-GB" sz="2000" i="1" dirty="0" smtClean="0"/>
              <a:t> </a:t>
            </a:r>
            <a:r>
              <a:rPr lang="en-GB" sz="2000" i="1" dirty="0" err="1" smtClean="0"/>
              <a:t>naminə</a:t>
            </a:r>
            <a:r>
              <a:rPr lang="en-GB" sz="2000" dirty="0" smtClean="0"/>
              <a:t>,</a:t>
            </a:r>
            <a:endParaRPr lang="az-Latn-AZ" sz="2000" dirty="0" smtClean="0"/>
          </a:p>
          <a:p>
            <a:pPr marL="800100" lvl="1" indent="-342900" algn="just">
              <a:spcBef>
                <a:spcPct val="50000"/>
              </a:spcBef>
              <a:buFontTx/>
              <a:buChar char="-"/>
              <a:defRPr/>
            </a:pPr>
            <a:r>
              <a:rPr lang="en-GB" sz="2000" i="1" dirty="0" err="1" smtClean="0"/>
              <a:t>iğtişaş</a:t>
            </a:r>
            <a:r>
              <a:rPr lang="en-GB" sz="2000" i="1" dirty="0" smtClean="0"/>
              <a:t> </a:t>
            </a:r>
            <a:r>
              <a:rPr lang="en-GB" sz="2000" i="1" dirty="0" err="1" smtClean="0"/>
              <a:t>və</a:t>
            </a:r>
            <a:r>
              <a:rPr lang="en-GB" sz="2000" i="1" dirty="0" smtClean="0"/>
              <a:t> </a:t>
            </a:r>
            <a:r>
              <a:rPr lang="en-GB" sz="2000" i="1" dirty="0" err="1" smtClean="0"/>
              <a:t>ya</a:t>
            </a:r>
            <a:r>
              <a:rPr lang="en-GB" sz="2000" i="1" dirty="0" smtClean="0"/>
              <a:t> </a:t>
            </a:r>
            <a:r>
              <a:rPr lang="en-GB" sz="2000" i="1" dirty="0" err="1" smtClean="0"/>
              <a:t>cinayətin</a:t>
            </a:r>
            <a:r>
              <a:rPr lang="en-GB" sz="2000" i="1" dirty="0" smtClean="0"/>
              <a:t> </a:t>
            </a:r>
            <a:r>
              <a:rPr lang="en-GB" sz="2000" i="1" dirty="0" err="1" smtClean="0"/>
              <a:t>qarşısını</a:t>
            </a:r>
            <a:r>
              <a:rPr lang="en-GB" sz="2000" i="1" dirty="0" smtClean="0"/>
              <a:t> </a:t>
            </a:r>
            <a:r>
              <a:rPr lang="en-GB" sz="2000" i="1" dirty="0" err="1" smtClean="0"/>
              <a:t>almaq</a:t>
            </a:r>
            <a:r>
              <a:rPr lang="en-GB" sz="2000" i="1" dirty="0" smtClean="0"/>
              <a:t> </a:t>
            </a:r>
            <a:r>
              <a:rPr lang="en-GB" sz="2000" i="1" dirty="0" err="1" smtClean="0"/>
              <a:t>üçün</a:t>
            </a:r>
            <a:r>
              <a:rPr lang="en-GB" sz="2000" dirty="0" smtClean="0"/>
              <a:t>,</a:t>
            </a:r>
            <a:r>
              <a:rPr lang="az-Latn-AZ" sz="2000" dirty="0" smtClean="0"/>
              <a:t> </a:t>
            </a:r>
          </a:p>
          <a:p>
            <a:pPr marL="800100" lvl="1" indent="-342900" algn="just">
              <a:spcBef>
                <a:spcPct val="50000"/>
              </a:spcBef>
              <a:buFontTx/>
              <a:buChar char="-"/>
              <a:defRPr/>
            </a:pPr>
            <a:r>
              <a:rPr lang="en-GB" sz="2000" i="1" dirty="0" err="1" smtClean="0"/>
              <a:t>sağlamlığı</a:t>
            </a:r>
            <a:r>
              <a:rPr lang="en-GB" sz="2000" dirty="0" smtClean="0"/>
              <a:t>, </a:t>
            </a:r>
            <a:r>
              <a:rPr lang="en-GB" sz="2000" i="1" dirty="0" err="1" smtClean="0"/>
              <a:t>yaxud</a:t>
            </a:r>
            <a:r>
              <a:rPr lang="en-GB" sz="2000" i="1" dirty="0" smtClean="0"/>
              <a:t> </a:t>
            </a:r>
            <a:r>
              <a:rPr lang="en-GB" sz="2000" i="1" dirty="0" err="1" smtClean="0"/>
              <a:t>mənəviyyatı</a:t>
            </a:r>
            <a:r>
              <a:rPr lang="en-GB" sz="2000" i="1" dirty="0" smtClean="0"/>
              <a:t> </a:t>
            </a:r>
            <a:r>
              <a:rPr lang="en-GB" sz="2000" i="1" dirty="0" err="1" smtClean="0"/>
              <a:t>qorumaq</a:t>
            </a:r>
            <a:r>
              <a:rPr lang="en-GB" sz="2000" dirty="0" smtClean="0"/>
              <a:t> </a:t>
            </a:r>
            <a:r>
              <a:rPr lang="en-GB" sz="2000" dirty="0" err="1" smtClean="0"/>
              <a:t>üçün</a:t>
            </a:r>
            <a:r>
              <a:rPr lang="en-GB" sz="2000" dirty="0" smtClean="0"/>
              <a:t> </a:t>
            </a:r>
            <a:r>
              <a:rPr lang="en-GB" sz="2000" i="1" dirty="0" err="1" smtClean="0"/>
              <a:t>və</a:t>
            </a:r>
            <a:r>
              <a:rPr lang="en-GB" sz="2000" i="1" dirty="0" smtClean="0"/>
              <a:t> </a:t>
            </a:r>
            <a:r>
              <a:rPr lang="en-GB" sz="2000" i="1" dirty="0" err="1" smtClean="0"/>
              <a:t>ya</a:t>
            </a:r>
            <a:r>
              <a:rPr lang="en-GB" sz="2000" i="1" dirty="0" smtClean="0"/>
              <a:t> </a:t>
            </a:r>
            <a:endParaRPr lang="az-Latn-AZ" sz="2000" i="1" dirty="0" smtClean="0"/>
          </a:p>
          <a:p>
            <a:pPr marL="800100" lvl="1" indent="-342900" algn="just">
              <a:spcBef>
                <a:spcPct val="50000"/>
              </a:spcBef>
              <a:buFontTx/>
              <a:buChar char="-"/>
              <a:defRPr/>
            </a:pPr>
            <a:r>
              <a:rPr lang="en-GB" sz="2000" i="1" dirty="0" err="1" smtClean="0"/>
              <a:t>digər</a:t>
            </a:r>
            <a:r>
              <a:rPr lang="az-Latn-AZ" sz="2000" i="1" dirty="0" smtClean="0"/>
              <a:t> </a:t>
            </a:r>
            <a:r>
              <a:rPr lang="en-GB" sz="2000" i="1" dirty="0" err="1" smtClean="0"/>
              <a:t>şəxslərin</a:t>
            </a:r>
            <a:r>
              <a:rPr lang="en-GB" sz="2000" i="1" dirty="0" smtClean="0"/>
              <a:t> </a:t>
            </a:r>
            <a:r>
              <a:rPr lang="en-GB" sz="2000" i="1" dirty="0" err="1" smtClean="0"/>
              <a:t>hüquq</a:t>
            </a:r>
            <a:r>
              <a:rPr lang="en-GB" sz="2000" i="1" dirty="0" smtClean="0"/>
              <a:t> </a:t>
            </a:r>
            <a:r>
              <a:rPr lang="en-GB" sz="2000" i="1" dirty="0" err="1" smtClean="0"/>
              <a:t>və</a:t>
            </a:r>
            <a:r>
              <a:rPr lang="en-GB" sz="2000" i="1" dirty="0" smtClean="0"/>
              <a:t> </a:t>
            </a:r>
            <a:r>
              <a:rPr lang="en-GB" sz="2000" i="1" dirty="0" err="1" smtClean="0"/>
              <a:t>azadlıqlarını</a:t>
            </a:r>
            <a:r>
              <a:rPr lang="en-GB" sz="2000" i="1" dirty="0" smtClean="0"/>
              <a:t> </a:t>
            </a:r>
            <a:r>
              <a:rPr lang="en-GB" sz="2000" i="1" dirty="0" err="1" smtClean="0"/>
              <a:t>müdafiə</a:t>
            </a:r>
            <a:r>
              <a:rPr lang="en-GB" sz="2000" i="1" dirty="0" smtClean="0"/>
              <a:t> </a:t>
            </a:r>
            <a:r>
              <a:rPr lang="en-GB" sz="2000" i="1" dirty="0" err="1" smtClean="0"/>
              <a:t>etmək</a:t>
            </a:r>
            <a:r>
              <a:rPr lang="az-Latn-AZ" sz="2000" i="1" dirty="0" smtClean="0"/>
              <a:t>.</a:t>
            </a:r>
          </a:p>
          <a:p>
            <a:pPr marL="800100" lvl="1" indent="-342900" algn="just">
              <a:spcBef>
                <a:spcPct val="50000"/>
              </a:spcBef>
              <a:buFontTx/>
              <a:buChar char="-"/>
              <a:defRPr/>
            </a:pPr>
            <a:r>
              <a:rPr lang="az-Latn-AZ" altLang="ru-RU" sz="2000" dirty="0" smtClean="0">
                <a:effectLst>
                  <a:outerShdw blurRad="38100" dist="38100" dir="2700000" algn="tl">
                    <a:srgbClr val="000000"/>
                  </a:outerShdw>
                </a:effectLst>
              </a:rPr>
              <a:t>müdafiə </a:t>
            </a:r>
            <a:r>
              <a:rPr lang="az-Latn-AZ" altLang="ru-RU" sz="2000" dirty="0">
                <a:effectLst>
                  <a:outerShdw blurRad="38100" dist="38100" dir="2700000" algn="tl">
                    <a:srgbClr val="000000"/>
                  </a:outerShdw>
                </a:effectLst>
              </a:rPr>
              <a:t>etmək </a:t>
            </a:r>
            <a:r>
              <a:rPr lang="az-Latn-AZ" altLang="ru-RU" sz="2000" dirty="0" smtClean="0">
                <a:effectLst>
                  <a:outerShdw blurRad="38100" dist="38100" dir="2700000" algn="tl">
                    <a:srgbClr val="000000"/>
                  </a:outerShdw>
                </a:effectLst>
              </a:rPr>
              <a:t>üçün</a:t>
            </a:r>
          </a:p>
          <a:p>
            <a:pPr marL="800100" lvl="1" indent="-342900" algn="just">
              <a:spcBef>
                <a:spcPct val="50000"/>
              </a:spcBef>
              <a:buFontTx/>
              <a:buChar char="-"/>
              <a:defRPr/>
            </a:pPr>
            <a:r>
              <a:rPr lang="az-Latn-AZ" altLang="ru-RU" sz="2000" dirty="0" smtClean="0">
                <a:effectLst>
                  <a:outerShdw blurRad="38100" dist="38100" dir="2700000" algn="tl">
                    <a:srgbClr val="000000"/>
                  </a:outerShdw>
                </a:effectLst>
              </a:rPr>
              <a:t>qanunla nəzərdə </a:t>
            </a:r>
            <a:r>
              <a:rPr lang="az-Latn-AZ" altLang="ru-RU" sz="2000" dirty="0">
                <a:effectLst>
                  <a:outerShdw blurRad="38100" dist="38100" dir="2700000" algn="tl">
                    <a:srgbClr val="000000"/>
                  </a:outerShdw>
                </a:effectLst>
              </a:rPr>
              <a:t>tutulmuş və demokratik cəmiyyətdə zəruri olan </a:t>
            </a:r>
            <a:r>
              <a:rPr lang="az-Latn-AZ" altLang="ru-RU" sz="2000" dirty="0" smtClean="0">
                <a:effectLst>
                  <a:outerShdw blurRad="38100" dist="38100" dir="2700000" algn="tl">
                    <a:srgbClr val="000000"/>
                  </a:outerShdw>
                </a:effectLst>
              </a:rPr>
              <a:t>hallar istisna </a:t>
            </a:r>
            <a:r>
              <a:rPr lang="az-Latn-AZ" altLang="ru-RU" sz="2000" dirty="0">
                <a:effectLst>
                  <a:outerShdw blurRad="38100" dist="38100" dir="2700000" algn="tl">
                    <a:srgbClr val="000000"/>
                  </a:outerShdw>
                </a:effectLst>
              </a:rPr>
              <a:t>olmaqla, bu hüququn həyata keçirilməsinə </a:t>
            </a:r>
            <a:r>
              <a:rPr lang="az-Latn-AZ" altLang="ru-RU" sz="2000" dirty="0" smtClean="0">
                <a:effectLst>
                  <a:outerShdw blurRad="38100" dist="38100" dir="2700000" algn="tl">
                    <a:srgbClr val="000000"/>
                  </a:outerShdw>
                </a:effectLst>
              </a:rPr>
              <a:t>dövlət hakimiyyəti </a:t>
            </a:r>
            <a:r>
              <a:rPr lang="az-Latn-AZ" altLang="ru-RU" sz="2000" dirty="0">
                <a:effectLst>
                  <a:outerShdw blurRad="38100" dist="38100" dir="2700000" algn="tl">
                    <a:srgbClr val="000000"/>
                  </a:outerShdw>
                </a:effectLst>
              </a:rPr>
              <a:t>orqanları tərəfindən müdaxiləyə yol </a:t>
            </a:r>
            <a:r>
              <a:rPr lang="az-Latn-AZ" altLang="ru-RU" sz="2000" dirty="0" smtClean="0">
                <a:effectLst>
                  <a:outerShdw blurRad="38100" dist="38100" dir="2700000" algn="tl">
                    <a:srgbClr val="000000"/>
                  </a:outerShdw>
                </a:effectLst>
              </a:rPr>
              <a:t>verilmir. </a:t>
            </a:r>
          </a:p>
          <a:p>
            <a:pPr>
              <a:lnSpc>
                <a:spcPct val="150000"/>
              </a:lnSpc>
              <a:spcBef>
                <a:spcPct val="50000"/>
              </a:spcBef>
              <a:defRPr/>
            </a:pPr>
            <a:endParaRPr lang="az-Latn-AZ" altLang="ru-RU" sz="20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454397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0832" y="381000"/>
            <a:ext cx="7872167" cy="830997"/>
          </a:xfrm>
          <a:prstGeom prst="rect">
            <a:avLst/>
          </a:prstGeom>
        </p:spPr>
        <p:txBody>
          <a:bodyPr wrap="square">
            <a:spAutoFit/>
          </a:bodyPr>
          <a:lstStyle/>
          <a:p>
            <a:pPr algn="ctr">
              <a:spcBef>
                <a:spcPct val="50000"/>
              </a:spcBef>
              <a:defRPr/>
            </a:pPr>
            <a:r>
              <a:rPr lang="az-Latn-AZ" altLang="ru-RU" sz="2400" dirty="0">
                <a:effectLst>
                  <a:outerShdw blurRad="38100" dist="38100" dir="2700000" algn="tl">
                    <a:srgbClr val="000000"/>
                  </a:outerShdw>
                </a:effectLst>
              </a:rPr>
              <a:t>Məhkəmənin təcrübəsində 8-ci maddə üzrə dövlətlərin pozitiv öhdəliklərinin </a:t>
            </a:r>
            <a:r>
              <a:rPr lang="az-Latn-AZ" altLang="ru-RU" sz="2400" dirty="0" smtClean="0">
                <a:effectLst>
                  <a:outerShdw blurRad="38100" dist="38100" dir="2700000" algn="tl">
                    <a:srgbClr val="000000"/>
                  </a:outerShdw>
                </a:effectLst>
              </a:rPr>
              <a:t>qiymətləndirilməsi</a:t>
            </a:r>
            <a:endParaRPr lang="az-Latn-AZ" altLang="ru-RU" sz="2400" dirty="0">
              <a:effectLst>
                <a:outerShdw blurRad="38100" dist="38100" dir="2700000" algn="tl">
                  <a:srgbClr val="000000"/>
                </a:outerShdw>
              </a:effectLst>
            </a:endParaRPr>
          </a:p>
        </p:txBody>
      </p:sp>
      <p:sp>
        <p:nvSpPr>
          <p:cNvPr id="3" name="Rectangle 2"/>
          <p:cNvSpPr/>
          <p:nvPr/>
        </p:nvSpPr>
        <p:spPr>
          <a:xfrm>
            <a:off x="762000" y="1670447"/>
            <a:ext cx="7696200" cy="3170099"/>
          </a:xfrm>
          <a:prstGeom prst="rect">
            <a:avLst/>
          </a:prstGeom>
        </p:spPr>
        <p:txBody>
          <a:bodyPr wrap="square">
            <a:spAutoFit/>
          </a:bodyPr>
          <a:lstStyle/>
          <a:p>
            <a:pPr marL="457200" indent="-457200" algn="just">
              <a:buFont typeface="Arial" panose="020B0604020202020204" pitchFamily="34" charset="0"/>
              <a:buChar char="•"/>
            </a:pPr>
            <a:r>
              <a:rPr lang="az-Latn-AZ" sz="2600" dirty="0" smtClean="0">
                <a:latin typeface="+mj-lt"/>
                <a:ea typeface="Calibri" panose="020F0502020204030204" pitchFamily="34" charset="0"/>
              </a:rPr>
              <a:t>Suruqiu </a:t>
            </a:r>
            <a:r>
              <a:rPr lang="az-Latn-AZ" sz="2600" dirty="0">
                <a:latin typeface="+mj-lt"/>
                <a:ea typeface="Calibri" panose="020F0502020204030204" pitchFamily="34" charset="0"/>
              </a:rPr>
              <a:t>Rumıniyaya </a:t>
            </a:r>
            <a:r>
              <a:rPr lang="az-Latn-AZ" sz="2600" dirty="0" smtClean="0">
                <a:latin typeface="+mj-lt"/>
                <a:ea typeface="Calibri" panose="020F0502020204030204" pitchFamily="34" charset="0"/>
              </a:rPr>
              <a:t>qarşı </a:t>
            </a:r>
            <a:r>
              <a:rPr lang="az-Latn-AZ" sz="2600" dirty="0">
                <a:latin typeface="+mj-lt"/>
                <a:ea typeface="MS Mincho" panose="02020609040205080304" pitchFamily="49" charset="-128"/>
              </a:rPr>
              <a:t>20 aprel 2004-cü il tarixli </a:t>
            </a:r>
            <a:r>
              <a:rPr lang="az-Latn-AZ" sz="2600" dirty="0" smtClean="0">
                <a:latin typeface="+mj-lt"/>
                <a:ea typeface="MS Mincho" panose="02020609040205080304" pitchFamily="49" charset="-128"/>
              </a:rPr>
              <a:t>qərar.</a:t>
            </a:r>
          </a:p>
          <a:p>
            <a:pPr algn="just"/>
            <a:endParaRPr lang="az-Latn-AZ" sz="2600" dirty="0" smtClean="0">
              <a:latin typeface="+mj-lt"/>
              <a:ea typeface="MS Mincho" panose="02020609040205080304" pitchFamily="49" charset="-128"/>
            </a:endParaRPr>
          </a:p>
          <a:p>
            <a:pPr marL="457200" indent="-457200" algn="just">
              <a:buFont typeface="Arial" panose="020B0604020202020204" pitchFamily="34" charset="0"/>
              <a:buChar char="•"/>
            </a:pPr>
            <a:r>
              <a:rPr lang="az-Latn-AZ" sz="2600" dirty="0" smtClean="0">
                <a:latin typeface="+mj-lt"/>
                <a:ea typeface="Calibri" panose="020F0502020204030204" pitchFamily="34" charset="0"/>
              </a:rPr>
              <a:t>Novoseletski </a:t>
            </a:r>
            <a:r>
              <a:rPr lang="az-Latn-AZ" sz="2600" dirty="0">
                <a:latin typeface="+mj-lt"/>
                <a:ea typeface="Calibri" panose="020F0502020204030204" pitchFamily="34" charset="0"/>
              </a:rPr>
              <a:t>Ukraynaya </a:t>
            </a:r>
            <a:r>
              <a:rPr lang="az-Latn-AZ" sz="2600" dirty="0" smtClean="0">
                <a:latin typeface="+mj-lt"/>
                <a:ea typeface="Calibri" panose="020F0502020204030204" pitchFamily="34" charset="0"/>
              </a:rPr>
              <a:t>qarşı</a:t>
            </a:r>
            <a:r>
              <a:rPr lang="az-Latn-AZ" sz="2600" dirty="0" smtClean="0">
                <a:latin typeface="+mj-lt"/>
                <a:ea typeface="MS Mincho" panose="02020609040205080304" pitchFamily="49" charset="-128"/>
              </a:rPr>
              <a:t>.  22 </a:t>
            </a:r>
            <a:r>
              <a:rPr lang="az-Latn-AZ" sz="2600" dirty="0">
                <a:latin typeface="+mj-lt"/>
                <a:ea typeface="MS Mincho" panose="02020609040205080304" pitchFamily="49" charset="-128"/>
              </a:rPr>
              <a:t>fevral 2005-ci il tarixli qərar</a:t>
            </a:r>
            <a:r>
              <a:rPr lang="az-Latn-AZ" sz="2600" dirty="0" smtClean="0">
                <a:latin typeface="+mj-lt"/>
                <a:ea typeface="MS Mincho" panose="02020609040205080304" pitchFamily="49" charset="-128"/>
              </a:rPr>
              <a:t>.</a:t>
            </a:r>
          </a:p>
          <a:p>
            <a:pPr marL="457200" indent="-457200" algn="just">
              <a:buFont typeface="Arial" panose="020B0604020202020204" pitchFamily="34" charset="0"/>
              <a:buChar char="•"/>
            </a:pPr>
            <a:endParaRPr lang="az-Latn-AZ" sz="2600" dirty="0" smtClean="0">
              <a:latin typeface="+mj-lt"/>
              <a:ea typeface="MS Mincho" panose="02020609040205080304" pitchFamily="49" charset="-128"/>
            </a:endParaRPr>
          </a:p>
          <a:p>
            <a:pPr marL="457200" indent="-457200" algn="just">
              <a:buFont typeface="Arial" panose="020B0604020202020204" pitchFamily="34" charset="0"/>
              <a:buChar char="•"/>
            </a:pPr>
            <a:r>
              <a:rPr lang="az-Latn-AZ" sz="2600" dirty="0">
                <a:latin typeface="+mj-lt"/>
                <a:ea typeface="Calibri" panose="020F0502020204030204" pitchFamily="34" charset="0"/>
              </a:rPr>
              <a:t>Moreno İspaniyaya qarşı. 16 noyabr 2004. </a:t>
            </a:r>
            <a:endParaRPr lang="en-US" sz="2600" dirty="0">
              <a:latin typeface="+mj-lt"/>
            </a:endParaRPr>
          </a:p>
          <a:p>
            <a:pPr marL="457200" indent="-457200" algn="just">
              <a:buFont typeface="Arial" panose="020B0604020202020204" pitchFamily="34" charset="0"/>
              <a:buChar char="•"/>
            </a:pPr>
            <a:endParaRPr lang="en-US"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488186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042988" y="2133600"/>
            <a:ext cx="72009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az-Latn-AZ" altLang="ru-RU" sz="2800" dirty="0" smtClean="0">
                <a:effectLst>
                  <a:outerShdw blurRad="38100" dist="38100" dir="2700000" algn="tl">
                    <a:srgbClr val="000000"/>
                  </a:outerShdw>
                </a:effectLst>
              </a:rPr>
              <a:t>Diqqətinizə görə Təşəkkür!</a:t>
            </a:r>
          </a:p>
          <a:p>
            <a:pPr algn="just">
              <a:spcBef>
                <a:spcPct val="50000"/>
              </a:spcBef>
              <a:defRPr/>
            </a:pPr>
            <a:r>
              <a:rPr lang="en-US" altLang="ru-RU" sz="2800" dirty="0" smtClean="0">
                <a:effectLst>
                  <a:outerShdw blurRad="38100" dist="38100" dir="2700000" algn="tl">
                    <a:srgbClr val="000000"/>
                  </a:outerShdw>
                </a:effectLst>
                <a:hlinkClick r:id="rId2"/>
              </a:rPr>
              <a:t>Email: </a:t>
            </a:r>
            <a:r>
              <a:rPr lang="az-Latn-AZ" altLang="ru-RU" sz="2800" dirty="0" smtClean="0">
                <a:effectLst>
                  <a:outerShdw blurRad="38100" dist="38100" dir="2700000" algn="tl">
                    <a:srgbClr val="000000"/>
                  </a:outerShdw>
                </a:effectLst>
                <a:hlinkClick r:id="rId2"/>
              </a:rPr>
              <a:t>abbasov.eminn</a:t>
            </a:r>
            <a:r>
              <a:rPr lang="en-US" altLang="ru-RU" sz="2800" dirty="0" smtClean="0">
                <a:effectLst>
                  <a:outerShdw blurRad="38100" dist="38100" dir="2700000" algn="tl">
                    <a:srgbClr val="000000"/>
                  </a:outerShdw>
                </a:effectLst>
                <a:hlinkClick r:id="rId2"/>
              </a:rPr>
              <a:t>@gmail.com</a:t>
            </a:r>
            <a:r>
              <a:rPr lang="en-US" altLang="ru-RU" sz="2800" dirty="0" smtClean="0">
                <a:effectLst>
                  <a:outerShdw blurRad="38100" dist="38100" dir="2700000" algn="tl">
                    <a:srgbClr val="000000"/>
                  </a:outerShdw>
                </a:effectLst>
              </a:rPr>
              <a:t> </a:t>
            </a:r>
            <a:endParaRPr lang="az-Latn-AZ" altLang="ru-RU" sz="2800" dirty="0" smtClean="0">
              <a:effectLst>
                <a:outerShdw blurRad="38100" dist="38100" dir="2700000" algn="tl">
                  <a:srgbClr val="000000"/>
                </a:outerShdw>
              </a:effectLst>
            </a:endParaRPr>
          </a:p>
          <a:p>
            <a:pPr>
              <a:lnSpc>
                <a:spcPct val="150000"/>
              </a:lnSpc>
              <a:spcBef>
                <a:spcPct val="50000"/>
              </a:spcBef>
              <a:defRPr/>
            </a:pPr>
            <a:endParaRPr lang="az-Latn-AZ" altLang="ru-RU" sz="20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161681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42900" y="2362200"/>
            <a:ext cx="86106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14350" indent="-514350" algn="just">
              <a:buAutoNum type="arabicPeriod"/>
            </a:pPr>
            <a:r>
              <a:rPr lang="en-GB" sz="5400" dirty="0" err="1" smtClean="0"/>
              <a:t>Hər</a:t>
            </a:r>
            <a:r>
              <a:rPr lang="en-GB" sz="5400" dirty="0" smtClean="0"/>
              <a:t> </a:t>
            </a:r>
            <a:r>
              <a:rPr lang="en-GB" sz="5400" dirty="0" err="1" smtClean="0"/>
              <a:t>kəs</a:t>
            </a:r>
            <a:r>
              <a:rPr lang="en-GB" sz="5400" dirty="0" smtClean="0"/>
              <a:t> </a:t>
            </a:r>
            <a:r>
              <a:rPr lang="en-GB" sz="5400" dirty="0" err="1" smtClean="0"/>
              <a:t>öz</a:t>
            </a:r>
            <a:r>
              <a:rPr lang="en-GB" sz="5400" dirty="0" smtClean="0"/>
              <a:t> </a:t>
            </a:r>
            <a:r>
              <a:rPr lang="en-GB" sz="3600" dirty="0" err="1" smtClean="0"/>
              <a:t>şəxsi</a:t>
            </a:r>
            <a:r>
              <a:rPr lang="en-GB" sz="3600" dirty="0" smtClean="0"/>
              <a:t> </a:t>
            </a:r>
            <a:r>
              <a:rPr lang="en-GB" sz="3600" dirty="0" err="1" smtClean="0"/>
              <a:t>və</a:t>
            </a:r>
            <a:r>
              <a:rPr lang="en-GB" sz="3600" dirty="0" smtClean="0"/>
              <a:t> </a:t>
            </a:r>
            <a:r>
              <a:rPr lang="en-GB" sz="3600" dirty="0" err="1" smtClean="0"/>
              <a:t>ailə</a:t>
            </a:r>
            <a:r>
              <a:rPr lang="en-GB" sz="3600" dirty="0" smtClean="0"/>
              <a:t> </a:t>
            </a:r>
            <a:r>
              <a:rPr lang="en-GB" sz="3600" dirty="0" err="1" smtClean="0"/>
              <a:t>həyatına</a:t>
            </a:r>
            <a:r>
              <a:rPr lang="en-GB" sz="5400" dirty="0" smtClean="0"/>
              <a:t>, </a:t>
            </a:r>
            <a:r>
              <a:rPr lang="az-Latn-AZ" sz="5400" b="1" u="sng" dirty="0" smtClean="0"/>
              <a:t>MƏNZİLİNƏ</a:t>
            </a:r>
            <a:r>
              <a:rPr lang="az-Latn-AZ" sz="5400" b="1" dirty="0" smtClean="0"/>
              <a:t> </a:t>
            </a:r>
            <a:r>
              <a:rPr lang="en-GB" sz="3600" dirty="0" err="1" smtClean="0"/>
              <a:t>və</a:t>
            </a:r>
            <a:r>
              <a:rPr lang="en-GB" sz="3600" dirty="0" smtClean="0"/>
              <a:t> </a:t>
            </a:r>
            <a:r>
              <a:rPr lang="en-GB" sz="3600" dirty="0" err="1" smtClean="0"/>
              <a:t>yazışma</a:t>
            </a:r>
            <a:r>
              <a:rPr lang="en-GB" sz="3600" b="1" dirty="0" smtClean="0"/>
              <a:t> </a:t>
            </a:r>
            <a:r>
              <a:rPr lang="en-GB" sz="3600" dirty="0" err="1" smtClean="0"/>
              <a:t>sirrinə</a:t>
            </a:r>
            <a:r>
              <a:rPr lang="az-Latn-AZ" sz="3600" dirty="0" smtClean="0"/>
              <a:t> </a:t>
            </a:r>
            <a:r>
              <a:rPr lang="en-GB" sz="5400" dirty="0" err="1" smtClean="0"/>
              <a:t>hörmət</a:t>
            </a:r>
            <a:r>
              <a:rPr lang="en-GB" sz="5400" dirty="0" smtClean="0"/>
              <a:t> </a:t>
            </a:r>
            <a:r>
              <a:rPr lang="en-GB" sz="5400" dirty="0" err="1"/>
              <a:t>hüququna</a:t>
            </a:r>
            <a:r>
              <a:rPr lang="en-GB" sz="5400" dirty="0"/>
              <a:t> </a:t>
            </a:r>
            <a:r>
              <a:rPr lang="en-GB" sz="5400" dirty="0" err="1"/>
              <a:t>malikdir</a:t>
            </a:r>
            <a:r>
              <a:rPr lang="en-GB" sz="5400" dirty="0" smtClean="0"/>
              <a:t>.</a:t>
            </a:r>
          </a:p>
        </p:txBody>
      </p:sp>
      <p:sp>
        <p:nvSpPr>
          <p:cNvPr id="2" name="Rectangle 1"/>
          <p:cNvSpPr/>
          <p:nvPr/>
        </p:nvSpPr>
        <p:spPr>
          <a:xfrm>
            <a:off x="990600" y="381000"/>
            <a:ext cx="7315200" cy="1569660"/>
          </a:xfrm>
          <a:prstGeom prst="rect">
            <a:avLst/>
          </a:prstGeom>
        </p:spPr>
        <p:txBody>
          <a:bodyPr wrap="square">
            <a:spAutoFit/>
          </a:bodyPr>
          <a:lstStyle/>
          <a:p>
            <a:pPr algn="ctr"/>
            <a:r>
              <a:rPr lang="az-Latn-AZ" sz="4800" b="1" dirty="0"/>
              <a:t>Mənzilə </a:t>
            </a:r>
            <a:r>
              <a:rPr lang="en-GB" sz="4800" b="1" dirty="0" err="1"/>
              <a:t>hörmət</a:t>
            </a:r>
            <a:r>
              <a:rPr lang="en-GB" sz="4800" b="1" dirty="0"/>
              <a:t> </a:t>
            </a:r>
            <a:r>
              <a:rPr lang="en-GB" sz="4800" b="1" dirty="0" err="1" smtClean="0"/>
              <a:t>hüququ</a:t>
            </a:r>
            <a:r>
              <a:rPr lang="az-Latn-AZ" sz="4800" b="1" dirty="0" smtClean="0"/>
              <a:t>. AİHK, 8-ci maddə</a:t>
            </a:r>
            <a:endParaRPr lang="en-GB" sz="4800" b="1" dirty="0"/>
          </a:p>
        </p:txBody>
      </p:sp>
    </p:spTree>
    <p:extLst>
      <p:ext uri="{BB962C8B-B14F-4D97-AF65-F5344CB8AC3E}">
        <p14:creationId xmlns:p14="http://schemas.microsoft.com/office/powerpoint/2010/main" val="265836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1524000"/>
            <a:ext cx="8229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a:spcBef>
                <a:spcPct val="50000"/>
              </a:spcBef>
              <a:buFont typeface="Arial" panose="020B0604020202020204" pitchFamily="34" charset="0"/>
              <a:buChar char="•"/>
              <a:defRPr/>
            </a:pPr>
            <a:r>
              <a:rPr lang="az-Latn-AZ" altLang="ru-RU" sz="3600" dirty="0" smtClean="0">
                <a:effectLst>
                  <a:outerShdw blurRad="38100" dist="38100" dir="2700000" algn="tl">
                    <a:srgbClr val="000000"/>
                  </a:outerShdw>
                </a:effectLst>
              </a:rPr>
              <a:t>Müstəqil konsepsiyadır;</a:t>
            </a:r>
          </a:p>
          <a:p>
            <a:pPr marL="800100" lvl="1" indent="-342900" algn="just">
              <a:spcBef>
                <a:spcPct val="50000"/>
              </a:spcBef>
              <a:buFont typeface="Arial" panose="020B0604020202020204" pitchFamily="34" charset="0"/>
              <a:buChar char="•"/>
              <a:defRPr/>
            </a:pPr>
            <a:r>
              <a:rPr lang="az-Latn-AZ" altLang="ru-RU" sz="3600" dirty="0" smtClean="0">
                <a:effectLst>
                  <a:outerShdw blurRad="38100" dist="38100" dir="2700000" algn="tl">
                    <a:srgbClr val="000000"/>
                  </a:outerShdw>
                </a:effectLst>
              </a:rPr>
              <a:t>Fiziki olaraq müəyyən edilə bilən</a:t>
            </a:r>
          </a:p>
          <a:p>
            <a:pPr marL="800100" lvl="1" indent="-342900" algn="just">
              <a:spcBef>
                <a:spcPct val="50000"/>
              </a:spcBef>
              <a:buFont typeface="Arial" panose="020B0604020202020204" pitchFamily="34" charset="0"/>
              <a:buChar char="•"/>
              <a:defRPr/>
            </a:pPr>
            <a:r>
              <a:rPr lang="az-Latn-AZ" altLang="ru-RU" sz="3600" dirty="0" smtClean="0">
                <a:effectLst>
                  <a:outerShdw blurRad="38100" dist="38100" dir="2700000" algn="tl">
                    <a:srgbClr val="000000"/>
                  </a:outerShdw>
                </a:effectLst>
              </a:rPr>
              <a:t>Ailə və şəxsi həyayın yerləşdiyi </a:t>
            </a:r>
          </a:p>
          <a:p>
            <a:pPr marL="800100" lvl="1" indent="-342900" algn="just">
              <a:spcBef>
                <a:spcPct val="50000"/>
              </a:spcBef>
              <a:buFont typeface="Arial" panose="020B0604020202020204" pitchFamily="34" charset="0"/>
              <a:buChar char="•"/>
              <a:defRPr/>
            </a:pPr>
            <a:r>
              <a:rPr lang="az-Latn-AZ" altLang="ru-RU" sz="3600" dirty="0" smtClean="0">
                <a:effectLst>
                  <a:outerShdw blurRad="38100" dist="38100" dir="2700000" algn="tl">
                    <a:srgbClr val="000000"/>
                  </a:outerShdw>
                </a:effectLst>
              </a:rPr>
              <a:t>Kifayət qədər və davam edən əlaqələrin </a:t>
            </a:r>
            <a:r>
              <a:rPr lang="az-Latn-AZ" altLang="ru-RU" sz="2800" i="1" dirty="0" smtClean="0">
                <a:effectLst>
                  <a:outerShdw blurRad="38100" dist="38100" dir="2700000" algn="tl">
                    <a:srgbClr val="000000"/>
                  </a:outerShdw>
                </a:effectLst>
              </a:rPr>
              <a:t>(həmçinin kifayət edən möhkəm və konkret əlaqələrin)</a:t>
            </a:r>
            <a:r>
              <a:rPr lang="az-Latn-AZ" altLang="ru-RU" sz="3600" dirty="0" smtClean="0">
                <a:effectLst>
                  <a:outerShdw blurRad="38100" dist="38100" dir="2700000" algn="tl">
                    <a:srgbClr val="000000"/>
                  </a:outerShdw>
                </a:effectLst>
              </a:rPr>
              <a:t> olduğu məkan. (Akimova Azərbaycana qarşı) </a:t>
            </a:r>
          </a:p>
          <a:p>
            <a:pPr>
              <a:spcBef>
                <a:spcPct val="50000"/>
              </a:spcBef>
              <a:defRPr/>
            </a:pPr>
            <a:endParaRPr lang="az-Latn-AZ" altLang="ru-RU" sz="2000" dirty="0" smtClean="0">
              <a:effectLst>
                <a:outerShdw blurRad="38100" dist="38100" dir="2700000" algn="tl">
                  <a:srgbClr val="000000"/>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339958620"/>
              </p:ext>
            </p:extLst>
          </p:nvPr>
        </p:nvGraphicFramePr>
        <p:xfrm>
          <a:off x="914400" y="457200"/>
          <a:ext cx="7391400" cy="57912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«Mənzil» anlayışının əhatə dairəsi  (1)</a:t>
                      </a:r>
                      <a:endParaRPr lang="ru-RU" sz="3200" dirty="0"/>
                    </a:p>
                  </a:txBody>
                  <a:tcPr/>
                </a:tc>
              </a:tr>
            </a:tbl>
          </a:graphicData>
        </a:graphic>
      </p:graphicFrame>
    </p:spTree>
    <p:extLst>
      <p:ext uri="{BB962C8B-B14F-4D97-AF65-F5344CB8AC3E}">
        <p14:creationId xmlns:p14="http://schemas.microsoft.com/office/powerpoint/2010/main" val="3219171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7800"/>
            <a:ext cx="7696200" cy="5078313"/>
          </a:xfrm>
          <a:prstGeom prst="rect">
            <a:avLst/>
          </a:prstGeom>
        </p:spPr>
        <p:txBody>
          <a:bodyPr wrap="square">
            <a:spAutoFit/>
          </a:bodyPr>
          <a:lstStyle/>
          <a:p>
            <a:pPr marL="342900" indent="-342900" algn="just">
              <a:spcBef>
                <a:spcPct val="50000"/>
              </a:spcBef>
              <a:buFont typeface="Arial" panose="020B0604020202020204" pitchFamily="34" charset="0"/>
              <a:buChar char="•"/>
              <a:defRPr/>
            </a:pPr>
            <a:r>
              <a:rPr lang="az-Latn-AZ" altLang="ru-RU" sz="3600" dirty="0">
                <a:effectLst>
                  <a:outerShdw blurRad="38100" dist="38100" dir="2700000" algn="tl">
                    <a:srgbClr val="000000"/>
                  </a:outerShdw>
                </a:effectLst>
              </a:rPr>
              <a:t>Milli qanunvericiliklərdə müyyən olunan formal </a:t>
            </a:r>
            <a:r>
              <a:rPr lang="az-Latn-AZ" altLang="ru-RU" sz="3600" dirty="0" smtClean="0">
                <a:effectLst>
                  <a:outerShdw blurRad="38100" dist="38100" dir="2700000" algn="tl">
                    <a:srgbClr val="000000"/>
                  </a:outerShdw>
                </a:effectLst>
              </a:rPr>
              <a:t>təsnifatlardan asılı deyil;</a:t>
            </a:r>
            <a:endParaRPr lang="az-Latn-AZ" altLang="ru-RU" sz="3600" dirty="0">
              <a:effectLst>
                <a:outerShdw blurRad="38100" dist="38100" dir="2700000" algn="tl">
                  <a:srgbClr val="000000"/>
                </a:outerShdw>
              </a:effectLst>
            </a:endParaRPr>
          </a:p>
          <a:p>
            <a:pPr marL="342900" indent="-342900" algn="just">
              <a:spcBef>
                <a:spcPct val="50000"/>
              </a:spcBef>
              <a:buFont typeface="Arial" panose="020B0604020202020204" pitchFamily="34" charset="0"/>
              <a:buChar char="•"/>
              <a:defRPr/>
            </a:pPr>
            <a:r>
              <a:rPr lang="az-Latn-AZ" altLang="ru-RU" sz="3600" dirty="0">
                <a:effectLst>
                  <a:outerShdw blurRad="38100" dist="38100" dir="2700000" algn="tl">
                    <a:srgbClr val="000000"/>
                  </a:outerShdw>
                </a:effectLst>
              </a:rPr>
              <a:t>Yalnız qanuni </a:t>
            </a:r>
            <a:r>
              <a:rPr lang="az-Latn-AZ" altLang="ru-RU" sz="3600" dirty="0" smtClean="0">
                <a:effectLst>
                  <a:outerShdw blurRad="38100" dist="38100" dir="2700000" algn="tl">
                    <a:srgbClr val="000000"/>
                  </a:outerShdw>
                </a:effectLst>
              </a:rPr>
              <a:t>tikililərə və ya qanuni əsaslar ilə məskunlaşmaya </a:t>
            </a:r>
            <a:r>
              <a:rPr lang="az-Latn-AZ" altLang="ru-RU" sz="3600" dirty="0">
                <a:effectLst>
                  <a:outerShdw blurRad="38100" dist="38100" dir="2700000" algn="tl">
                    <a:srgbClr val="000000"/>
                  </a:outerShdw>
                </a:effectLst>
              </a:rPr>
              <a:t>şamil olunmur;</a:t>
            </a:r>
          </a:p>
          <a:p>
            <a:pPr marL="342900" indent="-342900" algn="just">
              <a:spcBef>
                <a:spcPct val="50000"/>
              </a:spcBef>
              <a:buFont typeface="Arial" panose="020B0604020202020204" pitchFamily="34" charset="0"/>
              <a:buChar char="•"/>
              <a:defRPr/>
            </a:pPr>
            <a:r>
              <a:rPr lang="az-Latn-AZ" altLang="ru-RU" sz="3600" dirty="0">
                <a:effectLst>
                  <a:outerShdw blurRad="38100" dist="38100" dir="2700000" algn="tl">
                    <a:srgbClr val="000000"/>
                  </a:outerShdw>
                </a:effectLst>
              </a:rPr>
              <a:t>Ənənəvi yaşayış yerləri ilə kifayətlənmir; </a:t>
            </a:r>
          </a:p>
        </p:txBody>
      </p:sp>
      <p:graphicFrame>
        <p:nvGraphicFramePr>
          <p:cNvPr id="3" name="Table 2"/>
          <p:cNvGraphicFramePr>
            <a:graphicFrameLocks noGrp="1"/>
          </p:cNvGraphicFramePr>
          <p:nvPr>
            <p:extLst>
              <p:ext uri="{D42A27DB-BD31-4B8C-83A1-F6EECF244321}">
                <p14:modId xmlns:p14="http://schemas.microsoft.com/office/powerpoint/2010/main" val="246227366"/>
              </p:ext>
            </p:extLst>
          </p:nvPr>
        </p:nvGraphicFramePr>
        <p:xfrm>
          <a:off x="914400" y="457200"/>
          <a:ext cx="7391400" cy="57912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«Mənzil» anlayışının əhatə dairəsi  (2)</a:t>
                      </a:r>
                      <a:endParaRPr lang="ru-RU" sz="3200" dirty="0"/>
                    </a:p>
                  </a:txBody>
                  <a:tcPr/>
                </a:tc>
              </a:tr>
            </a:tbl>
          </a:graphicData>
        </a:graphic>
      </p:graphicFrame>
    </p:spTree>
    <p:extLst>
      <p:ext uri="{BB962C8B-B14F-4D97-AF65-F5344CB8AC3E}">
        <p14:creationId xmlns:p14="http://schemas.microsoft.com/office/powerpoint/2010/main" val="41135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3266332"/>
              </p:ext>
            </p:extLst>
          </p:nvPr>
        </p:nvGraphicFramePr>
        <p:xfrm>
          <a:off x="914400" y="457200"/>
          <a:ext cx="7391400" cy="57912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«Mənzil» anlayışının əhatə dairəsi  (2)</a:t>
                      </a:r>
                      <a:endParaRPr lang="ru-RU" sz="3200" dirty="0"/>
                    </a:p>
                  </a:txBody>
                  <a:tcPr/>
                </a:tc>
              </a:tr>
            </a:tbl>
          </a:graphicData>
        </a:graphic>
      </p:graphicFrame>
      <p:sp>
        <p:nvSpPr>
          <p:cNvPr id="3" name="Rectangle 2"/>
          <p:cNvSpPr/>
          <p:nvPr/>
        </p:nvSpPr>
        <p:spPr>
          <a:xfrm>
            <a:off x="457200" y="1752600"/>
            <a:ext cx="8229600" cy="3908762"/>
          </a:xfrm>
          <a:prstGeom prst="rect">
            <a:avLst/>
          </a:prstGeom>
        </p:spPr>
        <p:txBody>
          <a:bodyPr wrap="square">
            <a:spAutoFit/>
          </a:bodyPr>
          <a:lstStyle/>
          <a:p>
            <a:pPr algn="just"/>
            <a:r>
              <a:rPr lang="en-US" sz="3200" dirty="0" smtClean="0"/>
              <a:t>«</a:t>
            </a:r>
            <a:r>
              <a:rPr lang="az-Latn-AZ" sz="3200" dirty="0" err="1" smtClean="0"/>
              <a:t>T</a:t>
            </a:r>
            <a:r>
              <a:rPr lang="en-US" sz="3200" dirty="0" err="1" smtClean="0"/>
              <a:t>əkcə</a:t>
            </a:r>
            <a:r>
              <a:rPr lang="en-US" sz="3200" dirty="0" smtClean="0"/>
              <a:t> </a:t>
            </a:r>
            <a:r>
              <a:rPr lang="en-US" sz="3200" dirty="0" err="1"/>
              <a:t>müəyyən</a:t>
            </a:r>
            <a:r>
              <a:rPr lang="en-US" sz="3200" dirty="0"/>
              <a:t> </a:t>
            </a:r>
            <a:r>
              <a:rPr lang="en-US" sz="3200" dirty="0" err="1"/>
              <a:t>ərazidə</a:t>
            </a:r>
            <a:r>
              <a:rPr lang="en-US" sz="3200" dirty="0"/>
              <a:t> </a:t>
            </a:r>
            <a:r>
              <a:rPr lang="en-US" sz="3200" dirty="0" err="1"/>
              <a:t>yaşamaq</a:t>
            </a:r>
            <a:r>
              <a:rPr lang="en-US" sz="3200" dirty="0"/>
              <a:t> </a:t>
            </a:r>
            <a:r>
              <a:rPr lang="en-US" sz="3200" dirty="0" err="1"/>
              <a:t>hüququnu</a:t>
            </a:r>
            <a:r>
              <a:rPr lang="en-US" sz="3200" dirty="0"/>
              <a:t> </a:t>
            </a:r>
            <a:r>
              <a:rPr lang="en-US" sz="3200" dirty="0" err="1"/>
              <a:t>deyil</a:t>
            </a:r>
            <a:r>
              <a:rPr lang="en-US" sz="3200" dirty="0"/>
              <a:t>, </a:t>
            </a:r>
            <a:r>
              <a:rPr lang="en-US" sz="3200" dirty="0" err="1"/>
              <a:t>həm</a:t>
            </a:r>
            <a:r>
              <a:rPr lang="en-US" sz="3200" dirty="0"/>
              <a:t> </a:t>
            </a:r>
            <a:r>
              <a:rPr lang="en-US" sz="3200" dirty="0" err="1"/>
              <a:t>də</a:t>
            </a:r>
            <a:r>
              <a:rPr lang="en-US" sz="3200" dirty="0"/>
              <a:t> </a:t>
            </a:r>
            <a:r>
              <a:rPr lang="en-US" sz="3200" dirty="0" err="1"/>
              <a:t>həmin</a:t>
            </a:r>
            <a:r>
              <a:rPr lang="en-US" sz="3200" dirty="0"/>
              <a:t> </a:t>
            </a:r>
            <a:r>
              <a:rPr lang="en-US" sz="3200" dirty="0" err="1"/>
              <a:t>ərazidə</a:t>
            </a:r>
            <a:r>
              <a:rPr lang="en-US" sz="3200" dirty="0"/>
              <a:t> </a:t>
            </a:r>
            <a:r>
              <a:rPr lang="en-US" sz="3200" dirty="0" err="1"/>
              <a:t>maneəsiz</a:t>
            </a:r>
            <a:r>
              <a:rPr lang="en-US" sz="3200" dirty="0"/>
              <a:t> </a:t>
            </a:r>
            <a:r>
              <a:rPr lang="en-US" sz="3200" dirty="0" err="1"/>
              <a:t>yaşamaq</a:t>
            </a:r>
            <a:r>
              <a:rPr lang="en-US" sz="3200" dirty="0"/>
              <a:t> </a:t>
            </a:r>
            <a:r>
              <a:rPr lang="en-US" sz="3200" dirty="0" err="1"/>
              <a:t>hüququnu</a:t>
            </a:r>
            <a:r>
              <a:rPr lang="en-US" sz="3200" dirty="0"/>
              <a:t>» </a:t>
            </a:r>
            <a:r>
              <a:rPr lang="en-US" sz="3200" dirty="0" err="1"/>
              <a:t>nəzərdə</a:t>
            </a:r>
            <a:r>
              <a:rPr lang="en-US" sz="3200" dirty="0"/>
              <a:t> </a:t>
            </a:r>
            <a:r>
              <a:rPr lang="en-US" sz="3200" dirty="0" err="1"/>
              <a:t>tutur</a:t>
            </a:r>
            <a:r>
              <a:rPr lang="en-US" sz="3200" dirty="0"/>
              <a:t> </a:t>
            </a:r>
            <a:r>
              <a:rPr lang="en-US" sz="3200" dirty="0" err="1"/>
              <a:t>və</a:t>
            </a:r>
            <a:r>
              <a:rPr lang="en-US" sz="3200" dirty="0"/>
              <a:t> </a:t>
            </a:r>
            <a:r>
              <a:rPr lang="en-US" sz="3200" dirty="0" err="1"/>
              <a:t>təkcə</a:t>
            </a:r>
            <a:r>
              <a:rPr lang="en-US" sz="3200" dirty="0"/>
              <a:t> </a:t>
            </a:r>
            <a:r>
              <a:rPr lang="en-US" sz="3200" dirty="0" err="1"/>
              <a:t>konkret</a:t>
            </a:r>
            <a:r>
              <a:rPr lang="en-US" sz="3200" dirty="0"/>
              <a:t> </a:t>
            </a:r>
            <a:r>
              <a:rPr lang="en-US" sz="3200" dirty="0" err="1"/>
              <a:t>və</a:t>
            </a:r>
            <a:r>
              <a:rPr lang="en-US" sz="3200" dirty="0"/>
              <a:t> </a:t>
            </a:r>
            <a:r>
              <a:rPr lang="en-US" sz="3200" dirty="0" err="1"/>
              <a:t>ya</a:t>
            </a:r>
            <a:r>
              <a:rPr lang="en-US" sz="3200" dirty="0"/>
              <a:t> </a:t>
            </a:r>
            <a:r>
              <a:rPr lang="en-US" sz="3200" dirty="0" err="1"/>
              <a:t>fiziki</a:t>
            </a:r>
            <a:r>
              <a:rPr lang="en-US" sz="3200" dirty="0"/>
              <a:t> </a:t>
            </a:r>
            <a:r>
              <a:rPr lang="en-US" sz="3200" dirty="0" err="1"/>
              <a:t>xarakterli</a:t>
            </a:r>
            <a:r>
              <a:rPr lang="en-US" sz="3200" dirty="0"/>
              <a:t> </a:t>
            </a:r>
            <a:r>
              <a:rPr lang="en-US" sz="3200" dirty="0" err="1"/>
              <a:t>pozuntular</a:t>
            </a:r>
            <a:r>
              <a:rPr lang="en-US" sz="3200" dirty="0"/>
              <a:t> </a:t>
            </a:r>
            <a:r>
              <a:rPr lang="en-US" sz="3200" dirty="0" err="1"/>
              <a:t>deyil</a:t>
            </a:r>
            <a:r>
              <a:rPr lang="en-US" sz="3200" dirty="0"/>
              <a:t>, </a:t>
            </a:r>
            <a:r>
              <a:rPr lang="en-US" sz="3200" dirty="0" err="1"/>
              <a:t>həm</a:t>
            </a:r>
            <a:r>
              <a:rPr lang="en-US" sz="3200" dirty="0"/>
              <a:t> </a:t>
            </a:r>
            <a:r>
              <a:rPr lang="en-US" sz="3200" dirty="0" err="1"/>
              <a:t>də</a:t>
            </a:r>
            <a:r>
              <a:rPr lang="en-US" sz="3200" dirty="0"/>
              <a:t> </a:t>
            </a:r>
            <a:r>
              <a:rPr lang="en-US" sz="3200" dirty="0" err="1"/>
              <a:t>səs-küy</a:t>
            </a:r>
            <a:r>
              <a:rPr lang="en-US" sz="3200" dirty="0"/>
              <a:t>, </a:t>
            </a:r>
            <a:r>
              <a:rPr lang="en-US" sz="3200" dirty="0" err="1"/>
              <a:t>tullantılar</a:t>
            </a:r>
            <a:r>
              <a:rPr lang="en-US" sz="3200" dirty="0"/>
              <a:t>, </a:t>
            </a:r>
            <a:r>
              <a:rPr lang="en-US" sz="3200" dirty="0" err="1"/>
              <a:t>qoxular</a:t>
            </a:r>
            <a:r>
              <a:rPr lang="en-US" sz="3200" dirty="0"/>
              <a:t> </a:t>
            </a:r>
            <a:r>
              <a:rPr lang="en-US" sz="3200" dirty="0" err="1"/>
              <a:t>və</a:t>
            </a:r>
            <a:r>
              <a:rPr lang="en-US" sz="3200" dirty="0"/>
              <a:t> </a:t>
            </a:r>
            <a:r>
              <a:rPr lang="en-US" sz="3200" dirty="0" err="1"/>
              <a:t>digər</a:t>
            </a:r>
            <a:r>
              <a:rPr lang="en-US" sz="3200" dirty="0"/>
              <a:t> </a:t>
            </a:r>
            <a:r>
              <a:rPr lang="en-US" sz="3200" dirty="0" err="1"/>
              <a:t>formada</a:t>
            </a:r>
            <a:r>
              <a:rPr lang="en-US" sz="3200" dirty="0"/>
              <a:t> </a:t>
            </a:r>
            <a:r>
              <a:rPr lang="en-US" sz="3200" dirty="0" err="1"/>
              <a:t>müdaxilələr</a:t>
            </a:r>
            <a:r>
              <a:rPr lang="en-US" sz="3200" dirty="0"/>
              <a:t> </a:t>
            </a:r>
            <a:r>
              <a:rPr lang="en-US" sz="3200" dirty="0" err="1"/>
              <a:t>də</a:t>
            </a:r>
            <a:r>
              <a:rPr lang="en-US" sz="3200" dirty="0"/>
              <a:t> </a:t>
            </a:r>
            <a:r>
              <a:rPr lang="en-US" sz="3200" dirty="0" err="1"/>
              <a:t>bu</a:t>
            </a:r>
            <a:r>
              <a:rPr lang="en-US" sz="3200" dirty="0"/>
              <a:t> </a:t>
            </a:r>
            <a:r>
              <a:rPr lang="en-US" sz="3200" dirty="0" err="1"/>
              <a:t>hüququn</a:t>
            </a:r>
            <a:r>
              <a:rPr lang="en-US" sz="3200" dirty="0"/>
              <a:t> </a:t>
            </a:r>
            <a:r>
              <a:rPr lang="en-US" sz="3200" dirty="0" err="1"/>
              <a:t>pozulmasına</a:t>
            </a:r>
            <a:r>
              <a:rPr lang="en-US" sz="3200" dirty="0"/>
              <a:t> </a:t>
            </a:r>
            <a:r>
              <a:rPr lang="en-US" sz="3200" dirty="0" err="1"/>
              <a:t>səbəb</a:t>
            </a:r>
            <a:r>
              <a:rPr lang="en-US" sz="3200" dirty="0"/>
              <a:t> </a:t>
            </a:r>
            <a:r>
              <a:rPr lang="en-US" sz="3200" dirty="0" err="1"/>
              <a:t>ola</a:t>
            </a:r>
            <a:r>
              <a:rPr lang="en-US" sz="3200" dirty="0"/>
              <a:t> </a:t>
            </a:r>
            <a:r>
              <a:rPr lang="en-US" sz="3200" dirty="0" err="1" smtClean="0"/>
              <a:t>bilər</a:t>
            </a:r>
            <a:r>
              <a:rPr lang="az-Latn-AZ" sz="3200" dirty="0" smtClean="0"/>
              <a:t>. </a:t>
            </a:r>
            <a:r>
              <a:rPr lang="az-Latn-AZ" sz="3200" i="1" dirty="0"/>
              <a:t> </a:t>
            </a:r>
            <a:r>
              <a:rPr lang="en-US" sz="2800" i="1" dirty="0" smtClean="0"/>
              <a:t>Moreno </a:t>
            </a:r>
            <a:r>
              <a:rPr lang="en-US" sz="2800" i="1" dirty="0" err="1"/>
              <a:t>Qomes</a:t>
            </a:r>
            <a:r>
              <a:rPr lang="en-US" sz="2800" i="1" dirty="0"/>
              <a:t> </a:t>
            </a:r>
            <a:r>
              <a:rPr lang="en-US" sz="2800" i="1" dirty="0" err="1"/>
              <a:t>İspaniyaya</a:t>
            </a:r>
            <a:r>
              <a:rPr lang="en-US" sz="2800" i="1" dirty="0"/>
              <a:t> </a:t>
            </a:r>
            <a:r>
              <a:rPr lang="en-US" sz="2800" i="1" dirty="0" err="1"/>
              <a:t>qarşı</a:t>
            </a:r>
            <a:r>
              <a:rPr lang="en-US" sz="2800" i="1" dirty="0"/>
              <a:t> </a:t>
            </a:r>
            <a:r>
              <a:rPr lang="en-US" sz="2800" i="1" dirty="0" err="1"/>
              <a:t>işdə</a:t>
            </a:r>
            <a:r>
              <a:rPr lang="en-US" sz="2800" i="1" dirty="0"/>
              <a:t> (Moreno Gómez v. Spain)</a:t>
            </a:r>
          </a:p>
        </p:txBody>
      </p:sp>
    </p:spTree>
    <p:extLst>
      <p:ext uri="{BB962C8B-B14F-4D97-AF65-F5344CB8AC3E}">
        <p14:creationId xmlns:p14="http://schemas.microsoft.com/office/powerpoint/2010/main" val="17315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76400"/>
            <a:ext cx="8077200" cy="3139321"/>
          </a:xfrm>
          <a:prstGeom prst="rect">
            <a:avLst/>
          </a:prstGeom>
        </p:spPr>
        <p:txBody>
          <a:bodyPr wrap="square">
            <a:spAutoFit/>
          </a:bodyPr>
          <a:lstStyle/>
          <a:p>
            <a:pPr marL="342900" indent="-342900" algn="just">
              <a:spcBef>
                <a:spcPct val="50000"/>
              </a:spcBef>
              <a:buFont typeface="Arial" panose="020B0604020202020204" pitchFamily="34" charset="0"/>
              <a:buChar char="•"/>
              <a:defRPr/>
            </a:pPr>
            <a:r>
              <a:rPr lang="az-Latn-AZ" altLang="ru-RU" sz="3600" dirty="0">
                <a:effectLst>
                  <a:outerShdw blurRad="38100" dist="38100" dir="2700000" algn="tl">
                    <a:srgbClr val="000000"/>
                  </a:outerShdw>
                </a:effectLst>
              </a:rPr>
              <a:t>Şəxsin ofisini və biznes məqsədi ilə işlədilən obyektlərə də aid ola bilər; </a:t>
            </a:r>
          </a:p>
          <a:p>
            <a:pPr marL="800100" lvl="1" indent="-342900" algn="just">
              <a:spcBef>
                <a:spcPct val="50000"/>
              </a:spcBef>
              <a:buFont typeface="Arial" panose="020B0604020202020204" pitchFamily="34" charset="0"/>
              <a:buChar char="•"/>
              <a:defRPr/>
            </a:pPr>
            <a:r>
              <a:rPr lang="az-Latn-AZ" sz="3600" dirty="0"/>
              <a:t>Məhkəmənin istinad etdiyi meyar: </a:t>
            </a:r>
            <a:r>
              <a:rPr lang="en-US" sz="3600" dirty="0"/>
              <a:t>“</a:t>
            </a:r>
            <a:r>
              <a:rPr lang="az-Latn-AZ" sz="3600" dirty="0"/>
              <a:t>ağlabatan </a:t>
            </a:r>
            <a:r>
              <a:rPr lang="az-Latn-AZ" sz="3600" dirty="0" smtClean="0"/>
              <a:t>gizlilik (şəxsi həyat) </a:t>
            </a:r>
            <a:r>
              <a:rPr lang="az-Latn-AZ" sz="3600" dirty="0"/>
              <a:t>gözləntisi</a:t>
            </a:r>
            <a:r>
              <a:rPr lang="en-US" sz="3600" dirty="0" smtClean="0"/>
              <a:t>”</a:t>
            </a:r>
            <a:endParaRPr lang="az-Latn-AZ" altLang="ru-RU" sz="3600" dirty="0">
              <a:effectLst>
                <a:outerShdw blurRad="38100" dist="38100" dir="2700000" algn="tl">
                  <a:srgbClr val="000000"/>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026859218"/>
              </p:ext>
            </p:extLst>
          </p:nvPr>
        </p:nvGraphicFramePr>
        <p:xfrm>
          <a:off x="914400" y="457200"/>
          <a:ext cx="7391400" cy="64008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600" b="0" dirty="0" smtClean="0"/>
                        <a:t>«Mənzil» anlayışının əhatə dairəsi  (3)</a:t>
                      </a:r>
                      <a:endParaRPr lang="ru-RU" sz="3600" dirty="0"/>
                    </a:p>
                  </a:txBody>
                  <a:tcPr/>
                </a:tc>
              </a:tr>
            </a:tbl>
          </a:graphicData>
        </a:graphic>
      </p:graphicFrame>
    </p:spTree>
    <p:extLst>
      <p:ext uri="{BB962C8B-B14F-4D97-AF65-F5344CB8AC3E}">
        <p14:creationId xmlns:p14="http://schemas.microsoft.com/office/powerpoint/2010/main" val="145141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8305800" cy="5318635"/>
          </a:xfrm>
          <a:prstGeom prst="rect">
            <a:avLst/>
          </a:prstGeom>
        </p:spPr>
        <p:txBody>
          <a:bodyPr wrap="square">
            <a:spAutoFit/>
          </a:bodyPr>
          <a:lstStyle/>
          <a:p>
            <a:pPr algn="just">
              <a:lnSpc>
                <a:spcPct val="107000"/>
              </a:lnSpc>
              <a:spcAft>
                <a:spcPts val="800"/>
              </a:spcAft>
            </a:pPr>
            <a:r>
              <a:rPr lang="en-US" sz="2200" dirty="0" err="1" smtClean="0">
                <a:latin typeface="+mj-lt"/>
                <a:ea typeface="Calibri" panose="020F0502020204030204" pitchFamily="34" charset="0"/>
                <a:cs typeface="Arial" panose="020B0604020202020204" pitchFamily="34" charset="0"/>
              </a:rPr>
              <a:t>Mülkiyyət</a:t>
            </a:r>
            <a:r>
              <a:rPr lang="en-US" sz="2200" dirty="0" smtClean="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hüququnun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olması</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müvafiq</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məkanın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mənzil</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hesab</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edilməsi</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üçün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zəruri</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və</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ya</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kifayətdirmi</a:t>
            </a:r>
            <a:r>
              <a:rPr lang="en-US" sz="2200" dirty="0">
                <a:latin typeface="+mj-lt"/>
                <a:ea typeface="Calibri" panose="020F0502020204030204" pitchFamily="34" charset="0"/>
                <a:cs typeface="Arial" panose="020B0604020202020204" pitchFamily="34" charset="0"/>
              </a:rPr>
              <a:t>? </a:t>
            </a:r>
            <a:endParaRPr lang="az-Latn-AZ" sz="2200" dirty="0" smtClean="0">
              <a:latin typeface="+mj-lt"/>
              <a:ea typeface="Calibri" panose="020F0502020204030204" pitchFamily="34" charset="0"/>
              <a:cs typeface="Arial" panose="020B0604020202020204" pitchFamily="34" charset="0"/>
            </a:endParaRPr>
          </a:p>
          <a:p>
            <a:pPr algn="just">
              <a:lnSpc>
                <a:spcPct val="107000"/>
              </a:lnSpc>
              <a:spcAft>
                <a:spcPts val="800"/>
              </a:spcAft>
            </a:pPr>
            <a:endParaRPr lang="az-Latn-AZ" sz="2200" dirty="0" smtClean="0">
              <a:latin typeface="+mj-lt"/>
              <a:ea typeface="Calibri" panose="020F0502020204030204" pitchFamily="34" charset="0"/>
              <a:cs typeface="Arial" panose="020B0604020202020204" pitchFamily="34" charset="0"/>
            </a:endParaRPr>
          </a:p>
          <a:p>
            <a:pPr algn="just">
              <a:lnSpc>
                <a:spcPct val="107000"/>
              </a:lnSpc>
              <a:spcAft>
                <a:spcPts val="800"/>
              </a:spcAft>
            </a:pPr>
            <a:r>
              <a:rPr lang="az-Latn-AZ" sz="2200" dirty="0">
                <a:latin typeface="+mj-lt"/>
                <a:ea typeface="Calibri" panose="020F0502020204030204" pitchFamily="34" charset="0"/>
                <a:cs typeface="Arial" panose="020B0604020202020204" pitchFamily="34" charset="0"/>
              </a:rPr>
              <a:t>Ə</a:t>
            </a:r>
            <a:r>
              <a:rPr lang="en-US" sz="2200" dirty="0" err="1">
                <a:latin typeface="+mj-lt"/>
                <a:ea typeface="Calibri" panose="020F0502020204030204" pitchFamily="34" charset="0"/>
                <a:cs typeface="Arial" panose="020B0604020202020204" pitchFamily="34" charset="0"/>
              </a:rPr>
              <a:t>rizəçinin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əcdadlarına</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məxsus</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olan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konkret</a:t>
            </a:r>
            <a:r>
              <a:rPr lang="en-US" sz="2200" dirty="0">
                <a:latin typeface="+mj-lt"/>
                <a:ea typeface="Calibri" panose="020F0502020204030204" pitchFamily="34" charset="0"/>
                <a:cs typeface="Arial" panose="020B0604020202020204" pitchFamily="34" charset="0"/>
              </a:rPr>
              <a:t> torpaq </a:t>
            </a:r>
            <a:r>
              <a:rPr lang="en-US" sz="2200" dirty="0" err="1">
                <a:latin typeface="+mj-lt"/>
                <a:ea typeface="Calibri" panose="020F0502020204030204" pitchFamily="34" charset="0"/>
                <a:cs typeface="Arial" panose="020B0604020202020204" pitchFamily="34" charset="0"/>
              </a:rPr>
              <a:t>sahəsində</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tikmək</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istədiyi</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ev</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də</a:t>
            </a:r>
            <a:r>
              <a:rPr lang="en-US" sz="2200" dirty="0">
                <a:latin typeface="+mj-lt"/>
                <a:ea typeface="Calibri" panose="020F0502020204030204" pitchFamily="34" charset="0"/>
                <a:cs typeface="Arial" panose="020B0604020202020204" pitchFamily="34" charset="0"/>
              </a:rPr>
              <a:t> 8-ci </a:t>
            </a:r>
            <a:r>
              <a:rPr lang="en-US" sz="2200" dirty="0" err="1">
                <a:latin typeface="+mj-lt"/>
                <a:ea typeface="Calibri" panose="020F0502020204030204" pitchFamily="34" charset="0"/>
                <a:cs typeface="Arial" panose="020B0604020202020204" pitchFamily="34" charset="0"/>
              </a:rPr>
              <a:t>maddədə</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nəzərdə</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tutulan</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mənada</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mənzil</a:t>
            </a:r>
            <a:r>
              <a:rPr lang="en-US" sz="2200" dirty="0">
                <a:latin typeface="+mj-lt"/>
                <a:ea typeface="Calibri" panose="020F0502020204030204" pitchFamily="34" charset="0"/>
                <a:cs typeface="Arial" panose="020B0604020202020204" pitchFamily="34" charset="0"/>
              </a:rPr>
              <a:t> </a:t>
            </a:r>
            <a:r>
              <a:rPr lang="en-US" sz="2200" dirty="0" err="1">
                <a:latin typeface="+mj-lt"/>
                <a:ea typeface="Calibri" panose="020F0502020204030204" pitchFamily="34" charset="0"/>
                <a:cs typeface="Arial" panose="020B0604020202020204" pitchFamily="34" charset="0"/>
              </a:rPr>
              <a:t>sayıl</a:t>
            </a:r>
            <a:r>
              <a:rPr lang="az-Latn-AZ" sz="2200" dirty="0">
                <a:latin typeface="+mj-lt"/>
                <a:ea typeface="Calibri" panose="020F0502020204030204" pitchFamily="34" charset="0"/>
                <a:cs typeface="Arial" panose="020B0604020202020204" pitchFamily="34" charset="0"/>
              </a:rPr>
              <a:t>a bilərmi ? </a:t>
            </a:r>
            <a:endParaRPr lang="az-Latn-AZ" sz="2200" dirty="0" smtClean="0">
              <a:latin typeface="+mj-lt"/>
              <a:ea typeface="Calibri" panose="020F0502020204030204" pitchFamily="34" charset="0"/>
              <a:cs typeface="Arial" panose="020B0604020202020204" pitchFamily="34" charset="0"/>
            </a:endParaRPr>
          </a:p>
          <a:p>
            <a:pPr algn="just">
              <a:lnSpc>
                <a:spcPct val="107000"/>
              </a:lnSpc>
              <a:spcAft>
                <a:spcPts val="800"/>
              </a:spcAft>
            </a:pPr>
            <a:endParaRPr lang="az-Latn-AZ" sz="2200" dirty="0">
              <a:latin typeface="+mj-lt"/>
              <a:ea typeface="Calibri" panose="020F0502020204030204" pitchFamily="34" charset="0"/>
              <a:cs typeface="Arial" panose="020B0604020202020204" pitchFamily="34" charset="0"/>
            </a:endParaRPr>
          </a:p>
          <a:p>
            <a:pPr algn="just">
              <a:lnSpc>
                <a:spcPct val="107000"/>
              </a:lnSpc>
              <a:spcAft>
                <a:spcPts val="800"/>
              </a:spcAft>
            </a:pPr>
            <a:r>
              <a:rPr lang="az-Latn-AZ" sz="2200" dirty="0">
                <a:latin typeface="+mj-lt"/>
                <a:ea typeface="Calibri" panose="020F0502020204030204" pitchFamily="34" charset="0"/>
              </a:rPr>
              <a:t>M</a:t>
            </a:r>
            <a:r>
              <a:rPr lang="en-US" sz="2200" dirty="0" err="1">
                <a:latin typeface="+mj-lt"/>
                <a:ea typeface="Calibri" panose="020F0502020204030204" pitchFamily="34" charset="0"/>
              </a:rPr>
              <a:t>ülkiyyətin</a:t>
            </a:r>
            <a:r>
              <a:rPr lang="en-US" sz="2200" dirty="0">
                <a:latin typeface="+mj-lt"/>
                <a:ea typeface="Calibri" panose="020F0502020204030204" pitchFamily="34" charset="0"/>
              </a:rPr>
              <a:t> </a:t>
            </a:r>
            <a:r>
              <a:rPr lang="en-US" sz="2200" dirty="0" err="1">
                <a:latin typeface="+mj-lt"/>
                <a:ea typeface="Calibri" panose="020F0502020204030204" pitchFamily="34" charset="0"/>
              </a:rPr>
              <a:t>vərəsəlik</a:t>
            </a:r>
            <a:r>
              <a:rPr lang="en-US" sz="2200" dirty="0">
                <a:latin typeface="+mj-lt"/>
                <a:ea typeface="Calibri" panose="020F0502020204030204" pitchFamily="34" charset="0"/>
              </a:rPr>
              <a:t> </a:t>
            </a:r>
            <a:r>
              <a:rPr lang="en-US" sz="2200" dirty="0" err="1">
                <a:latin typeface="+mj-lt"/>
                <a:ea typeface="Calibri" panose="020F0502020204030204" pitchFamily="34" charset="0"/>
              </a:rPr>
              <a:t>yolu</a:t>
            </a:r>
            <a:r>
              <a:rPr lang="en-US" sz="2200" dirty="0">
                <a:latin typeface="+mj-lt"/>
                <a:ea typeface="Calibri" panose="020F0502020204030204" pitchFamily="34" charset="0"/>
              </a:rPr>
              <a:t> </a:t>
            </a:r>
            <a:r>
              <a:rPr lang="en-US" sz="2200" dirty="0" err="1">
                <a:latin typeface="+mj-lt"/>
                <a:ea typeface="Calibri" panose="020F0502020204030204" pitchFamily="34" charset="0"/>
              </a:rPr>
              <a:t>ilə</a:t>
            </a:r>
            <a:r>
              <a:rPr lang="en-US" sz="2200" dirty="0">
                <a:latin typeface="+mj-lt"/>
                <a:ea typeface="Calibri" panose="020F0502020204030204" pitchFamily="34" charset="0"/>
              </a:rPr>
              <a:t> </a:t>
            </a:r>
            <a:r>
              <a:rPr lang="en-US" sz="2200" dirty="0" err="1">
                <a:latin typeface="+mj-lt"/>
                <a:ea typeface="Calibri" panose="020F0502020204030204" pitchFamily="34" charset="0"/>
              </a:rPr>
              <a:t>əldə</a:t>
            </a:r>
            <a:r>
              <a:rPr lang="en-US" sz="2200" dirty="0">
                <a:latin typeface="+mj-lt"/>
                <a:ea typeface="Calibri" panose="020F0502020204030204" pitchFamily="34" charset="0"/>
              </a:rPr>
              <a:t> </a:t>
            </a:r>
            <a:r>
              <a:rPr lang="en-US" sz="2200" dirty="0" err="1">
                <a:latin typeface="+mj-lt"/>
                <a:ea typeface="Calibri" panose="020F0502020204030204" pitchFamily="34" charset="0"/>
              </a:rPr>
              <a:t>edilməsi</a:t>
            </a:r>
            <a:r>
              <a:rPr lang="en-US" sz="2200" dirty="0">
                <a:latin typeface="+mj-lt"/>
                <a:ea typeface="Calibri" panose="020F0502020204030204" pitchFamily="34" charset="0"/>
              </a:rPr>
              <a:t> </a:t>
            </a:r>
            <a:r>
              <a:rPr lang="en-US" sz="2200" dirty="0" err="1">
                <a:latin typeface="+mj-lt"/>
                <a:ea typeface="Calibri" panose="020F0502020204030204" pitchFamily="34" charset="0"/>
              </a:rPr>
              <a:t>onun</a:t>
            </a:r>
            <a:r>
              <a:rPr lang="en-US" sz="2200" dirty="0">
                <a:latin typeface="+mj-lt"/>
                <a:ea typeface="Calibri" panose="020F0502020204030204" pitchFamily="34" charset="0"/>
              </a:rPr>
              <a:t> «</a:t>
            </a:r>
            <a:r>
              <a:rPr lang="en-US" sz="2200" dirty="0" err="1">
                <a:latin typeface="+mj-lt"/>
                <a:ea typeface="Calibri" panose="020F0502020204030204" pitchFamily="34" charset="0"/>
              </a:rPr>
              <a:t>mənzil</a:t>
            </a:r>
            <a:r>
              <a:rPr lang="en-US" sz="2200" dirty="0">
                <a:latin typeface="+mj-lt"/>
                <a:ea typeface="Calibri" panose="020F0502020204030204" pitchFamily="34" charset="0"/>
              </a:rPr>
              <a:t>» </a:t>
            </a:r>
            <a:r>
              <a:rPr lang="en-US" sz="2200" dirty="0" err="1">
                <a:latin typeface="+mj-lt"/>
                <a:ea typeface="Calibri" panose="020F0502020204030204" pitchFamily="34" charset="0"/>
              </a:rPr>
              <a:t>hesab</a:t>
            </a:r>
            <a:r>
              <a:rPr lang="en-US" sz="2200" dirty="0">
                <a:latin typeface="+mj-lt"/>
                <a:ea typeface="Calibri" panose="020F0502020204030204" pitchFamily="34" charset="0"/>
              </a:rPr>
              <a:t> </a:t>
            </a:r>
            <a:r>
              <a:rPr lang="en-US" sz="2200" dirty="0" err="1">
                <a:latin typeface="+mj-lt"/>
                <a:ea typeface="Calibri" panose="020F0502020204030204" pitchFamily="34" charset="0"/>
              </a:rPr>
              <a:t>edilməsi</a:t>
            </a:r>
            <a:r>
              <a:rPr lang="en-US" sz="2200" dirty="0">
                <a:latin typeface="+mj-lt"/>
                <a:ea typeface="Calibri" panose="020F0502020204030204" pitchFamily="34" charset="0"/>
              </a:rPr>
              <a:t> </a:t>
            </a:r>
            <a:r>
              <a:rPr lang="en-US" sz="2200" dirty="0" err="1">
                <a:latin typeface="+mj-lt"/>
                <a:ea typeface="Calibri" panose="020F0502020204030204" pitchFamily="34" charset="0"/>
              </a:rPr>
              <a:t>üçün</a:t>
            </a:r>
            <a:r>
              <a:rPr lang="en-US" sz="2200" dirty="0">
                <a:latin typeface="+mj-lt"/>
                <a:ea typeface="Calibri" panose="020F0502020204030204" pitchFamily="34" charset="0"/>
              </a:rPr>
              <a:t> </a:t>
            </a:r>
            <a:r>
              <a:rPr lang="en-US" sz="2200" dirty="0" err="1">
                <a:latin typeface="+mj-lt"/>
                <a:ea typeface="Calibri" panose="020F0502020204030204" pitchFamily="34" charset="0"/>
              </a:rPr>
              <a:t>konkret</a:t>
            </a:r>
            <a:r>
              <a:rPr lang="en-US" sz="2200" dirty="0">
                <a:latin typeface="+mj-lt"/>
                <a:ea typeface="Calibri" panose="020F0502020204030204" pitchFamily="34" charset="0"/>
              </a:rPr>
              <a:t> </a:t>
            </a:r>
            <a:r>
              <a:rPr lang="en-US" sz="2200" dirty="0" err="1">
                <a:latin typeface="+mj-lt"/>
                <a:ea typeface="Calibri" panose="020F0502020204030204" pitchFamily="34" charset="0"/>
              </a:rPr>
              <a:t>dəlil</a:t>
            </a:r>
            <a:r>
              <a:rPr lang="en-US" sz="2200" dirty="0">
                <a:latin typeface="+mj-lt"/>
                <a:ea typeface="Calibri" panose="020F0502020204030204" pitchFamily="34" charset="0"/>
              </a:rPr>
              <a:t> </a:t>
            </a:r>
            <a:r>
              <a:rPr lang="en-US" sz="2200" dirty="0" err="1">
                <a:latin typeface="+mj-lt"/>
                <a:ea typeface="Calibri" panose="020F0502020204030204" pitchFamily="34" charset="0"/>
              </a:rPr>
              <a:t>təşkil</a:t>
            </a:r>
            <a:r>
              <a:rPr lang="en-US" sz="2200" dirty="0">
                <a:latin typeface="+mj-lt"/>
                <a:ea typeface="Calibri" panose="020F0502020204030204" pitchFamily="34" charset="0"/>
              </a:rPr>
              <a:t> </a:t>
            </a:r>
            <a:r>
              <a:rPr lang="en-US" sz="2200" dirty="0" smtClean="0">
                <a:latin typeface="+mj-lt"/>
                <a:ea typeface="Calibri" panose="020F0502020204030204" pitchFamily="34" charset="0"/>
              </a:rPr>
              <a:t>e</a:t>
            </a:r>
            <a:r>
              <a:rPr lang="az-Latn-AZ" sz="2200" dirty="0" smtClean="0">
                <a:latin typeface="+mj-lt"/>
                <a:ea typeface="Calibri" panose="020F0502020204030204" pitchFamily="34" charset="0"/>
              </a:rPr>
              <a:t>dirmi ?  </a:t>
            </a:r>
          </a:p>
          <a:p>
            <a:pPr algn="just">
              <a:lnSpc>
                <a:spcPct val="107000"/>
              </a:lnSpc>
              <a:spcAft>
                <a:spcPts val="800"/>
              </a:spcAft>
            </a:pPr>
            <a:endParaRPr lang="az-Latn-AZ" sz="2200" dirty="0" smtClean="0">
              <a:latin typeface="+mj-lt"/>
              <a:ea typeface="Calibri" panose="020F0502020204030204" pitchFamily="34" charset="0"/>
            </a:endParaRPr>
          </a:p>
          <a:p>
            <a:pPr algn="just">
              <a:lnSpc>
                <a:spcPct val="107000"/>
              </a:lnSpc>
              <a:spcAft>
                <a:spcPts val="800"/>
              </a:spcAft>
            </a:pPr>
            <a:r>
              <a:rPr lang="az-Latn-AZ" sz="2000" dirty="0" smtClean="0">
                <a:effectLst/>
                <a:latin typeface="+mj-lt"/>
                <a:ea typeface="Calibri" panose="020F0502020204030204" pitchFamily="34" charset="0"/>
                <a:cs typeface="Arial" panose="020B0604020202020204" pitchFamily="34" charset="0"/>
              </a:rPr>
              <a:t>Şəxsi avtomobildə polisin axtarış aparması 8-ci maddənin mənzil toxunulmazlığı hüququnun pozulmasını təşkil edə bilərmi ? </a:t>
            </a:r>
            <a:r>
              <a:rPr lang="en-US" sz="2000" dirty="0"/>
              <a:t>In X v </a:t>
            </a:r>
            <a:r>
              <a:rPr lang="en-US" sz="2000" dirty="0" smtClean="0"/>
              <a:t>Belgium</a:t>
            </a:r>
            <a:r>
              <a:rPr lang="az-Latn-AZ" sz="2000" dirty="0" smtClean="0"/>
              <a:t>. Ratione materiae</a:t>
            </a:r>
            <a:endParaRPr lang="en-US" sz="2000" dirty="0">
              <a:effectLst/>
              <a:latin typeface="+mj-lt"/>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03357628"/>
              </p:ext>
            </p:extLst>
          </p:nvPr>
        </p:nvGraphicFramePr>
        <p:xfrm>
          <a:off x="914400" y="457200"/>
          <a:ext cx="7391400" cy="64008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600" b="0" dirty="0" smtClean="0"/>
                        <a:t>«Mənzil» anlayışının əhatə dairəsi  (4)</a:t>
                      </a:r>
                      <a:endParaRPr lang="ru-RU" sz="3600" dirty="0"/>
                    </a:p>
                  </a:txBody>
                  <a:tcPr/>
                </a:tc>
              </a:tr>
            </a:tbl>
          </a:graphicData>
        </a:graphic>
      </p:graphicFrame>
    </p:spTree>
    <p:extLst>
      <p:ext uri="{BB962C8B-B14F-4D97-AF65-F5344CB8AC3E}">
        <p14:creationId xmlns:p14="http://schemas.microsoft.com/office/powerpoint/2010/main" val="210028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1788071"/>
              </p:ext>
            </p:extLst>
          </p:nvPr>
        </p:nvGraphicFramePr>
        <p:xfrm>
          <a:off x="914400" y="457200"/>
          <a:ext cx="7391400" cy="64008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600" b="0" dirty="0" smtClean="0"/>
                        <a:t>«Müdaxilə» halları</a:t>
                      </a:r>
                      <a:endParaRPr lang="ru-RU" sz="3600" dirty="0"/>
                    </a:p>
                  </a:txBody>
                  <a:tcPr/>
                </a:tc>
              </a:tr>
            </a:tbl>
          </a:graphicData>
        </a:graphic>
      </p:graphicFrame>
      <p:sp>
        <p:nvSpPr>
          <p:cNvPr id="4" name="Rectangle 3"/>
          <p:cNvSpPr/>
          <p:nvPr/>
        </p:nvSpPr>
        <p:spPr>
          <a:xfrm>
            <a:off x="1066800" y="1600200"/>
            <a:ext cx="7086600" cy="4678204"/>
          </a:xfrm>
          <a:prstGeom prst="rect">
            <a:avLst/>
          </a:prstGeom>
        </p:spPr>
        <p:txBody>
          <a:bodyPr wrap="square">
            <a:spAutoFit/>
          </a:bodyPr>
          <a:lstStyle/>
          <a:p>
            <a:pPr marL="285750" indent="-285750">
              <a:buFont typeface="Arial" panose="020B0604020202020204" pitchFamily="34" charset="0"/>
              <a:buChar char="•"/>
            </a:pPr>
            <a:r>
              <a:rPr lang="en-US" sz="2800" dirty="0" err="1"/>
              <a:t>Özəl</a:t>
            </a:r>
            <a:r>
              <a:rPr lang="en-US" sz="2800" dirty="0"/>
              <a:t> </a:t>
            </a:r>
            <a:r>
              <a:rPr lang="en-US" sz="2800" dirty="0" err="1"/>
              <a:t>sənaye</a:t>
            </a:r>
            <a:r>
              <a:rPr lang="en-US" sz="2800" dirty="0"/>
              <a:t> </a:t>
            </a:r>
            <a:r>
              <a:rPr lang="en-US" sz="2800" dirty="0" err="1"/>
              <a:t>sahələrinin</a:t>
            </a:r>
            <a:r>
              <a:rPr lang="en-US" sz="2800" dirty="0"/>
              <a:t> </a:t>
            </a:r>
            <a:r>
              <a:rPr lang="en-US" sz="2800" dirty="0" err="1" smtClean="0"/>
              <a:t>tənzimlənməsi</a:t>
            </a:r>
            <a:r>
              <a:rPr lang="az-Latn-AZ" sz="2800" dirty="0" smtClean="0"/>
              <a:t>.</a:t>
            </a:r>
            <a:r>
              <a:rPr lang="en-US" sz="2800" dirty="0" err="1" smtClean="0"/>
              <a:t>Fadeyeva</a:t>
            </a:r>
            <a:r>
              <a:rPr lang="en-US" sz="2800" dirty="0" smtClean="0"/>
              <a:t> </a:t>
            </a:r>
            <a:r>
              <a:rPr lang="en-US" sz="2800" dirty="0"/>
              <a:t>v Russia </a:t>
            </a:r>
            <a:r>
              <a:rPr lang="az-Latn-AZ" sz="2800" dirty="0" smtClean="0"/>
              <a:t>və </a:t>
            </a:r>
            <a:r>
              <a:rPr lang="en-US" sz="2800" dirty="0" err="1"/>
              <a:t>Taşkin</a:t>
            </a:r>
            <a:r>
              <a:rPr lang="en-US" sz="2800" dirty="0"/>
              <a:t> v Turkey and </a:t>
            </a:r>
            <a:r>
              <a:rPr lang="en-US" sz="2800" dirty="0" err="1"/>
              <a:t>Giacomelli</a:t>
            </a:r>
            <a:r>
              <a:rPr lang="en-US" sz="2800" dirty="0"/>
              <a:t> v </a:t>
            </a:r>
            <a:r>
              <a:rPr lang="en-US" sz="2800" dirty="0" smtClean="0"/>
              <a:t>Italy</a:t>
            </a:r>
            <a:r>
              <a:rPr lang="az-Latn-AZ" sz="2800" dirty="0"/>
              <a:t>.</a:t>
            </a:r>
            <a:endParaRPr lang="az-Latn-AZ" sz="2800" dirty="0" smtClean="0"/>
          </a:p>
          <a:p>
            <a:pPr marL="285750" indent="-285750">
              <a:buFont typeface="Arial" panose="020B0604020202020204" pitchFamily="34" charset="0"/>
              <a:buChar char="•"/>
            </a:pPr>
            <a:r>
              <a:rPr lang="az-Latn-AZ" sz="2800" dirty="0" smtClean="0"/>
              <a:t>Ətraf mühit ilə bağlı tənzimləmələr</a:t>
            </a:r>
          </a:p>
          <a:p>
            <a:pPr marL="285750" indent="-285750">
              <a:buFont typeface="Arial" panose="020B0604020202020204" pitchFamily="34" charset="0"/>
              <a:buChar char="•"/>
            </a:pPr>
            <a:r>
              <a:rPr lang="az-Latn-AZ" sz="2800" dirty="0" smtClean="0"/>
              <a:t>Nəzarət və müşahidə</a:t>
            </a:r>
            <a:endParaRPr lang="az-Latn-AZ" sz="2800" dirty="0"/>
          </a:p>
          <a:p>
            <a:pPr marL="285750" indent="-285750">
              <a:buFont typeface="Arial" panose="020B0604020202020204" pitchFamily="34" charset="0"/>
              <a:buChar char="•"/>
            </a:pPr>
            <a:r>
              <a:rPr lang="en-US" sz="2800" dirty="0" err="1"/>
              <a:t>Qəsdli</a:t>
            </a:r>
            <a:r>
              <a:rPr lang="en-US" sz="2800" dirty="0"/>
              <a:t> </a:t>
            </a:r>
            <a:r>
              <a:rPr lang="en-US" sz="2800" dirty="0" err="1"/>
              <a:t>zərərlər</a:t>
            </a:r>
            <a:r>
              <a:rPr lang="en-US" sz="2800" dirty="0"/>
              <a:t>;</a:t>
            </a:r>
          </a:p>
          <a:p>
            <a:pPr marL="285750" indent="-285750">
              <a:buFont typeface="Arial" panose="020B0604020202020204" pitchFamily="34" charset="0"/>
              <a:buChar char="•"/>
            </a:pPr>
            <a:r>
              <a:rPr lang="en-US" sz="2800" dirty="0" err="1"/>
              <a:t>Səs-küy</a:t>
            </a:r>
            <a:r>
              <a:rPr lang="en-US" sz="2800" dirty="0"/>
              <a:t> </a:t>
            </a:r>
            <a:r>
              <a:rPr lang="en-US" sz="2800" dirty="0" err="1"/>
              <a:t>və</a:t>
            </a:r>
            <a:r>
              <a:rPr lang="en-US" sz="2800" dirty="0"/>
              <a:t> </a:t>
            </a:r>
            <a:r>
              <a:rPr lang="en-US" sz="2800" dirty="0" err="1"/>
              <a:t>narahatlıqlar</a:t>
            </a:r>
            <a:r>
              <a:rPr lang="en-US" sz="2800" dirty="0"/>
              <a:t>;</a:t>
            </a:r>
          </a:p>
          <a:p>
            <a:pPr marL="285750" indent="-285750">
              <a:buFont typeface="Arial" panose="020B0604020202020204" pitchFamily="34" charset="0"/>
              <a:buChar char="•"/>
            </a:pPr>
            <a:r>
              <a:rPr lang="en-US" sz="2800" dirty="0" err="1"/>
              <a:t>Ətraf</a:t>
            </a:r>
            <a:r>
              <a:rPr lang="en-US" sz="2800" dirty="0"/>
              <a:t> </a:t>
            </a:r>
            <a:r>
              <a:rPr lang="en-US" sz="2800" dirty="0" err="1"/>
              <a:t>mühit</a:t>
            </a:r>
            <a:r>
              <a:rPr lang="en-US" sz="2800" dirty="0"/>
              <a:t> </a:t>
            </a:r>
            <a:r>
              <a:rPr lang="en-US" sz="2800" dirty="0" err="1"/>
              <a:t>səs-küyündən</a:t>
            </a:r>
            <a:r>
              <a:rPr lang="en-US" sz="2800" dirty="0"/>
              <a:t> </a:t>
            </a:r>
            <a:r>
              <a:rPr lang="en-US" sz="2800" dirty="0" err="1"/>
              <a:t>və</a:t>
            </a:r>
            <a:r>
              <a:rPr lang="en-US" sz="2800" dirty="0"/>
              <a:t> </a:t>
            </a:r>
            <a:r>
              <a:rPr lang="en-US" sz="2800" dirty="0" err="1"/>
              <a:t>təsirləri</a:t>
            </a:r>
            <a:r>
              <a:rPr lang="en-US" sz="2800" dirty="0"/>
              <a:t>;</a:t>
            </a:r>
          </a:p>
          <a:p>
            <a:pPr marL="285750" indent="-285750">
              <a:buFont typeface="Arial" panose="020B0604020202020204" pitchFamily="34" charset="0"/>
              <a:buChar char="•"/>
            </a:pPr>
            <a:r>
              <a:rPr lang="en-US" sz="2800" dirty="0" err="1"/>
              <a:t>Sahibliyin</a:t>
            </a:r>
            <a:r>
              <a:rPr lang="en-US" sz="2800" dirty="0"/>
              <a:t> </a:t>
            </a:r>
            <a:r>
              <a:rPr lang="en-US" sz="2800" dirty="0" err="1"/>
              <a:t>tənzimlənməsi</a:t>
            </a:r>
            <a:r>
              <a:rPr lang="en-US" sz="2800" dirty="0"/>
              <a:t> </a:t>
            </a:r>
            <a:r>
              <a:rPr lang="en-US" sz="2800" dirty="0" err="1"/>
              <a:t>qaydaları</a:t>
            </a:r>
            <a:r>
              <a:rPr lang="en-US" sz="2800" dirty="0"/>
              <a:t>;</a:t>
            </a:r>
          </a:p>
          <a:p>
            <a:pPr marL="285750" indent="-285750">
              <a:buFont typeface="Arial" panose="020B0604020202020204" pitchFamily="34" charset="0"/>
              <a:buChar char="•"/>
            </a:pPr>
            <a:r>
              <a:rPr lang="en-US" sz="2800" dirty="0" err="1"/>
              <a:t>Mənzildə</a:t>
            </a:r>
            <a:r>
              <a:rPr lang="en-US" sz="2800" dirty="0"/>
              <a:t> </a:t>
            </a:r>
            <a:r>
              <a:rPr lang="en-US" sz="2800" dirty="0" err="1"/>
              <a:t>axtarış</a:t>
            </a:r>
            <a:r>
              <a:rPr lang="en-US" sz="2800" dirty="0"/>
              <a:t> </a:t>
            </a:r>
            <a:r>
              <a:rPr lang="en-US" sz="2800" dirty="0" err="1"/>
              <a:t>və</a:t>
            </a:r>
            <a:r>
              <a:rPr lang="en-US" sz="2800" dirty="0"/>
              <a:t> </a:t>
            </a:r>
            <a:r>
              <a:rPr lang="en-US" sz="2800" dirty="0" err="1"/>
              <a:t>əmlakın</a:t>
            </a:r>
            <a:r>
              <a:rPr lang="en-US" sz="2800" dirty="0"/>
              <a:t> </a:t>
            </a:r>
            <a:r>
              <a:rPr lang="en-US" sz="2800" dirty="0" err="1"/>
              <a:t>götürülməsi</a:t>
            </a:r>
            <a:r>
              <a:rPr lang="en-US" sz="2800" dirty="0"/>
              <a: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2710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5467838"/>
              </p:ext>
            </p:extLst>
          </p:nvPr>
        </p:nvGraphicFramePr>
        <p:xfrm>
          <a:off x="914400" y="457200"/>
          <a:ext cx="7391400" cy="173736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600" b="0" dirty="0" smtClean="0"/>
                        <a:t>«Mənzildə axtarış»ın 8-ci maddə üzrə təminatları: Hüquqi və adekvat prosedur təminatları.</a:t>
                      </a:r>
                      <a:endParaRPr lang="ru-RU" sz="3600" dirty="0"/>
                    </a:p>
                  </a:txBody>
                  <a:tcPr/>
                </a:tc>
              </a:tr>
            </a:tbl>
          </a:graphicData>
        </a:graphic>
      </p:graphicFrame>
      <p:sp>
        <p:nvSpPr>
          <p:cNvPr id="3" name="Rectangle 2"/>
          <p:cNvSpPr/>
          <p:nvPr/>
        </p:nvSpPr>
        <p:spPr>
          <a:xfrm>
            <a:off x="762000" y="2438400"/>
            <a:ext cx="7696200" cy="3816429"/>
          </a:xfrm>
          <a:prstGeom prst="rect">
            <a:avLst/>
          </a:prstGeom>
        </p:spPr>
        <p:txBody>
          <a:bodyPr wrap="square">
            <a:spAutoFit/>
          </a:bodyPr>
          <a:lstStyle/>
          <a:p>
            <a:pPr marL="285750" indent="-285750" algn="just">
              <a:buFont typeface="Arial" panose="020B0604020202020204" pitchFamily="34" charset="0"/>
              <a:buChar char="•"/>
            </a:pPr>
            <a:r>
              <a:rPr lang="az-Latn-AZ" sz="1600" dirty="0" smtClean="0"/>
              <a:t>Hansı təminatlar tələb olunur ?. </a:t>
            </a:r>
            <a:r>
              <a:rPr lang="en-US" sz="1600" dirty="0" err="1" smtClean="0"/>
              <a:t>Camenzind</a:t>
            </a:r>
            <a:r>
              <a:rPr lang="en-US" sz="1600" dirty="0" smtClean="0"/>
              <a:t> </a:t>
            </a:r>
            <a:r>
              <a:rPr lang="en-US" sz="1600" dirty="0"/>
              <a:t>v. </a:t>
            </a:r>
            <a:r>
              <a:rPr lang="az-Latn-AZ" sz="1600" dirty="0" smtClean="0"/>
              <a:t>İsveçrə</a:t>
            </a:r>
          </a:p>
          <a:p>
            <a:pPr marL="285750" indent="-285750" algn="just">
              <a:buFont typeface="Arial" panose="020B0604020202020204" pitchFamily="34" charset="0"/>
              <a:buChar char="•"/>
            </a:pPr>
            <a:r>
              <a:rPr lang="az-Latn-AZ" sz="1600" dirty="0" smtClean="0"/>
              <a:t>Sonradan və ya əvvəlcədən verilmiş Məhkəmə qərarı kifayət edirmi ? (Proporsianallıq tələbi)</a:t>
            </a:r>
          </a:p>
          <a:p>
            <a:pPr marL="285750" indent="-285750" algn="just">
              <a:buFont typeface="Arial" panose="020B0604020202020204" pitchFamily="34" charset="0"/>
              <a:buChar char="•"/>
            </a:pPr>
            <a:r>
              <a:rPr lang="az-Latn-AZ" sz="1600" dirty="0" smtClean="0"/>
              <a:t>Vergi və Gömrük məsələləri üzrə axtarışlar. Funke vs Fransa. </a:t>
            </a:r>
          </a:p>
          <a:p>
            <a:pPr marL="285750" indent="-285750" algn="just">
              <a:buFont typeface="Arial" panose="020B0604020202020204" pitchFamily="34" charset="0"/>
              <a:buChar char="•"/>
            </a:pPr>
            <a:r>
              <a:rPr lang="az-Latn-AZ" sz="1600" dirty="0" smtClean="0"/>
              <a:t>Terrorizm ilə bağlı axtarışlar. Murray Birləşmiş Krallığa qarşı.</a:t>
            </a:r>
          </a:p>
          <a:p>
            <a:pPr marL="285750" indent="-285750" algn="just">
              <a:buFont typeface="Arial" panose="020B0604020202020204" pitchFamily="34" charset="0"/>
              <a:buChar char="•"/>
            </a:pPr>
            <a:r>
              <a:rPr lang="en-US" sz="1600" dirty="0"/>
              <a:t>The </a:t>
            </a:r>
            <a:r>
              <a:rPr lang="en-US" sz="1600" dirty="0" err="1"/>
              <a:t>ECtHR</a:t>
            </a:r>
            <a:r>
              <a:rPr lang="en-US" sz="1600" dirty="0"/>
              <a:t>, first of all, noted that the exercise of powers to interfere with home (and private life) must be confined within reasonable bounds to </a:t>
            </a:r>
            <a:r>
              <a:rPr lang="en-US" sz="1600" dirty="0" err="1"/>
              <a:t>minimise</a:t>
            </a:r>
            <a:r>
              <a:rPr lang="en-US" sz="1600" dirty="0"/>
              <a:t> the impact of such measures on the personal sphere of the individual guaranteed under Article </a:t>
            </a:r>
            <a:r>
              <a:rPr lang="en-US" sz="1600" dirty="0" smtClean="0"/>
              <a:t>8</a:t>
            </a:r>
            <a:r>
              <a:rPr lang="az-Latn-AZ" sz="1600" dirty="0" smtClean="0"/>
              <a:t>.</a:t>
            </a:r>
          </a:p>
          <a:p>
            <a:pPr marL="285750" indent="-285750" algn="just">
              <a:buFont typeface="Arial" panose="020B0604020202020204" pitchFamily="34" charset="0"/>
              <a:buChar char="•"/>
            </a:pPr>
            <a:r>
              <a:rPr lang="en-US" sz="1600" dirty="0"/>
              <a:t>(1) Determining whether a search of an individual premises and seizure of his belongings is necessary in a democratic society, require the analysis of circumstances such as (a) the basis upon which a search warrant is issued; (b) the content and scope of the warrant; (c) the manner in which the search warrant is executed; and (d) the possible repercussion on the work and reputation of the person </a:t>
            </a:r>
            <a:r>
              <a:rPr lang="en-US" sz="1600" dirty="0" smtClean="0"/>
              <a:t>affected</a:t>
            </a:r>
            <a:r>
              <a:rPr lang="az-Latn-AZ" sz="1600" dirty="0" smtClean="0"/>
              <a:t>. Smirnov Russia. </a:t>
            </a:r>
          </a:p>
          <a:p>
            <a:pPr marL="285750" indent="-285750">
              <a:buFontTx/>
              <a:buChar char="-"/>
            </a:pPr>
            <a:endParaRPr lang="az-Latn-AZ" dirty="0" smtClean="0"/>
          </a:p>
        </p:txBody>
      </p:sp>
    </p:spTree>
    <p:extLst>
      <p:ext uri="{BB962C8B-B14F-4D97-AF65-F5344CB8AC3E}">
        <p14:creationId xmlns:p14="http://schemas.microsoft.com/office/powerpoint/2010/main" val="3659094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1407</TotalTime>
  <Words>1147</Words>
  <Application>Microsoft Office PowerPoint</Application>
  <PresentationFormat>On-screen Show (4:3)</PresentationFormat>
  <Paragraphs>78</Paragraphs>
  <Slides>13</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Photo Editor Photo</vt:lpstr>
      <vt:lpstr>AİHK: Maddə 8. Şəxsi və ailə həyatına hörmət hüququ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8-ci maddənin tətbiqi</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Hüquqları və Əsas Azadlıqları haqqında Avropa Konvensiyası: Maddə 8</dc:title>
  <dc:creator>user</dc:creator>
  <cp:lastModifiedBy>ROVSHANOVA Vafa</cp:lastModifiedBy>
  <cp:revision>42</cp:revision>
  <dcterms:created xsi:type="dcterms:W3CDTF">2006-08-16T00:00:00Z</dcterms:created>
  <dcterms:modified xsi:type="dcterms:W3CDTF">2017-02-28T11:48:02Z</dcterms:modified>
</cp:coreProperties>
</file>