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2" r:id="rId4"/>
    <p:sldId id="263" r:id="rId5"/>
    <p:sldId id="258" r:id="rId6"/>
    <p:sldId id="257" r:id="rId7"/>
    <p:sldId id="271" r:id="rId8"/>
    <p:sldId id="270" r:id="rId9"/>
    <p:sldId id="273" r:id="rId10"/>
    <p:sldId id="26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2950" autoAdjust="0"/>
  </p:normalViewPr>
  <p:slideViewPr>
    <p:cSldViewPr snapToGrid="0">
      <p:cViewPr varScale="1">
        <p:scale>
          <a:sx n="85" d="100"/>
          <a:sy n="85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240381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866833621012855"/>
          <c:y val="4.5499504849548601E-2"/>
        </c:manualLayout>
      </c:layout>
      <c:overlay val="0"/>
      <c:txPr>
        <a:bodyPr/>
        <a:lstStyle/>
        <a:p>
          <a:pPr>
            <a:defRPr sz="40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'[Chart in 240381 (Compatibility Mode)]Лист1'!$B$1</c:f>
              <c:strCache>
                <c:ptCount val="1"/>
                <c:pt idx="0">
                  <c:v>Sağlamlığa təsir edən amillər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240381 (Compatibility Mode)]Лист1'!$A$2:$A$5</c:f>
              <c:strCache>
                <c:ptCount val="4"/>
                <c:pt idx="0">
                  <c:v>Genetik fon</c:v>
                </c:pt>
                <c:pt idx="1">
                  <c:v>Ətraf mühit</c:v>
                </c:pt>
                <c:pt idx="2">
                  <c:v>Səhiyyə sistemi</c:v>
                </c:pt>
                <c:pt idx="3">
                  <c:v>Həyat-tərzi</c:v>
                </c:pt>
              </c:strCache>
            </c:strRef>
          </c:cat>
          <c:val>
            <c:numRef>
              <c:f>'[Chart in 240381 (Compatibility Mode)]Лист1'!$B$2:$B$5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355016380655915"/>
          <c:y val="0.29041566663790608"/>
          <c:w val="0.23903526504318695"/>
          <c:h val="0.4814271558599869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0.68472</cdr:x>
      <cdr:y>0.89317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36904" y="5983355"/>
          <a:ext cx="3240157" cy="715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az-Latn-AZ" sz="1800" dirty="0" smtClean="0"/>
            <a:t>Ümumdünya Səhiyyə Təşkilatı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1F15F-4E93-46C1-9C56-6C6FBAE15057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EF42-4E1D-4539-B70B-835CE73CD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-qanun.az/alpidata/framework/data/4/c_f_4078.htm#_edn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err="1" smtClean="0"/>
              <a:t>Guerra</a:t>
            </a:r>
            <a:r>
              <a:rPr lang="az-Latn-AZ" dirty="0" smtClean="0"/>
              <a:t> rol oyunu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Ümumdünya səhiyyə təşkilatı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US" dirty="0" err="1" smtClean="0"/>
              <a:t>Təkcə</a:t>
            </a:r>
            <a:r>
              <a:rPr lang="en-US" dirty="0" smtClean="0"/>
              <a:t> </a:t>
            </a:r>
            <a:r>
              <a:rPr lang="en-US" dirty="0" err="1" smtClean="0"/>
              <a:t>insanın</a:t>
            </a:r>
            <a:r>
              <a:rPr lang="en-US" dirty="0" smtClean="0"/>
              <a:t> </a:t>
            </a:r>
            <a:r>
              <a:rPr lang="en-US" dirty="0" err="1" smtClean="0"/>
              <a:t>xəstəliyi</a:t>
            </a:r>
            <a:r>
              <a:rPr lang="en-US" dirty="0" smtClean="0"/>
              <a:t>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fiziki</a:t>
            </a:r>
            <a:r>
              <a:rPr lang="en-US" dirty="0" smtClean="0"/>
              <a:t> </a:t>
            </a:r>
            <a:r>
              <a:rPr lang="en-US" dirty="0" err="1" smtClean="0"/>
              <a:t>qüsurların</a:t>
            </a:r>
            <a:r>
              <a:rPr lang="en-US" dirty="0" smtClean="0"/>
              <a:t> </a:t>
            </a:r>
            <a:r>
              <a:rPr lang="en-US" dirty="0" err="1" smtClean="0"/>
              <a:t>olmaması</a:t>
            </a:r>
            <a:r>
              <a:rPr lang="en-US" dirty="0" smtClean="0"/>
              <a:t> </a:t>
            </a:r>
            <a:r>
              <a:rPr lang="en-US" dirty="0" err="1" smtClean="0"/>
              <a:t>deyil</a:t>
            </a:r>
            <a:r>
              <a:rPr lang="en-US" dirty="0" smtClean="0"/>
              <a:t>, </a:t>
            </a:r>
            <a:r>
              <a:rPr lang="az-Latn-AZ" dirty="0" smtClean="0"/>
              <a:t>h</a:t>
            </a:r>
            <a:r>
              <a:rPr lang="en-US" dirty="0" err="1" smtClean="0"/>
              <a:t>əm</a:t>
            </a:r>
            <a:r>
              <a:rPr lang="az-Latn-AZ" dirty="0" smtClean="0"/>
              <a:t> </a:t>
            </a:r>
            <a:r>
              <a:rPr lang="en-US" dirty="0" err="1" smtClean="0"/>
              <a:t>də</a:t>
            </a:r>
            <a:r>
              <a:rPr lang="en-US" dirty="0" smtClean="0"/>
              <a:t> tam </a:t>
            </a:r>
            <a:r>
              <a:rPr lang="en-US" dirty="0" err="1" smtClean="0"/>
              <a:t>olaraq</a:t>
            </a:r>
            <a:r>
              <a:rPr lang="en-US" dirty="0" smtClean="0"/>
              <a:t> </a:t>
            </a:r>
            <a:r>
              <a:rPr lang="en-US" dirty="0" err="1" smtClean="0"/>
              <a:t>fiziki</a:t>
            </a:r>
            <a:r>
              <a:rPr lang="en-US" dirty="0" smtClean="0"/>
              <a:t>, </a:t>
            </a:r>
            <a:r>
              <a:rPr lang="en-US" dirty="0" err="1" smtClean="0"/>
              <a:t>mənəvi</a:t>
            </a:r>
            <a:r>
              <a:rPr lang="en-US" dirty="0" smtClean="0"/>
              <a:t> </a:t>
            </a:r>
            <a:r>
              <a:rPr lang="en-US" dirty="0" err="1" smtClean="0"/>
              <a:t>və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rifahdır</a:t>
            </a:r>
            <a:r>
              <a:rPr lang="en-US" dirty="0" smtClean="0"/>
              <a:t>. </a:t>
            </a:r>
            <a:r>
              <a:rPr lang="az-Latn-AZ" dirty="0" smtClean="0"/>
              <a:t>(1948)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az-Latn-AZ" altLang="en-US" dirty="0" smtClean="0">
                <a:latin typeface="Times New Roman" panose="02020603050405020304" pitchFamily="18" charset="0"/>
              </a:rPr>
              <a:t>re</a:t>
            </a:r>
            <a:r>
              <a:rPr lang="cs-CZ" altLang="en-US" dirty="0" smtClean="0">
                <a:latin typeface="Times New Roman" panose="02020603050405020304" pitchFamily="18" charset="0"/>
              </a:rPr>
              <a:t>duction in mortality, morbidity and disability due to detectable disease or disorder, and  an </a:t>
            </a:r>
            <a:r>
              <a:rPr lang="cs-CZ" altLang="en-US" b="1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increase in the perceived level of health</a:t>
            </a:r>
            <a:r>
              <a:rPr lang="az-Latn-AZ" altLang="en-US" b="1" i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smtClean="0">
                <a:latin typeface="Times New Roman" panose="02020603050405020304" pitchFamily="18" charset="0"/>
              </a:rPr>
              <a:t>(WHO, 1999)</a:t>
            </a:r>
            <a:endParaRPr lang="az-Latn-AZ" altLang="en-US" dirty="0" smtClean="0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az-Latn-AZ" altLang="en-US" dirty="0" smtClean="0">
                <a:latin typeface="Times New Roman" panose="02020603050405020304" pitchFamily="18" charset="0"/>
              </a:rPr>
              <a:t>Mənəvi</a:t>
            </a:r>
            <a:r>
              <a:rPr lang="az-Latn-AZ" altLang="en-US" baseline="0" dirty="0" smtClean="0">
                <a:latin typeface="Times New Roman" panose="02020603050405020304" pitchFamily="18" charset="0"/>
              </a:rPr>
              <a:t> sağlamlıq özün-özünlə və </a:t>
            </a:r>
            <a:r>
              <a:rPr lang="az-Latn-AZ" altLang="en-US" baseline="0" dirty="0" err="1" smtClean="0">
                <a:latin typeface="Times New Roman" panose="02020603050405020304" pitchFamily="18" charset="0"/>
              </a:rPr>
              <a:t>ətrafdakılarla</a:t>
            </a:r>
            <a:r>
              <a:rPr lang="az-Latn-AZ" altLang="en-US" baseline="0" dirty="0" smtClean="0">
                <a:latin typeface="Times New Roman" panose="02020603050405020304" pitchFamily="18" charset="0"/>
              </a:rPr>
              <a:t> yaşaya bilmək</a:t>
            </a:r>
            <a:endParaRPr lang="az-Latn-AZ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1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az-Latn-AZ" dirty="0" smtClean="0"/>
              <a:t>Prinsipləri: Əhalinin sağlamlığının </a:t>
            </a:r>
            <a:r>
              <a:rPr lang="az-Latn-AZ" dirty="0" err="1" smtClean="0"/>
              <a:t>qorunmasının</a:t>
            </a:r>
            <a:r>
              <a:rPr lang="az-Latn-AZ" dirty="0" smtClean="0"/>
              <a:t> əsas prinsipləri </a:t>
            </a:r>
            <a:r>
              <a:rPr lang="az-Latn-AZ" dirty="0" err="1" smtClean="0"/>
              <a:t>aşağıdakılardır</a:t>
            </a:r>
            <a:r>
              <a:rPr lang="az-Latn-AZ" dirty="0" smtClean="0"/>
              <a:t>:</a:t>
            </a:r>
          </a:p>
          <a:p>
            <a:pPr marL="0" indent="0" algn="just">
              <a:buNone/>
            </a:pPr>
            <a:r>
              <a:rPr lang="az-Latn-AZ" dirty="0" smtClean="0"/>
              <a:t>Əhalinin sağlamlığının qorunması sahəsində insan və vətəndaş hüquqlarına dövlət təminatı və bu təminatla bağlı hüquqi və fiziki şəxslərin məsuliyyəti;</a:t>
            </a:r>
          </a:p>
          <a:p>
            <a:pPr marL="0" indent="0" algn="just">
              <a:buNone/>
            </a:pPr>
            <a:r>
              <a:rPr lang="az-Latn-AZ" dirty="0" smtClean="0"/>
              <a:t>əhalinin sağlamlığının qorunması sahəsində profilaktik tədbirlərin həyata keçirilməsi;</a:t>
            </a:r>
          </a:p>
          <a:p>
            <a:pPr marL="0" indent="0" algn="just">
              <a:buNone/>
            </a:pPr>
            <a:r>
              <a:rPr lang="az-Latn-AZ" dirty="0" smtClean="0"/>
              <a:t>tibbi-sosial yardımın hamı üçün mümkünlüyü;</a:t>
            </a:r>
          </a:p>
          <a:p>
            <a:pPr marL="0" indent="0" algn="just">
              <a:buNone/>
            </a:pPr>
            <a:r>
              <a:rPr lang="az-Latn-AZ" dirty="0" smtClean="0"/>
              <a:t>sağlamlığın itirilməsi zamanı vətəndaşların sosial müdafiəsi.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Maddə 3.</a:t>
            </a:r>
            <a:r>
              <a:rPr lang="az-Latn-A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Əhalinin sağlamlığının qorunması sahəsində dövlətin vəzifələri</a:t>
            </a:r>
            <a:endParaRPr lang="az-Latn-AZ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Əhalinin sağlamlığının qorunması sahəsində dövlətin vəzifələri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aşağıdakılardır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əhalinin sağlamlığının qorunması sahəsində dövlət siyasətinin əsaslarının müəyyən edilməsi, insan və vətəndaş hüquq və 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azadlıqlarının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müdafiəsi;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sağlamlığın qorunması sahəsində dövlət proqramlarının hazırlanması və həyata keçirilməsi;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səhiyyə sisteminin təşkili qaydalarının və fəaliyyətinin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müəyyənləşdirilməsi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dövlət səhiyyə sisteminin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maliyyələşdirilməsi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ətraf mühitin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qorunmasının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ekoloji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təhlükəsizliyin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təmin edilməsi;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icbari tibbi sığorta üzrə sığorta məbləğinin və sığorta haqqının ödənilməsi qaydasının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müəyyənləşdirilməsi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az-Latn-AZ" sz="1200" b="1" i="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endParaRPr lang="az-Latn-A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əhalinin xüsusi qrupları üçün tibbi-sosial yardım </a:t>
            </a:r>
            <a:r>
              <a:rPr lang="az-Latn-A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göstərilməsinə</a:t>
            </a:r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təminat verilməsi;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dövlət və qeyri-dövlət səhiyyə sistemi müəssisələri arasında sağlam rəqabətə təminat verilməsi;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ailənin, valideynlərin və uşaqların mühafizəsi;</a:t>
            </a:r>
          </a:p>
          <a:p>
            <a:r>
              <a:rPr lang="az-Latn-A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səhiyyə sahəsində beynəlxalq əməkdaşlığın həyata keçirilməsi.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focusesalmostentirelyon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traditionalcanonof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civiland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politicalrights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tolife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prohibitionoftorture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fair trial,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respectforprivate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family life,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freedomofexpression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•ECHR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tohealth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Airey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ECtHRhasrecognisedthatthereisan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betweenciviland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politicalrightsand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socio-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economicrights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suchasin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fieldoflegalaid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Overlapbetweencivil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rights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Incrementalinterpretationof“classical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guarantees(Art. 2, 3 and 8 ECHR)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obligationsor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affirmativeduties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focusesalmostentirelyon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traditionalcanonof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civiland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politicalrights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tolife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prohibitionoftorture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fair trial,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respectforprivate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family life,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freedomofexpression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•ECHR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tohealth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Airey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ECtHRhasrecognisedthatthereisan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overlap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betweenciviland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politicalrightsand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socio-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economicrights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suchasin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fieldoflegalaid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EF42-4E1D-4539-B70B-835CE73CD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3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1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1B1D-303A-4A65-88F1-80E1F9358C76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05EA-CD16-4230-9505-1AD32A24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61554"/>
            <a:ext cx="9601200" cy="6458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7"/>
            <a:ext cx="11601450" cy="14335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Avropa</a:t>
            </a:r>
            <a:r>
              <a:rPr lang="en-US" dirty="0" smtClean="0"/>
              <a:t>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Hüquqları</a:t>
            </a:r>
            <a:r>
              <a:rPr lang="az-Latn-AZ" dirty="0"/>
              <a:t> </a:t>
            </a:r>
            <a:r>
              <a:rPr lang="en-US" dirty="0" err="1" smtClean="0"/>
              <a:t>Konvensiyasına</a:t>
            </a:r>
            <a:r>
              <a:rPr lang="en-US" dirty="0" smtClean="0"/>
              <a:t> </a:t>
            </a:r>
            <a:r>
              <a:rPr lang="en-US" dirty="0" err="1" smtClean="0"/>
              <a:t>əsa</a:t>
            </a:r>
            <a:r>
              <a:rPr lang="en-US" dirty="0" err="1" smtClean="0">
                <a:solidFill>
                  <a:schemeClr val="bg1"/>
                </a:solidFill>
              </a:rPr>
              <a:t>sən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sağlamlığın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qorunması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937608"/>
            <a:ext cx="9144000" cy="1655762"/>
          </a:xfrm>
        </p:spPr>
        <p:txBody>
          <a:bodyPr>
            <a:normAutofit lnSpcReduction="10000"/>
          </a:bodyPr>
          <a:lstStyle/>
          <a:p>
            <a:pPr algn="l">
              <a:tabLst>
                <a:tab pos="6643688" algn="l"/>
              </a:tabLst>
            </a:pPr>
            <a:r>
              <a:rPr lang="en-US" dirty="0" err="1" smtClean="0"/>
              <a:t>Akif</a:t>
            </a:r>
            <a:r>
              <a:rPr lang="en-US" dirty="0" smtClean="0"/>
              <a:t> </a:t>
            </a:r>
            <a:r>
              <a:rPr lang="az-Latn-AZ" dirty="0" smtClean="0"/>
              <a:t>Əliyev</a:t>
            </a:r>
          </a:p>
          <a:p>
            <a:pPr algn="l">
              <a:tabLst>
                <a:tab pos="6643688" algn="l"/>
              </a:tabLst>
            </a:pPr>
            <a:r>
              <a:rPr lang="az-Latn-AZ" dirty="0" smtClean="0"/>
              <a:t>Vəfa </a:t>
            </a:r>
            <a:r>
              <a:rPr lang="az-Latn-AZ" dirty="0" smtClean="0"/>
              <a:t>Rüstəm</a:t>
            </a:r>
            <a:endParaRPr lang="en-US" dirty="0" smtClean="0"/>
          </a:p>
          <a:p>
            <a:pPr algn="l">
              <a:tabLst>
                <a:tab pos="6643688" algn="l"/>
              </a:tabLst>
            </a:pPr>
            <a:endParaRPr lang="en-US" dirty="0"/>
          </a:p>
          <a:p>
            <a:pPr algn="l">
              <a:tabLst>
                <a:tab pos="6643688" algn="l"/>
              </a:tabLst>
            </a:pPr>
            <a:r>
              <a:rPr lang="en-US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AİHK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az-Latn-AZ" dirty="0" smtClean="0"/>
              <a:t>Tibbi yardım</a:t>
            </a:r>
          </a:p>
          <a:p>
            <a:r>
              <a:rPr lang="az-Latn-AZ" dirty="0" smtClean="0"/>
              <a:t>Ətraf mühit</a:t>
            </a:r>
          </a:p>
          <a:p>
            <a:r>
              <a:rPr lang="az-Latn-AZ" dirty="0" smtClean="0"/>
              <a:t>Tibbi kartın surətini çıxarmaq</a:t>
            </a:r>
          </a:p>
          <a:p>
            <a:r>
              <a:rPr lang="az-Latn-AZ" dirty="0" smtClean="0"/>
              <a:t>Tibbi xarakterli məlumatın yayılması</a:t>
            </a:r>
          </a:p>
          <a:p>
            <a:r>
              <a:rPr lang="az-Latn-AZ" dirty="0" smtClean="0"/>
              <a:t>Xəstəxanada ölüm</a:t>
            </a:r>
          </a:p>
          <a:p>
            <a:r>
              <a:rPr lang="az-Latn-AZ" dirty="0" smtClean="0"/>
              <a:t>Deportasiya</a:t>
            </a:r>
          </a:p>
          <a:p>
            <a:r>
              <a:rPr lang="az-Latn-AZ" dirty="0" smtClean="0"/>
              <a:t>Valideynin razılığı olmadan uşağın müalicəsi</a:t>
            </a:r>
          </a:p>
          <a:p>
            <a:r>
              <a:rPr lang="az-Latn-AZ" dirty="0" smtClean="0"/>
              <a:t>Evdə doğuş</a:t>
            </a:r>
          </a:p>
          <a:p>
            <a:endParaRPr lang="az-Latn-AZ" dirty="0" smtClean="0"/>
          </a:p>
          <a:p>
            <a:endParaRPr lang="az-Latn-A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Müdafiə etmir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 err="1" smtClean="0"/>
              <a:t>Evtanaziya</a:t>
            </a:r>
            <a:endParaRPr lang="az-Latn-AZ" dirty="0" smtClean="0"/>
          </a:p>
          <a:p>
            <a:r>
              <a:rPr lang="az-Latn-AZ" dirty="0" smtClean="0"/>
              <a:t>Pulsuz tibbi yardım</a:t>
            </a:r>
            <a:r>
              <a:rPr lang="en-US" dirty="0" smtClean="0"/>
              <a:t> v</a:t>
            </a:r>
            <a:r>
              <a:rPr lang="az-Latn-AZ" dirty="0" smtClean="0"/>
              <a:t>ə ya müalicə pulunun ödənilməsi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84" y="0"/>
            <a:ext cx="59120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6" y="2445026"/>
            <a:ext cx="3995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600" dirty="0" err="1" smtClean="0"/>
              <a:t>Keenan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752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460" y="4398570"/>
            <a:ext cx="7451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z-Latn-A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DİQQƏTİNİZƏ GÖRƏ </a:t>
            </a:r>
          </a:p>
          <a:p>
            <a:pPr algn="ctr"/>
            <a:r>
              <a:rPr lang="az-Latn-A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TƏŞƏKKÜR EDİRİK!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" y="-1"/>
            <a:ext cx="4636341" cy="6445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01836"/>
            <a:ext cx="4862513" cy="58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4" descr="acroba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2888"/>
            <a:ext cx="26733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Содержимое 12" descr="os3500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85814"/>
            <a:ext cx="2071688" cy="2071687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3667125" y="642939"/>
            <a:ext cx="4857750" cy="1571625"/>
          </a:xfrm>
          <a:prstGeom prst="horizontalScroll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6000" dirty="0" smtClean="0">
                <a:solidFill>
                  <a:schemeClr val="tx1"/>
                </a:solidFill>
                <a:latin typeface="+mj-lt"/>
              </a:rPr>
              <a:t>Sağlamlıq</a:t>
            </a:r>
            <a:endParaRPr lang="ru-RU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9813" y="2928938"/>
            <a:ext cx="3071812" cy="1357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3200" b="1" dirty="0" smtClean="0"/>
              <a:t>PSİXİ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4626" y="3000376"/>
            <a:ext cx="3286125" cy="1285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3200" b="1" dirty="0" smtClean="0"/>
              <a:t>MƏNƏVİ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38625" y="4929189"/>
            <a:ext cx="3786188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z-Latn-AZ" sz="3200" b="1" dirty="0" smtClean="0"/>
              <a:t>FİZİKİ</a:t>
            </a:r>
            <a:endParaRPr lang="ru-RU" sz="32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38626" y="2143126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39000" y="2214564"/>
            <a:ext cx="35718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67376" y="2214564"/>
            <a:ext cx="714375" cy="264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93" name="Рисунок 13" descr="partykid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4" y="285750"/>
            <a:ext cx="20780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13731"/>
              </p:ext>
            </p:extLst>
          </p:nvPr>
        </p:nvGraphicFramePr>
        <p:xfrm>
          <a:off x="1113182" y="159027"/>
          <a:ext cx="10277061" cy="669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0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Azərbaycan Respublikasının Konstitusiyası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Maddə</a:t>
            </a:r>
            <a:r>
              <a:rPr lang="en-US" sz="3000" dirty="0" smtClean="0"/>
              <a:t> 41. </a:t>
            </a:r>
            <a:r>
              <a:rPr lang="en-US" sz="3000" dirty="0" err="1" smtClean="0"/>
              <a:t>Sağlamlığın</a:t>
            </a:r>
            <a:r>
              <a:rPr lang="en-US" sz="3000" dirty="0" smtClean="0"/>
              <a:t> </a:t>
            </a:r>
            <a:r>
              <a:rPr lang="en-US" sz="3000" dirty="0" err="1" smtClean="0"/>
              <a:t>qorunması</a:t>
            </a:r>
            <a:r>
              <a:rPr lang="en-US" sz="3000" dirty="0" smtClean="0"/>
              <a:t> </a:t>
            </a:r>
            <a:r>
              <a:rPr lang="en-US" sz="3000" dirty="0" err="1" smtClean="0"/>
              <a:t>hüququ</a:t>
            </a:r>
            <a:endParaRPr lang="en-US" sz="3000" dirty="0" smtClean="0"/>
          </a:p>
          <a:p>
            <a:pPr marL="0" indent="0" algn="just">
              <a:buNone/>
            </a:pPr>
            <a:r>
              <a:rPr lang="en-US" sz="3000" dirty="0" smtClean="0"/>
              <a:t>I. </a:t>
            </a:r>
            <a:r>
              <a:rPr lang="en-US" sz="3000" dirty="0" err="1" smtClean="0"/>
              <a:t>Hər</a:t>
            </a:r>
            <a:r>
              <a:rPr lang="en-US" sz="3000" dirty="0" smtClean="0"/>
              <a:t> </a:t>
            </a:r>
            <a:r>
              <a:rPr lang="en-US" sz="3000" dirty="0" err="1" smtClean="0"/>
              <a:t>kəsin</a:t>
            </a:r>
            <a:r>
              <a:rPr lang="en-US" sz="3000" dirty="0" smtClean="0"/>
              <a:t> </a:t>
            </a:r>
            <a:r>
              <a:rPr lang="en-US" sz="3000" dirty="0" err="1" smtClean="0"/>
              <a:t>sağlamlığını</a:t>
            </a:r>
            <a:r>
              <a:rPr lang="en-US" sz="3000" dirty="0" smtClean="0"/>
              <a:t> </a:t>
            </a:r>
            <a:r>
              <a:rPr lang="en-US" sz="3000" dirty="0" err="1" smtClean="0"/>
              <a:t>qorumaq</a:t>
            </a:r>
            <a:r>
              <a:rPr lang="en-US" sz="3000" dirty="0" smtClean="0"/>
              <a:t> </a:t>
            </a:r>
            <a:r>
              <a:rPr lang="en-US" sz="3000" dirty="0" err="1" smtClean="0"/>
              <a:t>və</a:t>
            </a:r>
            <a:r>
              <a:rPr lang="en-US" sz="3000" dirty="0" smtClean="0"/>
              <a:t> </a:t>
            </a:r>
            <a:r>
              <a:rPr lang="en-US" sz="3000" dirty="0" err="1" smtClean="0"/>
              <a:t>tibbi</a:t>
            </a:r>
            <a:r>
              <a:rPr lang="en-US" sz="3000" dirty="0" smtClean="0"/>
              <a:t> </a:t>
            </a:r>
            <a:r>
              <a:rPr lang="en-US" sz="3000" dirty="0" err="1" smtClean="0"/>
              <a:t>yardım</a:t>
            </a:r>
            <a:r>
              <a:rPr lang="en-US" sz="3000" dirty="0" smtClean="0"/>
              <a:t> </a:t>
            </a:r>
            <a:r>
              <a:rPr lang="en-US" sz="3000" dirty="0" err="1" smtClean="0"/>
              <a:t>almaq</a:t>
            </a:r>
            <a:r>
              <a:rPr lang="en-US" sz="3000" dirty="0" smtClean="0"/>
              <a:t> </a:t>
            </a:r>
            <a:r>
              <a:rPr lang="en-US" sz="3000" dirty="0" err="1" smtClean="0"/>
              <a:t>hüququ</a:t>
            </a:r>
            <a:r>
              <a:rPr lang="en-US" sz="3000" dirty="0" smtClean="0"/>
              <a:t> </a:t>
            </a:r>
            <a:r>
              <a:rPr lang="en-US" sz="3000" dirty="0" err="1" smtClean="0"/>
              <a:t>vardır</a:t>
            </a:r>
            <a:r>
              <a:rPr lang="en-US" sz="3000" dirty="0" smtClean="0"/>
              <a:t>.</a:t>
            </a:r>
          </a:p>
          <a:p>
            <a:pPr marL="0" indent="0" algn="just">
              <a:buNone/>
            </a:pPr>
            <a:r>
              <a:rPr lang="en-US" sz="3000" dirty="0" smtClean="0"/>
              <a:t>II. </a:t>
            </a:r>
            <a:r>
              <a:rPr lang="en-US" sz="3000" dirty="0" err="1" smtClean="0"/>
              <a:t>Dövlət</a:t>
            </a:r>
            <a:r>
              <a:rPr lang="en-US" sz="3000" dirty="0" smtClean="0"/>
              <a:t> </a:t>
            </a:r>
            <a:r>
              <a:rPr lang="en-US" sz="3000" dirty="0" err="1" smtClean="0"/>
              <a:t>müxtəlif</a:t>
            </a:r>
            <a:r>
              <a:rPr lang="en-US" sz="3000" dirty="0" smtClean="0"/>
              <a:t> </a:t>
            </a:r>
            <a:r>
              <a:rPr lang="en-US" sz="3000" dirty="0" err="1" smtClean="0"/>
              <a:t>mülkiyyət</a:t>
            </a:r>
            <a:r>
              <a:rPr lang="en-US" sz="3000" dirty="0" smtClean="0"/>
              <a:t> </a:t>
            </a:r>
            <a:r>
              <a:rPr lang="en-US" sz="3000" dirty="0" err="1" smtClean="0"/>
              <a:t>növləri</a:t>
            </a:r>
            <a:r>
              <a:rPr lang="en-US" sz="3000" dirty="0" smtClean="0"/>
              <a:t> </a:t>
            </a:r>
            <a:r>
              <a:rPr lang="en-US" sz="3000" dirty="0" err="1" smtClean="0"/>
              <a:t>əsasında</a:t>
            </a:r>
            <a:r>
              <a:rPr lang="en-US" sz="3000" dirty="0" smtClean="0"/>
              <a:t> </a:t>
            </a:r>
            <a:r>
              <a:rPr lang="en-US" sz="3000" dirty="0" err="1" smtClean="0"/>
              <a:t>fəaliyyət</a:t>
            </a:r>
            <a:r>
              <a:rPr lang="en-US" sz="3000" dirty="0" smtClean="0"/>
              <a:t> </a:t>
            </a:r>
            <a:r>
              <a:rPr lang="en-US" sz="3000" dirty="0" err="1" smtClean="0"/>
              <a:t>göstərən</a:t>
            </a:r>
            <a:r>
              <a:rPr lang="en-US" sz="3000" dirty="0" smtClean="0"/>
              <a:t> </a:t>
            </a:r>
            <a:r>
              <a:rPr lang="en-US" sz="3000" dirty="0" err="1" smtClean="0"/>
              <a:t>səhiyyənin</a:t>
            </a:r>
            <a:r>
              <a:rPr lang="en-US" sz="3000" dirty="0" smtClean="0"/>
              <a:t> </a:t>
            </a:r>
            <a:r>
              <a:rPr lang="en-US" sz="3000" dirty="0" err="1" smtClean="0"/>
              <a:t>bütün</a:t>
            </a:r>
            <a:r>
              <a:rPr lang="en-US" sz="3000" dirty="0" smtClean="0"/>
              <a:t> </a:t>
            </a:r>
            <a:r>
              <a:rPr lang="en-US" sz="3000" dirty="0" err="1" smtClean="0"/>
              <a:t>növlərinin</a:t>
            </a:r>
            <a:r>
              <a:rPr lang="en-US" sz="3000" dirty="0" smtClean="0"/>
              <a:t> </a:t>
            </a:r>
            <a:r>
              <a:rPr lang="en-US" sz="3000" dirty="0" err="1" smtClean="0"/>
              <a:t>inkişafı</a:t>
            </a:r>
            <a:r>
              <a:rPr lang="en-US" sz="3000" dirty="0" smtClean="0"/>
              <a:t> </a:t>
            </a:r>
            <a:r>
              <a:rPr lang="en-US" sz="3000" dirty="0" err="1" smtClean="0"/>
              <a:t>üçün</a:t>
            </a:r>
            <a:r>
              <a:rPr lang="en-US" sz="3000" dirty="0" smtClean="0"/>
              <a:t> </a:t>
            </a:r>
            <a:r>
              <a:rPr lang="en-US" sz="3000" dirty="0" err="1" smtClean="0"/>
              <a:t>zəruri</a:t>
            </a:r>
            <a:r>
              <a:rPr lang="en-US" sz="3000" dirty="0" smtClean="0"/>
              <a:t> </a:t>
            </a:r>
            <a:r>
              <a:rPr lang="en-US" sz="3000" dirty="0" err="1" smtClean="0"/>
              <a:t>tədbirlər</a:t>
            </a:r>
            <a:r>
              <a:rPr lang="en-US" sz="3000" dirty="0" smtClean="0"/>
              <a:t> </a:t>
            </a:r>
            <a:r>
              <a:rPr lang="en-US" sz="3000" dirty="0" err="1" smtClean="0"/>
              <a:t>görür</a:t>
            </a:r>
            <a:r>
              <a:rPr lang="en-US" sz="3000" dirty="0" smtClean="0"/>
              <a:t>, </a:t>
            </a:r>
            <a:r>
              <a:rPr lang="en-US" sz="3000" dirty="0" err="1" smtClean="0"/>
              <a:t>sanitariya-epidemiologiya</a:t>
            </a:r>
            <a:r>
              <a:rPr lang="en-US" sz="3000" dirty="0" smtClean="0"/>
              <a:t> </a:t>
            </a:r>
            <a:r>
              <a:rPr lang="en-US" sz="3000" dirty="0" err="1" smtClean="0"/>
              <a:t>salamatlığına</a:t>
            </a:r>
            <a:r>
              <a:rPr lang="en-US" sz="3000" dirty="0" smtClean="0"/>
              <a:t> </a:t>
            </a:r>
            <a:r>
              <a:rPr lang="en-US" sz="3000" dirty="0" err="1" smtClean="0"/>
              <a:t>təminat</a:t>
            </a:r>
            <a:r>
              <a:rPr lang="en-US" sz="3000" dirty="0" smtClean="0"/>
              <a:t> </a:t>
            </a:r>
            <a:r>
              <a:rPr lang="en-US" sz="3000" dirty="0" err="1" smtClean="0"/>
              <a:t>verir</a:t>
            </a:r>
            <a:r>
              <a:rPr lang="en-US" sz="3000" dirty="0" smtClean="0"/>
              <a:t>, </a:t>
            </a:r>
            <a:r>
              <a:rPr lang="en-US" sz="3000" dirty="0" err="1" smtClean="0"/>
              <a:t>tibbi</a:t>
            </a:r>
            <a:r>
              <a:rPr lang="en-US" sz="3000" dirty="0" smtClean="0"/>
              <a:t> </a:t>
            </a:r>
            <a:r>
              <a:rPr lang="en-US" sz="3000" dirty="0" err="1" smtClean="0"/>
              <a:t>sığortanın</a:t>
            </a:r>
            <a:r>
              <a:rPr lang="en-US" sz="3000" dirty="0" smtClean="0"/>
              <a:t> </a:t>
            </a:r>
            <a:r>
              <a:rPr lang="en-US" sz="3000" dirty="0" err="1" smtClean="0"/>
              <a:t>müxtəlif</a:t>
            </a:r>
            <a:r>
              <a:rPr lang="en-US" sz="3000" dirty="0" smtClean="0"/>
              <a:t> </a:t>
            </a:r>
            <a:r>
              <a:rPr lang="en-US" sz="3000" dirty="0" err="1" smtClean="0"/>
              <a:t>növləri</a:t>
            </a:r>
            <a:r>
              <a:rPr lang="en-US" sz="3000" dirty="0" smtClean="0"/>
              <a:t> </a:t>
            </a:r>
            <a:r>
              <a:rPr lang="en-US" sz="3000" dirty="0" err="1" smtClean="0"/>
              <a:t>üçün</a:t>
            </a:r>
            <a:r>
              <a:rPr lang="en-US" sz="3000" dirty="0" smtClean="0"/>
              <a:t> </a:t>
            </a:r>
            <a:r>
              <a:rPr lang="en-US" sz="3000" dirty="0" err="1" smtClean="0"/>
              <a:t>imkanlar</a:t>
            </a:r>
            <a:r>
              <a:rPr lang="en-US" sz="3000" dirty="0" smtClean="0"/>
              <a:t> </a:t>
            </a:r>
            <a:r>
              <a:rPr lang="en-US" sz="3000" dirty="0" err="1" smtClean="0"/>
              <a:t>yaradır</a:t>
            </a:r>
            <a:r>
              <a:rPr lang="en-US" sz="3000" dirty="0" smtClean="0"/>
              <a:t>.</a:t>
            </a:r>
          </a:p>
          <a:p>
            <a:pPr marL="0" indent="0" algn="just">
              <a:buNone/>
            </a:pPr>
            <a:r>
              <a:rPr lang="en-US" sz="3000" dirty="0" smtClean="0"/>
              <a:t>III. </a:t>
            </a:r>
            <a:r>
              <a:rPr lang="en-US" sz="3000" dirty="0" err="1" smtClean="0"/>
              <a:t>İnsanların</a:t>
            </a:r>
            <a:r>
              <a:rPr lang="en-US" sz="3000" dirty="0" smtClean="0"/>
              <a:t> </a:t>
            </a:r>
            <a:r>
              <a:rPr lang="en-US" sz="3000" dirty="0" err="1" smtClean="0"/>
              <a:t>həyatı</a:t>
            </a:r>
            <a:r>
              <a:rPr lang="en-US" sz="3000" dirty="0" smtClean="0"/>
              <a:t> </a:t>
            </a:r>
            <a:r>
              <a:rPr lang="en-US" sz="3000" dirty="0" err="1" smtClean="0"/>
              <a:t>və</a:t>
            </a:r>
            <a:r>
              <a:rPr lang="en-US" sz="3000" dirty="0" smtClean="0"/>
              <a:t> </a:t>
            </a:r>
            <a:r>
              <a:rPr lang="en-US" sz="3000" dirty="0" err="1" smtClean="0"/>
              <a:t>sağlamlığı</a:t>
            </a:r>
            <a:r>
              <a:rPr lang="en-US" sz="3000" dirty="0" smtClean="0"/>
              <a:t> </a:t>
            </a:r>
            <a:r>
              <a:rPr lang="en-US" sz="3000" dirty="0" err="1" smtClean="0"/>
              <a:t>üçün</a:t>
            </a:r>
            <a:r>
              <a:rPr lang="en-US" sz="3000" dirty="0" smtClean="0"/>
              <a:t> </a:t>
            </a:r>
            <a:r>
              <a:rPr lang="en-US" sz="3000" dirty="0" err="1" smtClean="0"/>
              <a:t>təhlükə</a:t>
            </a:r>
            <a:r>
              <a:rPr lang="en-US" sz="3000" dirty="0" smtClean="0"/>
              <a:t> </a:t>
            </a:r>
            <a:r>
              <a:rPr lang="en-US" sz="3000" dirty="0" err="1" smtClean="0"/>
              <a:t>törədən</a:t>
            </a:r>
            <a:r>
              <a:rPr lang="en-US" sz="3000" dirty="0" smtClean="0"/>
              <a:t> </a:t>
            </a:r>
            <a:r>
              <a:rPr lang="en-US" sz="3000" dirty="0" err="1" smtClean="0"/>
              <a:t>faktları</a:t>
            </a:r>
            <a:r>
              <a:rPr lang="en-US" sz="3000" dirty="0" smtClean="0"/>
              <a:t> </a:t>
            </a:r>
            <a:r>
              <a:rPr lang="en-US" sz="3000" dirty="0" err="1" smtClean="0"/>
              <a:t>və</a:t>
            </a:r>
            <a:r>
              <a:rPr lang="en-US" sz="3000" dirty="0" smtClean="0"/>
              <a:t> </a:t>
            </a:r>
            <a:r>
              <a:rPr lang="en-US" sz="3000" dirty="0" err="1" smtClean="0"/>
              <a:t>halları</a:t>
            </a:r>
            <a:r>
              <a:rPr lang="en-US" sz="3000" dirty="0" smtClean="0"/>
              <a:t> </a:t>
            </a:r>
            <a:r>
              <a:rPr lang="en-US" sz="3000" dirty="0" err="1" smtClean="0"/>
              <a:t>gizlədən</a:t>
            </a:r>
            <a:r>
              <a:rPr lang="en-US" sz="3000" dirty="0" smtClean="0"/>
              <a:t> </a:t>
            </a:r>
            <a:r>
              <a:rPr lang="en-US" sz="3000" dirty="0" err="1" smtClean="0"/>
              <a:t>vəzifəli</a:t>
            </a:r>
            <a:r>
              <a:rPr lang="en-US" sz="3000" dirty="0" smtClean="0"/>
              <a:t> </a:t>
            </a:r>
            <a:r>
              <a:rPr lang="en-US" sz="3000" dirty="0" err="1" smtClean="0"/>
              <a:t>şəxslər</a:t>
            </a:r>
            <a:r>
              <a:rPr lang="en-US" sz="3000" dirty="0" smtClean="0"/>
              <a:t> </a:t>
            </a:r>
            <a:r>
              <a:rPr lang="en-US" sz="3000" dirty="0" err="1" smtClean="0"/>
              <a:t>qanun</a:t>
            </a:r>
            <a:r>
              <a:rPr lang="en-US" sz="3000" dirty="0" smtClean="0"/>
              <a:t> </a:t>
            </a:r>
            <a:r>
              <a:rPr lang="en-US" sz="3000" dirty="0" err="1" smtClean="0"/>
              <a:t>əsasında</a:t>
            </a:r>
            <a:r>
              <a:rPr lang="en-US" sz="3000" dirty="0" smtClean="0"/>
              <a:t> </a:t>
            </a:r>
            <a:r>
              <a:rPr lang="en-US" sz="3000" dirty="0" err="1" smtClean="0"/>
              <a:t>məsuliyyətə</a:t>
            </a:r>
            <a:r>
              <a:rPr lang="en-US" sz="3000" dirty="0" smtClean="0"/>
              <a:t> </a:t>
            </a:r>
            <a:r>
              <a:rPr lang="en-US" sz="3000" dirty="0" err="1" smtClean="0"/>
              <a:t>cəlb</a:t>
            </a:r>
            <a:r>
              <a:rPr lang="en-US" sz="3000" dirty="0" smtClean="0"/>
              <a:t> </a:t>
            </a:r>
            <a:r>
              <a:rPr lang="en-US" sz="3000" dirty="0" err="1" smtClean="0"/>
              <a:t>edilirlər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60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2230007"/>
            <a:ext cx="2733633" cy="2347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03" y="2061130"/>
            <a:ext cx="2504247" cy="2526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Latn-AZ" dirty="0" smtClean="0"/>
              <a:t>«Əhalinin sağlamlığının qorunması haqqında» Azərbaycan Respublikasının qanunu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z-Latn-AZ" sz="3200" dirty="0"/>
              <a:t>Əhalinin sağlamlığının qorunması hər bir </a:t>
            </a:r>
            <a:r>
              <a:rPr lang="az-Latn-AZ" sz="3200" dirty="0" smtClean="0"/>
              <a:t>insanın</a:t>
            </a:r>
          </a:p>
          <a:p>
            <a:pPr marL="1789113" indent="0" algn="just">
              <a:buNone/>
            </a:pPr>
            <a:endParaRPr lang="az-Latn-AZ" sz="3200" dirty="0" smtClean="0"/>
          </a:p>
          <a:p>
            <a:pPr marL="1789113" indent="0" algn="just">
              <a:buNone/>
            </a:pPr>
            <a:endParaRPr lang="az-Latn-AZ" sz="3200" dirty="0" smtClean="0"/>
          </a:p>
          <a:p>
            <a:pPr marL="3319463" indent="0" algn="just">
              <a:buNone/>
            </a:pPr>
            <a:r>
              <a:rPr lang="az-Latn-AZ" sz="3200" dirty="0" smtClean="0"/>
              <a:t>fiziki         və          ruhi </a:t>
            </a:r>
          </a:p>
          <a:p>
            <a:pPr marL="1789113" indent="0">
              <a:buNone/>
            </a:pPr>
            <a:endParaRPr lang="az-Latn-AZ" sz="3200" dirty="0" smtClean="0"/>
          </a:p>
          <a:p>
            <a:pPr marL="1789113" indent="0">
              <a:buNone/>
            </a:pPr>
            <a:endParaRPr lang="az-Latn-AZ" sz="3200" dirty="0"/>
          </a:p>
          <a:p>
            <a:pPr marL="79375" indent="0" algn="just">
              <a:buNone/>
            </a:pPr>
            <a:r>
              <a:rPr lang="az-Latn-AZ" sz="3200" dirty="0" smtClean="0"/>
              <a:t>sağlamlığının </a:t>
            </a:r>
            <a:r>
              <a:rPr lang="az-Latn-AZ" sz="3200" dirty="0"/>
              <a:t>mühafizəsinə, onun </a:t>
            </a:r>
            <a:r>
              <a:rPr lang="az-Latn-AZ" sz="3200" dirty="0" smtClean="0"/>
              <a:t>fəal uzun</a:t>
            </a:r>
            <a:r>
              <a:rPr lang="az-Latn-AZ" sz="3200" dirty="0"/>
              <a:t> ömürlüyünün </a:t>
            </a:r>
            <a:r>
              <a:rPr lang="az-Latn-AZ" sz="3200" dirty="0" err="1"/>
              <a:t>artırılmasına</a:t>
            </a:r>
            <a:r>
              <a:rPr lang="az-Latn-AZ" sz="3200" dirty="0"/>
              <a:t>, tibbi </a:t>
            </a:r>
            <a:r>
              <a:rPr lang="az-Latn-AZ" sz="3200" dirty="0" smtClean="0"/>
              <a:t>yardımla təminatına </a:t>
            </a:r>
            <a:r>
              <a:rPr lang="az-Latn-AZ" sz="3200" dirty="0"/>
              <a:t>yönəldilmiş siyasi, iqtisadi, hüquqi, elmi, tibbi, sanitariya-gigiyena xarakterli tədbirlərin məcmusundan ibarətdir</a:t>
            </a:r>
            <a:r>
              <a:rPr lang="az-Latn-AZ" sz="3200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968258" y="3111034"/>
            <a:ext cx="764941" cy="43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329981" y="3101010"/>
            <a:ext cx="766800" cy="432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Avropa İnsan Hüquqları Konvensiyası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z-Latn-AZ" sz="3600" dirty="0" smtClean="0"/>
              <a:t>AİHK əsasən ənənəvi mülki və siyasi hüquqlara fokuslanıb (yaşamaq hüququ, işgəncələrə məruz qalmamaq hüququ və s.)</a:t>
            </a:r>
          </a:p>
          <a:p>
            <a:pPr algn="just"/>
            <a:r>
              <a:rPr lang="az-Latn-AZ" sz="3600" dirty="0" smtClean="0"/>
              <a:t> Öz-özlüyündə sağlamlığın qorunması hüququnu bilavasitə mühafizə etmir</a:t>
            </a:r>
          </a:p>
          <a:p>
            <a:pPr algn="just"/>
            <a:r>
              <a:rPr lang="az-Latn-AZ" sz="3600" dirty="0" err="1" smtClean="0"/>
              <a:t>Airey</a:t>
            </a:r>
            <a:r>
              <a:rPr lang="az-Latn-AZ" sz="3600" dirty="0" smtClean="0"/>
              <a:t> işindən bəri AİHM mülki və siyasi hüquqlarla sosial-iqtisadi hüquqlar arasında kəsişmənin olduğunu tanıyır (məsələn, hüquqi yardım sahəsində)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53" y="113958"/>
            <a:ext cx="9197086" cy="65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-576469"/>
            <a:ext cx="9597790" cy="78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436</Words>
  <Application>Microsoft Office PowerPoint</Application>
  <PresentationFormat>Custom</PresentationFormat>
  <Paragraphs>91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Avropa İnsan Hüquqları Konvensiyasına əsasən sağlamlığın qorunması</vt:lpstr>
      <vt:lpstr>PowerPoint Presentation</vt:lpstr>
      <vt:lpstr>PowerPoint Presentation</vt:lpstr>
      <vt:lpstr>PowerPoint Presentation</vt:lpstr>
      <vt:lpstr>Azərbaycan Respublikasının Konstitusiyası</vt:lpstr>
      <vt:lpstr>«Əhalinin sağlamlığının qorunması haqqında» Azərbaycan Respublikasının qanunu</vt:lpstr>
      <vt:lpstr>Avropa İnsan Hüquqları Konvensiyası</vt:lpstr>
      <vt:lpstr>PowerPoint Presentation</vt:lpstr>
      <vt:lpstr>PowerPoint Presentation</vt:lpstr>
      <vt:lpstr>AİHK</vt:lpstr>
      <vt:lpstr>Müdafiə etmir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Avropa İnsan Hüquqları Konvensiyasına əsasən sağlamlığın qorunması</dc:title>
  <dc:creator>Vafa Rustam</dc:creator>
  <cp:lastModifiedBy>ROVSHANOVA Vafa</cp:lastModifiedBy>
  <cp:revision>29</cp:revision>
  <dcterms:created xsi:type="dcterms:W3CDTF">2015-10-03T08:44:32Z</dcterms:created>
  <dcterms:modified xsi:type="dcterms:W3CDTF">2016-07-02T10:01:03Z</dcterms:modified>
</cp:coreProperties>
</file>