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60" r:id="rId3"/>
    <p:sldId id="261" r:id="rId4"/>
    <p:sldId id="262" r:id="rId5"/>
    <p:sldId id="263" r:id="rId6"/>
    <p:sldId id="274" r:id="rId7"/>
    <p:sldId id="275" r:id="rId8"/>
    <p:sldId id="276" r:id="rId9"/>
    <p:sldId id="266" r:id="rId10"/>
    <p:sldId id="268" r:id="rId11"/>
    <p:sldId id="269" r:id="rId12"/>
    <p:sldId id="271" r:id="rId13"/>
    <p:sldId id="27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7" d="100"/>
          <a:sy n="87" d="100"/>
        </p:scale>
        <p:origin x="-147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4830762"/>
          </a:xfrm>
        </p:spPr>
        <p:txBody>
          <a:bodyPr>
            <a:normAutofit/>
          </a:bodyPr>
          <a:lstStyle/>
          <a:p>
            <a:r>
              <a:rPr lang="ru-RU" b="1" dirty="0" smtClean="0"/>
              <a:t/>
            </a:r>
            <a:br>
              <a:rPr lang="ru-RU" b="1" dirty="0" smtClean="0"/>
            </a:br>
            <a:r>
              <a:rPr lang="az-Latn-AZ" b="1" dirty="0" smtClean="0"/>
              <a:t>8-ci maddə üzrə dövlətin pozitiv və neqativ </a:t>
            </a:r>
            <a:r>
              <a:rPr lang="az-Latn-AZ" b="1" dirty="0" smtClean="0"/>
              <a:t>öhdəlikləri</a:t>
            </a:r>
            <a:r>
              <a:rPr lang="en-US" b="1" dirty="0" smtClean="0"/>
              <a:t/>
            </a:r>
            <a:br>
              <a:rPr lang="en-US" b="1" dirty="0" smtClean="0"/>
            </a:br>
            <a:r>
              <a:rPr lang="en-US" b="1" dirty="0"/>
              <a:t/>
            </a:r>
            <a:br>
              <a:rPr lang="en-US" b="1" dirty="0"/>
            </a:br>
            <a:r>
              <a:rPr lang="en-US" sz="3000" i="1" dirty="0" smtClean="0"/>
              <a:t>Elyar H</a:t>
            </a:r>
            <a:r>
              <a:rPr lang="az-Latn-AZ" sz="3000" i="1" dirty="0" smtClean="0"/>
              <a:t>əsənov</a:t>
            </a:r>
            <a:endParaRPr lang="ru-RU" sz="30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43001"/>
            <a:ext cx="7543800" cy="1142999"/>
          </a:xfrm>
        </p:spPr>
        <p:txBody>
          <a:bodyPr/>
          <a:lstStyle/>
          <a:p>
            <a:r>
              <a:rPr lang="az-Latn-AZ" b="1" dirty="0" smtClean="0"/>
              <a:t>Ailə həyatının mühafizəsi</a:t>
            </a:r>
            <a:endParaRPr lang="ru-RU" dirty="0"/>
          </a:p>
        </p:txBody>
      </p:sp>
      <p:sp>
        <p:nvSpPr>
          <p:cNvPr id="3" name="Subtitle 2"/>
          <p:cNvSpPr>
            <a:spLocks noGrp="1"/>
          </p:cNvSpPr>
          <p:nvPr>
            <p:ph type="subTitle" idx="1"/>
          </p:nvPr>
        </p:nvSpPr>
        <p:spPr>
          <a:xfrm>
            <a:off x="1371600" y="2286000"/>
            <a:ext cx="7010400" cy="3810000"/>
          </a:xfrm>
        </p:spPr>
        <p:txBody>
          <a:bodyPr>
            <a:normAutofit fontScale="77500" lnSpcReduction="20000"/>
          </a:bodyPr>
          <a:lstStyle/>
          <a:p>
            <a:pPr algn="l"/>
            <a:r>
              <a:rPr lang="az-Latn-AZ" sz="3100" dirty="0" smtClean="0">
                <a:solidFill>
                  <a:schemeClr val="tx1"/>
                </a:solidFill>
              </a:rPr>
              <a:t>Sahin Almaniyaya qarşı, Venema Niderlanda qarşı, </a:t>
            </a:r>
            <a:endParaRPr lang="ru-RU" sz="3100" dirty="0" smtClean="0">
              <a:solidFill>
                <a:schemeClr val="tx1"/>
              </a:solidFill>
            </a:endParaRPr>
          </a:p>
          <a:p>
            <a:pPr lvl="0" algn="l"/>
            <a:r>
              <a:rPr lang="az-Latn-AZ" sz="3100" dirty="0" smtClean="0">
                <a:solidFill>
                  <a:schemeClr val="tx1"/>
                </a:solidFill>
              </a:rPr>
              <a:t>- Bioloji valideynlərə ustünlük verilməlidir</a:t>
            </a:r>
            <a:endParaRPr lang="ru-RU" sz="3100" dirty="0" smtClean="0">
              <a:solidFill>
                <a:schemeClr val="tx1"/>
              </a:solidFill>
            </a:endParaRPr>
          </a:p>
          <a:p>
            <a:pPr lvl="0" algn="l"/>
            <a:r>
              <a:rPr lang="az-Latn-AZ" sz="3100" dirty="0" smtClean="0">
                <a:solidFill>
                  <a:schemeClr val="tx1"/>
                </a:solidFill>
              </a:rPr>
              <a:t>- Uşağı valideyndən ayırma prosedurunda valideynin iştirakına şərait yaradılmalıdır (bunun qarşısının alınması müstəsna hallarda və ciddi əsaslandırılmaqla ola bilər)</a:t>
            </a:r>
            <a:endParaRPr lang="ru-RU" sz="3100" dirty="0" smtClean="0">
              <a:solidFill>
                <a:schemeClr val="tx1"/>
              </a:solidFill>
            </a:endParaRPr>
          </a:p>
          <a:p>
            <a:pPr lvl="0" algn="l"/>
            <a:r>
              <a:rPr lang="az-Latn-AZ" sz="3100" dirty="0" smtClean="0">
                <a:solidFill>
                  <a:schemeClr val="tx1"/>
                </a:solidFill>
              </a:rPr>
              <a:t>- Uşağın valideynlərindən ayrı saxlanması müddətinin qısa olması üçün tədbirlər görülməlidir</a:t>
            </a:r>
            <a:endParaRPr lang="ru-RU" sz="3100" dirty="0" smtClean="0">
              <a:solidFill>
                <a:schemeClr val="tx1"/>
              </a:solidFill>
            </a:endParaRPr>
          </a:p>
          <a:p>
            <a:pPr lvl="0" algn="l"/>
            <a:r>
              <a:rPr lang="az-Latn-AZ" sz="3100" dirty="0" smtClean="0">
                <a:solidFill>
                  <a:schemeClr val="tx1"/>
                </a:solidFill>
              </a:rPr>
              <a:t>- Bacı – qardaşların birgə və ya ayrı yaşamaları məsələsinin həlli tamamilə valideynlərin mülahizəsinə buraxılmamalıdır (Akın Türkiyəyə qarşı)</a:t>
            </a:r>
            <a:endParaRPr lang="ru-RU" sz="3100" dirty="0" smtClean="0">
              <a:solidFill>
                <a:schemeClr val="tx1"/>
              </a:solidFill>
            </a:endParaRPr>
          </a:p>
          <a:p>
            <a:pPr marL="514350" indent="-514350" algn="just">
              <a:buAutoNum type="arabicPeriod"/>
            </a:pPr>
            <a:endParaRPr lang="az-Latn-AZ" dirty="0" smtClean="0">
              <a:solidFill>
                <a:schemeClr val="tx1"/>
              </a:solidFill>
            </a:endParaRPr>
          </a:p>
          <a:p>
            <a:pPr marL="514350" indent="-514350" algn="just">
              <a:buAutoNum type="arabicPeriod"/>
            </a:pPr>
            <a:endParaRPr lang="az-Latn-AZ" dirty="0" smtClean="0"/>
          </a:p>
          <a:p>
            <a:pPr marL="514350" indent="-514350" algn="just">
              <a:buAutoNum type="arabicPeriod"/>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1"/>
            <a:ext cx="7924800" cy="5181599"/>
          </a:xfrm>
        </p:spPr>
        <p:txBody>
          <a:bodyPr>
            <a:normAutofit/>
          </a:bodyPr>
          <a:lstStyle/>
          <a:p>
            <a:r>
              <a:rPr lang="az-Latn-AZ" sz="3600" dirty="0" smtClean="0"/>
              <a:t>AİHM ailə münasibətlərinin mühafizəsilə bağlı vahid standartlar müəyyən etməkdən daha çox dövlətlərin mümkün bütün tədbirləri görməsini və əlaxüsus da bu münasibətlərdə müddətin önəmini nəzərə alaraq</a:t>
            </a:r>
            <a:r>
              <a:rPr lang="az-Latn-AZ" sz="3600" smtClean="0"/>
              <a:t>, tədbirlərin vaxtında </a:t>
            </a:r>
            <a:r>
              <a:rPr lang="az-Latn-AZ" sz="3600" dirty="0" smtClean="0"/>
              <a:t>görülməsini ön plana çəkir </a:t>
            </a:r>
            <a:br>
              <a:rPr lang="az-Latn-AZ" sz="3600" dirty="0" smtClean="0"/>
            </a:br>
            <a:r>
              <a:rPr lang="az-Latn-AZ" sz="3600" i="1" dirty="0" smtClean="0"/>
              <a:t>K.A Finlandiyaya qarşı </a:t>
            </a:r>
            <a:endParaRPr lang="ru-RU" sz="36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772400" cy="1470025"/>
          </a:xfrm>
        </p:spPr>
        <p:txBody>
          <a:bodyPr>
            <a:normAutofit/>
          </a:bodyPr>
          <a:lstStyle/>
          <a:p>
            <a:r>
              <a:rPr lang="az-Latn-AZ" b="1" dirty="0" smtClean="0"/>
              <a:t>Təhdidlərdən müdafiə</a:t>
            </a:r>
            <a:endParaRPr lang="ru-RU" dirty="0"/>
          </a:p>
        </p:txBody>
      </p:sp>
      <p:sp>
        <p:nvSpPr>
          <p:cNvPr id="3" name="Subtitle 2"/>
          <p:cNvSpPr>
            <a:spLocks noGrp="1"/>
          </p:cNvSpPr>
          <p:nvPr>
            <p:ph type="subTitle" idx="1"/>
          </p:nvPr>
        </p:nvSpPr>
        <p:spPr>
          <a:xfrm>
            <a:off x="838200" y="2209800"/>
            <a:ext cx="7620000" cy="3429000"/>
          </a:xfrm>
        </p:spPr>
        <p:txBody>
          <a:bodyPr>
            <a:normAutofit fontScale="77500" lnSpcReduction="20000"/>
          </a:bodyPr>
          <a:lstStyle/>
          <a:p>
            <a:pPr algn="l"/>
            <a:r>
              <a:rPr lang="az-Latn-AZ" dirty="0" smtClean="0">
                <a:solidFill>
                  <a:schemeClr val="tx1"/>
                </a:solidFill>
              </a:rPr>
              <a:t> - “Bevakva Bolqarıstana qarşı” işi, dövlətin neqativ öhdəliyini yerinə yetirmək niyyətilə ailənin şəxsi işinə qarışmamağı pozitiv öhdəliyin pozulması kimi qiymətləndirildi</a:t>
            </a:r>
            <a:endParaRPr lang="ru-RU" dirty="0" smtClean="0">
              <a:solidFill>
                <a:schemeClr val="tx1"/>
              </a:solidFill>
            </a:endParaRPr>
          </a:p>
          <a:p>
            <a:pPr algn="l"/>
            <a:r>
              <a:rPr lang="az-Latn-AZ" dirty="0" smtClean="0">
                <a:solidFill>
                  <a:schemeClr val="tx1"/>
                </a:solidFill>
              </a:rPr>
              <a:t>- “Hajduova Slovakiyaya qarşı” işi, dövlət psixi pozuntusu olan ailə üzvündən digər ailə üzvünü müdafiə etmək üçün tədbirlər görməli, hətta məcburi müalicə tətbiq etməlidir.</a:t>
            </a:r>
            <a:endParaRPr lang="ru-RU" dirty="0" smtClean="0">
              <a:solidFill>
                <a:schemeClr val="tx1"/>
              </a:solidFill>
            </a:endParaRPr>
          </a:p>
          <a:p>
            <a:pPr algn="l"/>
            <a:r>
              <a:rPr lang="az-Latn-AZ" dirty="0" smtClean="0">
                <a:solidFill>
                  <a:schemeClr val="tx1"/>
                </a:solidFill>
              </a:rPr>
              <a:t>- “K.U Finlandiyaya qarşı” işi, internet istifadəçilərinin konfedensiallığı cinayətlərin və uşaqların seksual istismarının qarşısının alınmasından üstün tutula bilinməz</a:t>
            </a:r>
            <a:endParaRPr lang="ru-RU"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lstStyle/>
          <a:p>
            <a:r>
              <a:rPr lang="az-Latn-AZ" dirty="0" smtClean="0"/>
              <a:t>Diqqətinizə görə təşəkkür edirik!</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Yankoviç Xorvatiyaya qarşı işi</a:t>
            </a:r>
            <a:endParaRPr lang="ru-RU" dirty="0"/>
          </a:p>
        </p:txBody>
      </p:sp>
      <p:sp>
        <p:nvSpPr>
          <p:cNvPr id="3" name="Content Placeholder 2"/>
          <p:cNvSpPr>
            <a:spLocks noGrp="1"/>
          </p:cNvSpPr>
          <p:nvPr>
            <p:ph idx="1"/>
          </p:nvPr>
        </p:nvSpPr>
        <p:spPr/>
        <p:txBody>
          <a:bodyPr>
            <a:normAutofit/>
          </a:bodyPr>
          <a:lstStyle/>
          <a:p>
            <a:pPr lvl="0"/>
            <a:r>
              <a:rPr lang="az-Latn-AZ" dirty="0" smtClean="0"/>
              <a:t>Şəxsi həyatın toxunulmazlığına psixi müdaxilənin (təhqirin) kriminallaşdırılması</a:t>
            </a:r>
            <a:endParaRPr lang="ru-RU" dirty="0" smtClean="0"/>
          </a:p>
          <a:p>
            <a:pPr lvl="0"/>
            <a:r>
              <a:rPr lang="az-Latn-AZ" dirty="0" smtClean="0"/>
              <a:t>Zərərçəkənin xüsusi ittiham imkanından istifadə edə bilmədiyi halda dövlətin tədbir görməsi</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12838"/>
          </a:xfrm>
        </p:spPr>
        <p:txBody>
          <a:bodyPr>
            <a:normAutofit/>
          </a:bodyPr>
          <a:lstStyle/>
          <a:p>
            <a:r>
              <a:rPr lang="az-Latn-AZ" dirty="0" smtClean="0"/>
              <a:t>Tibbi müdaxilə </a:t>
            </a:r>
            <a:endParaRPr lang="ru-RU"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r>
              <a:rPr lang="az-Latn-AZ" dirty="0" smtClean="0"/>
              <a:t>Tıskay Polşaya qarşı (hamiləliyin pozulması</a:t>
            </a:r>
            <a:r>
              <a:rPr lang="en-US" dirty="0" smtClean="0"/>
              <a:t>)</a:t>
            </a:r>
          </a:p>
          <a:p>
            <a:endParaRPr lang="ru-RU" dirty="0" smtClean="0"/>
          </a:p>
          <a:p>
            <a:r>
              <a:rPr lang="az-Latn-AZ" dirty="0" smtClean="0"/>
              <a:t>V.C. Slovakiyaya qarşı (sterilizasiya)</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dirty="0" smtClean="0"/>
              <a:t>Öz mənşəyindən xəbərdar olmaq hüququ </a:t>
            </a:r>
            <a:endParaRPr lang="ru-RU" dirty="0"/>
          </a:p>
        </p:txBody>
      </p:sp>
      <p:sp>
        <p:nvSpPr>
          <p:cNvPr id="3" name="Content Placeholder 2"/>
          <p:cNvSpPr>
            <a:spLocks noGrp="1"/>
          </p:cNvSpPr>
          <p:nvPr>
            <p:ph idx="1"/>
          </p:nvPr>
        </p:nvSpPr>
        <p:spPr/>
        <p:txBody>
          <a:bodyPr/>
          <a:lstStyle/>
          <a:p>
            <a:pPr>
              <a:buNone/>
            </a:pPr>
            <a:endParaRPr lang="az-Latn-AZ" dirty="0" smtClean="0"/>
          </a:p>
          <a:p>
            <a:pPr>
              <a:buNone/>
            </a:pPr>
            <a:r>
              <a:rPr lang="az-Latn-AZ" dirty="0" smtClean="0"/>
              <a:t>	Qaskin Birləşmiş Krallığa qarşı</a:t>
            </a:r>
          </a:p>
          <a:p>
            <a:pPr>
              <a:buNone/>
            </a:pPr>
            <a:endParaRPr lang="az-Latn-AZ" dirty="0" smtClean="0"/>
          </a:p>
          <a:p>
            <a:pPr>
              <a:buNone/>
            </a:pPr>
            <a:r>
              <a:rPr lang="az-Latn-AZ" dirty="0" smtClean="0"/>
              <a:t>   - Məlumat təqdim edənlə məlumatın aid olduğu şəxsin mənafelərinin toqquşması</a:t>
            </a:r>
            <a:endParaRPr lang="en-US" dirty="0" smtClean="0"/>
          </a:p>
          <a:p>
            <a:pPr>
              <a:buNone/>
            </a:pPr>
            <a:r>
              <a:rPr lang="az-Latn-AZ" dirty="0" smtClean="0"/>
              <a:t>   - Məlumatların məxfi saxlanmasını zəruri edən ictimai maraqlar varmı</a:t>
            </a:r>
            <a:r>
              <a:rPr lang="en-US" dirty="0" smtClean="0"/>
              <a:t>?</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lstStyle/>
          <a:p>
            <a:r>
              <a:rPr lang="az-Latn-AZ" dirty="0" smtClean="0"/>
              <a:t>Qohumluq əlaqələrinin müəyyən edilməsi </a:t>
            </a:r>
            <a:br>
              <a:rPr lang="az-Latn-AZ" dirty="0" smtClean="0"/>
            </a:br>
            <a:r>
              <a:rPr lang="az-Latn-AZ" dirty="0" smtClean="0"/>
              <a:t/>
            </a:r>
            <a:br>
              <a:rPr lang="az-Latn-AZ" dirty="0" smtClean="0"/>
            </a:br>
            <a:r>
              <a:rPr lang="az-Latn-AZ" dirty="0" smtClean="0"/>
              <a:t>Kruşkoviç Xorvatiyaya qarşı </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a:bodyPr>
          <a:lstStyle/>
          <a:p>
            <a:r>
              <a:rPr lang="az-Latn-AZ" sz="2800" dirty="0" smtClean="0"/>
              <a:t>Ətraf mühit və sağlamlığa qarşı təhlükələr barəsində məlumatların verilməsi və tədbirlərin görülməsi</a:t>
            </a:r>
            <a:endParaRPr lang="ru-RU" sz="2800" dirty="0"/>
          </a:p>
        </p:txBody>
      </p:sp>
      <p:sp>
        <p:nvSpPr>
          <p:cNvPr id="3" name="Content Placeholder 2"/>
          <p:cNvSpPr>
            <a:spLocks noGrp="1"/>
          </p:cNvSpPr>
          <p:nvPr>
            <p:ph idx="1"/>
          </p:nvPr>
        </p:nvSpPr>
        <p:spPr>
          <a:xfrm>
            <a:off x="457200" y="2362200"/>
            <a:ext cx="8229600" cy="3763963"/>
          </a:xfrm>
        </p:spPr>
        <p:txBody>
          <a:bodyPr>
            <a:noAutofit/>
          </a:bodyPr>
          <a:lstStyle/>
          <a:p>
            <a:pPr lvl="0" algn="just"/>
            <a:r>
              <a:rPr lang="az-Latn-AZ" sz="1800" dirty="0" smtClean="0"/>
              <a:t>Ətraf mühit və sağlamlığa qarşı təhlükələr barəsində məlumatların əldə edilməsi üçün zəruri mexanizmlər yaradılmalıdır, “Guerra İtaliyaya qarşı”</a:t>
            </a:r>
            <a:endParaRPr lang="ru-RU" sz="1800" dirty="0" smtClean="0"/>
          </a:p>
          <a:p>
            <a:pPr lvl="0" algn="just"/>
            <a:r>
              <a:rPr lang="az-Latn-AZ" sz="1800" dirty="0" smtClean="0"/>
              <a:t>Ətraf mühit və sağlamlığa qarşı təhlükələr barəsində məlumatların əldə edilməsi üçün yaradılmış mexanizmlərdən istifadə etmədiyi halda, ərizəçi dövlətin pozitiv öhdəliyini icra etmədiyinə istinad edə bilməz, “Makginli və İqan Birləşmiş Krallığa qarşı”</a:t>
            </a:r>
            <a:endParaRPr lang="ru-RU" sz="1800" dirty="0" smtClean="0"/>
          </a:p>
          <a:p>
            <a:pPr lvl="0" algn="just"/>
            <a:r>
              <a:rPr lang="az-Latn-AZ" sz="1800" dirty="0" smtClean="0"/>
              <a:t>Başqa hüquqların həyata keçirilə bilinməsi üçün məlumatların alınmasının səmərəli və əlçatan prosedurunun təmin edilməsi ,  “Rouç Birləşmiş Krallığa qarşı”</a:t>
            </a:r>
            <a:endParaRPr lang="ru-RU" sz="1800" dirty="0" smtClean="0"/>
          </a:p>
          <a:p>
            <a:pPr lvl="0" algn="just"/>
            <a:r>
              <a:rPr lang="az-Latn-AZ" sz="1800" dirty="0" smtClean="0"/>
              <a:t>Tullantıların qarşısının alınması üçün tədbirlərin görülməsi, “Branduşe Rumıniyaya qarşı” </a:t>
            </a:r>
            <a:endParaRPr lang="ru-RU" sz="1800" dirty="0" smtClean="0"/>
          </a:p>
          <a:p>
            <a:pPr lvl="0" algn="just"/>
            <a:r>
              <a:rPr lang="az-Latn-AZ" sz="1800" dirty="0" smtClean="0"/>
              <a:t>Ətraf mühit kütləvi şəkildə sağlamlıq üçün zərərli vəziyyətə gələrsə, dövlət vəziyyəti düzəltmək üçün tədbirlər görməli və ya əhalinin köçürülməsini təmin etməlidir., Dubetska Ukraynaya qarşı”</a:t>
            </a:r>
            <a:endParaRPr lang="ru-RU"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dirty="0" smtClean="0"/>
              <a:t/>
            </a:r>
            <a:br>
              <a:rPr lang="az-Latn-AZ" dirty="0" smtClean="0"/>
            </a:br>
            <a:r>
              <a:rPr lang="az-Latn-AZ" dirty="0" smtClean="0"/>
              <a:t>Ailə həyatı ilə bağlı pozitiv öhdəliklər</a:t>
            </a:r>
            <a:r>
              <a:rPr lang="ru-RU" dirty="0" smtClean="0"/>
              <a:t/>
            </a:r>
            <a:br>
              <a:rPr lang="ru-RU" dirty="0" smtClean="0"/>
            </a:br>
            <a:r>
              <a:rPr lang="az-Latn-AZ" dirty="0" smtClean="0"/>
              <a:t>	</a:t>
            </a:r>
            <a:endParaRPr lang="ru-RU" dirty="0"/>
          </a:p>
        </p:txBody>
      </p:sp>
      <p:sp>
        <p:nvSpPr>
          <p:cNvPr id="3" name="Content Placeholder 2"/>
          <p:cNvSpPr>
            <a:spLocks noGrp="1"/>
          </p:cNvSpPr>
          <p:nvPr>
            <p:ph idx="1"/>
          </p:nvPr>
        </p:nvSpPr>
        <p:spPr/>
        <p:txBody>
          <a:bodyPr/>
          <a:lstStyle/>
          <a:p>
            <a:pPr lvl="0"/>
            <a:endParaRPr lang="az-Latn-AZ" dirty="0" smtClean="0"/>
          </a:p>
          <a:p>
            <a:pPr lvl="0"/>
            <a:endParaRPr lang="az-Latn-AZ" dirty="0" smtClean="0"/>
          </a:p>
          <a:p>
            <a:pPr lvl="0"/>
            <a:r>
              <a:rPr lang="az-Latn-AZ" dirty="0" smtClean="0"/>
              <a:t>Ailə münasibətlərini hüquqi cəhətdən tanımaq</a:t>
            </a:r>
          </a:p>
          <a:p>
            <a:pPr lvl="0">
              <a:buNone/>
            </a:pPr>
            <a:endParaRPr lang="ru-RU" dirty="0" smtClean="0"/>
          </a:p>
          <a:p>
            <a:pPr lvl="0"/>
            <a:r>
              <a:rPr lang="az-Latn-AZ" dirty="0" smtClean="0"/>
              <a:t>Ailə həyatını mühafizə etmək üçün tədbirlər görmək</a:t>
            </a:r>
            <a:endParaRPr lang="ru-RU" dirty="0" smtClean="0"/>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Marks Belçikaya qarşı işi</a:t>
            </a:r>
            <a:endParaRPr lang="ru-RU" dirty="0"/>
          </a:p>
        </p:txBody>
      </p:sp>
      <p:sp>
        <p:nvSpPr>
          <p:cNvPr id="3" name="Content Placeholder 2"/>
          <p:cNvSpPr>
            <a:spLocks noGrp="1"/>
          </p:cNvSpPr>
          <p:nvPr>
            <p:ph idx="1"/>
          </p:nvPr>
        </p:nvSpPr>
        <p:spPr/>
        <p:txBody>
          <a:bodyPr>
            <a:normAutofit fontScale="92500"/>
          </a:bodyPr>
          <a:lstStyle/>
          <a:p>
            <a:pPr lvl="0"/>
            <a:r>
              <a:rPr lang="az-Latn-AZ" dirty="0" smtClean="0"/>
              <a:t>Dövlət nikahda olan valideynlə nikahda olmayan valideynin uşaqla münasibətlərində eyni olmayan rejim müəyyən edirsə, bu rejim şəxslərin normal ailə həyatı sürməsinə xələl gətirməməlidir</a:t>
            </a:r>
            <a:endParaRPr lang="ru-RU" dirty="0" smtClean="0"/>
          </a:p>
          <a:p>
            <a:pPr lvl="0"/>
            <a:r>
              <a:rPr lang="az-Latn-AZ" dirty="0" smtClean="0"/>
              <a:t>Dövlət doğuş anından uşağın öz ailəsinə qovuşmağını mümkün edən təminatlar müəyyən etməlidir</a:t>
            </a:r>
            <a:endParaRPr lang="ru-RU" dirty="0" smtClean="0"/>
          </a:p>
          <a:p>
            <a:pPr lvl="0"/>
            <a:r>
              <a:rPr lang="az-Latn-AZ" dirty="0" smtClean="0"/>
              <a:t>Ailə həyatı rəsmiyyət və qeydiyyat münasibətləri ilə məhdudlaşdırılmadan qiymətləndirilməlidir</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4419599"/>
          </a:xfrm>
        </p:spPr>
        <p:txBody>
          <a:bodyPr>
            <a:noAutofit/>
          </a:bodyPr>
          <a:lstStyle/>
          <a:p>
            <a:pPr algn="l"/>
            <a:r>
              <a:rPr lang="az-Latn-AZ" sz="2600" b="1" dirty="0" smtClean="0"/>
              <a:t>-</a:t>
            </a:r>
            <a:r>
              <a:rPr lang="az-Latn-AZ" sz="2600" dirty="0" smtClean="0"/>
              <a:t> “Bioloji münasibətlər və sosial münasibətlər bir – birinə nisbətdə qiymətləndirilməlidir </a:t>
            </a:r>
            <a:r>
              <a:rPr lang="az-Latn-AZ" sz="2600" i="1" dirty="0" smtClean="0"/>
              <a:t>(Yusef Niderlanda qarşı, X, Y və Z Birləşmiş Krallığıa qarşı)</a:t>
            </a:r>
            <a:r>
              <a:rPr lang="ru-RU" sz="2600" dirty="0" smtClean="0"/>
              <a:t/>
            </a:r>
            <a:br>
              <a:rPr lang="ru-RU" sz="2600" dirty="0" smtClean="0"/>
            </a:br>
            <a:r>
              <a:rPr lang="az-Latn-AZ" sz="2600" b="1" dirty="0" smtClean="0"/>
              <a:t>-</a:t>
            </a:r>
            <a:r>
              <a:rPr lang="az-Latn-AZ" sz="2600" dirty="0" smtClean="0"/>
              <a:t> Yalnız doğuş zamanı qeydə alınmış bioloji cins meyarı ilə nikah hüququnun həyata keçirilməsinin müəyyən edilməsi nikah hüququnun mahiyyətinə xələl gətirir </a:t>
            </a:r>
            <a:r>
              <a:rPr lang="az-Latn-AZ" sz="2600" i="1" dirty="0" smtClean="0"/>
              <a:t>(Qudvin Birləşmiş Krallığa qarşı)</a:t>
            </a:r>
            <a:r>
              <a:rPr lang="ru-RU" sz="2600" dirty="0" smtClean="0"/>
              <a:t/>
            </a:r>
            <a:br>
              <a:rPr lang="ru-RU" sz="2600" dirty="0" smtClean="0"/>
            </a:br>
            <a:r>
              <a:rPr lang="az-Latn-AZ" sz="2600" dirty="0" smtClean="0"/>
              <a:t>- Ailə münasibətlərinin tanınmaması hüququnu həyata keçirilməsi təminatı  </a:t>
            </a:r>
            <a:r>
              <a:rPr lang="az-Latn-AZ" sz="2600" i="1" dirty="0" smtClean="0"/>
              <a:t>(Şofman Rusiyaya qarşı)</a:t>
            </a:r>
            <a:endParaRPr lang="ru-RU" sz="2600"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TotalTime>
  <Words>444</Words>
  <Application>Microsoft Office PowerPoint</Application>
  <PresentationFormat>On-screen Show (4:3)</PresentationFormat>
  <Paragraphs>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8-ci maddə üzrə dövlətin pozitiv və neqativ öhdəlikləri  Elyar Həsənov</vt:lpstr>
      <vt:lpstr>Yankoviç Xorvatiyaya qarşı işi</vt:lpstr>
      <vt:lpstr>Tibbi müdaxilə </vt:lpstr>
      <vt:lpstr>Öz mənşəyindən xəbərdar olmaq hüququ </vt:lpstr>
      <vt:lpstr>Qohumluq əlaqələrinin müəyyən edilməsi   Kruşkoviç Xorvatiyaya qarşı </vt:lpstr>
      <vt:lpstr>Ətraf mühit və sağlamlığa qarşı təhlükələr barəsində məlumatların verilməsi və tədbirlərin görülməsi</vt:lpstr>
      <vt:lpstr> Ailə həyatı ilə bağlı pozitiv öhdəliklər  </vt:lpstr>
      <vt:lpstr>Marks Belçikaya qarşı işi</vt:lpstr>
      <vt:lpstr>- “Bioloji münasibətlər və sosial münasibətlər bir – birinə nisbətdə qiymətləndirilməlidir (Yusef Niderlanda qarşı, X, Y və Z Birləşmiş Krallığıa qarşı) - Yalnız doğuş zamanı qeydə alınmış bioloji cins meyarı ilə nikah hüququnun həyata keçirilməsinin müəyyən edilməsi nikah hüququnun mahiyyətinə xələl gətirir (Qudvin Birləşmiş Krallığa qarşı) - Ailə münasibətlərinin tanınmaması hüququnu həyata keçirilməsi təminatı  (Şofman Rusiyaya qarşı)</vt:lpstr>
      <vt:lpstr>Ailə həyatının mühafizəsi</vt:lpstr>
      <vt:lpstr>AİHM ailə münasibətlərinin mühafizəsilə bağlı vahid standartlar müəyyən etməkdən daha çox dövlətlərin mümkün bütün tədbirləri görməsini və əlaxüsus da bu münasibətlərdə müddətin önəmini nəzərə alaraq, tədbirlərin vaxtında görülməsini ön plana çəkir  K.A Finlandiyaya qarşı </vt:lpstr>
      <vt:lpstr>Təhdidlərdən müdafiə</vt:lpstr>
      <vt:lpstr>Diqqətinizə görə təşəkkür edirik!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Nəyi öyrəndik </dc:title>
  <dc:creator>Gunel</dc:creator>
  <cp:lastModifiedBy>ROVSHANOVA Vafa</cp:lastModifiedBy>
  <cp:revision>88</cp:revision>
  <dcterms:created xsi:type="dcterms:W3CDTF">2006-08-16T00:00:00Z</dcterms:created>
  <dcterms:modified xsi:type="dcterms:W3CDTF">2017-03-03T11:39:30Z</dcterms:modified>
</cp:coreProperties>
</file>