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1" r:id="rId6"/>
    <p:sldId id="262" r:id="rId7"/>
    <p:sldId id="257" r:id="rId8"/>
    <p:sldId id="260" r:id="rId9"/>
    <p:sldId id="267" r:id="rId10"/>
    <p:sldId id="270" r:id="rId11"/>
    <p:sldId id="264" r:id="rId12"/>
    <p:sldId id="265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5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2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6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5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6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0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2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5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7F5A-C35A-4395-96AF-93BF8DB9368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AB7B4-5E09-491B-A920-4E968ED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0" y="692976"/>
            <a:ext cx="6496050" cy="36415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275" y="4764088"/>
            <a:ext cx="9144000" cy="1655762"/>
          </a:xfrm>
        </p:spPr>
        <p:txBody>
          <a:bodyPr>
            <a:normAutofit/>
          </a:bodyPr>
          <a:lstStyle/>
          <a:p>
            <a:r>
              <a:rPr lang="az-Latn-AZ" sz="3600" i="1" dirty="0" smtClean="0"/>
              <a:t>Vəfa Rüstəm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9121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Şəxsi həyat anlayışı şamil olun</a:t>
            </a:r>
            <a:r>
              <a:rPr lang="en-US" u="sng" dirty="0" smtClean="0"/>
              <a:t>mu</a:t>
            </a:r>
            <a:r>
              <a:rPr lang="az-Latn-AZ" dirty="0" smtClean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Ictimai</a:t>
            </a:r>
            <a:r>
              <a:rPr lang="en-US" dirty="0" smtClean="0"/>
              <a:t> </a:t>
            </a:r>
            <a:r>
              <a:rPr lang="en-US" dirty="0" err="1" smtClean="0"/>
              <a:t>hadi</a:t>
            </a:r>
            <a:r>
              <a:rPr lang="az-Latn-AZ" dirty="0" err="1" smtClean="0"/>
              <a:t>sələr</a:t>
            </a:r>
            <a:r>
              <a:rPr lang="az-Latn-AZ" dirty="0" smtClean="0"/>
              <a:t> zamanı çəkilən şəkillər</a:t>
            </a:r>
          </a:p>
          <a:p>
            <a:r>
              <a:rPr lang="az-Latn-AZ" dirty="0" smtClean="0"/>
              <a:t>İctimai </a:t>
            </a:r>
            <a:r>
              <a:rPr lang="en-US" dirty="0" err="1" smtClean="0"/>
              <a:t>iclaslar</a:t>
            </a:r>
            <a:r>
              <a:rPr lang="en-US" dirty="0" smtClean="0"/>
              <a:t> </a:t>
            </a:r>
            <a:r>
              <a:rPr lang="az-Latn-AZ" dirty="0" smtClean="0"/>
              <a:t>zamanı </a:t>
            </a:r>
            <a:r>
              <a:rPr lang="az-Latn-AZ" dirty="0" smtClean="0"/>
              <a:t>verilən bəyanatlar</a:t>
            </a:r>
          </a:p>
          <a:p>
            <a:r>
              <a:rPr lang="az-Latn-AZ" dirty="0" smtClean="0"/>
              <a:t>Ovçuluğun tənzimlənməsi</a:t>
            </a:r>
          </a:p>
          <a:p>
            <a:r>
              <a:rPr lang="az-Latn-AZ" dirty="0" smtClean="0"/>
              <a:t>Ev heyvanları ilə münasibətlər</a:t>
            </a:r>
          </a:p>
          <a:p>
            <a:r>
              <a:rPr lang="az-Latn-AZ" dirty="0" smtClean="0"/>
              <a:t>Hava limanında, bəzi binalara giriş zamanı yoxlama</a:t>
            </a:r>
          </a:p>
        </p:txBody>
      </p:sp>
    </p:spTree>
    <p:extLst>
      <p:ext uri="{BB962C8B-B14F-4D97-AF65-F5344CB8AC3E}">
        <p14:creationId xmlns:p14="http://schemas.microsoft.com/office/powerpoint/2010/main" val="594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863" y="271463"/>
            <a:ext cx="10415587" cy="65865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z-Latn-AZ" sz="3400" b="1" dirty="0" smtClean="0"/>
              <a:t>Şəxsi </a:t>
            </a:r>
            <a:r>
              <a:rPr lang="az-Latn-AZ" sz="3400" b="1" dirty="0"/>
              <a:t>həyata addir:</a:t>
            </a:r>
          </a:p>
          <a:p>
            <a:endParaRPr lang="az-Latn-AZ" dirty="0" smtClean="0"/>
          </a:p>
          <a:p>
            <a:r>
              <a:rPr lang="az-Latn-AZ" dirty="0" smtClean="0"/>
              <a:t>- şəxsin </a:t>
            </a:r>
            <a:r>
              <a:rPr lang="az-Latn-AZ" b="1" dirty="0" smtClean="0"/>
              <a:t>fiziki və psixoloji toxunulmazlığı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tibbi yardım və psixoloji müayinə </a:t>
            </a:r>
            <a:endParaRPr lang="en-US" dirty="0" smtClean="0"/>
          </a:p>
          <a:p>
            <a:r>
              <a:rPr lang="az-Latn-AZ" i="1" dirty="0" smtClean="0"/>
              <a:t>-</a:t>
            </a:r>
            <a:r>
              <a:rPr lang="az-Latn-AZ" b="1" dirty="0" smtClean="0"/>
              <a:t>ruhi sağlamlığı </a:t>
            </a:r>
            <a:endParaRPr lang="en-US" dirty="0" smtClean="0"/>
          </a:p>
          <a:p>
            <a:r>
              <a:rPr lang="az-Latn-AZ" dirty="0" smtClean="0"/>
              <a:t>- şəxsin </a:t>
            </a:r>
            <a:r>
              <a:rPr lang="az-Latn-AZ" b="1" dirty="0" smtClean="0"/>
              <a:t>fiziki və sosial kimliyinin </a:t>
            </a:r>
            <a:r>
              <a:rPr lang="az-Latn-AZ" dirty="0" smtClean="0"/>
              <a:t>aspektləri (məsələn, mənşəyi və </a:t>
            </a:r>
            <a:r>
              <a:rPr lang="az-Latn-AZ" dirty="0" err="1" smtClean="0"/>
              <a:t>valideynlərindən</a:t>
            </a:r>
            <a:r>
              <a:rPr lang="az-Latn-AZ" dirty="0" smtClean="0"/>
              <a:t> birinin mənşəyi və kimliyi barədə məlumat əldə etmək hüququ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şəxsin adı və soyadı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şəxsin şəkillərinə və fotolarına hüququ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şəxsin reputasiyası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cinsi kimliyi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seksual oriyentasiya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seksual həyat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başqa insanlar </a:t>
            </a:r>
            <a:r>
              <a:rPr lang="az-Latn-AZ" dirty="0" smtClean="0"/>
              <a:t>və kənar dünya ilə </a:t>
            </a:r>
            <a:r>
              <a:rPr lang="az-Latn-AZ" b="1" dirty="0" smtClean="0"/>
              <a:t>əlaqə </a:t>
            </a:r>
            <a:r>
              <a:rPr lang="az-Latn-AZ" dirty="0" smtClean="0"/>
              <a:t>qurmaq və inkişaf etdirmək</a:t>
            </a:r>
            <a:endParaRPr lang="en-US" dirty="0" smtClean="0"/>
          </a:p>
          <a:p>
            <a:r>
              <a:rPr lang="az-Latn-AZ" dirty="0" smtClean="0"/>
              <a:t>hüququ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məskunlaşmış miqrantlar və yaşadıqları cəmiyyət arasında sosial</a:t>
            </a:r>
            <a:endParaRPr lang="en-US" dirty="0" smtClean="0"/>
          </a:p>
          <a:p>
            <a:r>
              <a:rPr lang="az-Latn-AZ" b="1" dirty="0" smtClean="0"/>
              <a:t>əlaqələr</a:t>
            </a:r>
            <a:r>
              <a:rPr lang="az-Latn-AZ" dirty="0" smtClean="0"/>
              <a:t>, </a:t>
            </a:r>
            <a:endParaRPr lang="en-US" dirty="0" smtClean="0"/>
          </a:p>
          <a:p>
            <a:r>
              <a:rPr lang="az-Latn-AZ" dirty="0" smtClean="0"/>
              <a:t>- </a:t>
            </a:r>
            <a:r>
              <a:rPr lang="az-Latn-AZ" b="1" dirty="0" smtClean="0"/>
              <a:t>eyni cinsə mənsub iki şəxs arasında emosional əlaqələr şəxsi inkişaf və şəxsi müstəqillik hüququ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FEB1-CA62-42DC-841E-A979DEFBD1C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599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75" y="128588"/>
            <a:ext cx="10301287" cy="6445948"/>
          </a:xfrm>
        </p:spPr>
        <p:txBody>
          <a:bodyPr>
            <a:normAutofit fontScale="70000" lnSpcReduction="20000"/>
          </a:bodyPr>
          <a:lstStyle/>
          <a:p>
            <a:r>
              <a:rPr lang="az-Latn-AZ" dirty="0"/>
              <a:t>- genetik mənada, </a:t>
            </a:r>
            <a:r>
              <a:rPr lang="az-Latn-AZ" b="1" dirty="0"/>
              <a:t>valideyn olub-olmamaq seçiminə hörmət olunması</a:t>
            </a:r>
            <a:endParaRPr lang="en-US" dirty="0"/>
          </a:p>
          <a:p>
            <a:r>
              <a:rPr lang="az-Latn-AZ" b="1" dirty="0"/>
              <a:t>hüququ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peşə və biznes </a:t>
            </a:r>
            <a:r>
              <a:rPr lang="az-Latn-AZ" dirty="0"/>
              <a:t>təbiətli fəaliyyətlər</a:t>
            </a:r>
            <a:endParaRPr lang="en-US" dirty="0"/>
          </a:p>
          <a:p>
            <a:r>
              <a:rPr lang="az-Latn-AZ" dirty="0"/>
              <a:t>- təhlükəsizlik xidməti və ya digər dövlət orqanları tərəfdən yığılmış və</a:t>
            </a:r>
            <a:endParaRPr lang="en-US" dirty="0"/>
          </a:p>
          <a:p>
            <a:r>
              <a:rPr lang="az-Latn-AZ" dirty="0"/>
              <a:t>saxlanılan </a:t>
            </a:r>
            <a:r>
              <a:rPr lang="az-Latn-AZ" b="1" dirty="0"/>
              <a:t>şəxsi və ya ictimai xarakterli fayl və məlumatlar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şəxsin sağlamlığı barədə məlumat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birinin sağlamlığına xələl gətirmə riski barədə məlumat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etnik kimlik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şəxsin dini və fəlsəfi əqidələri barədə məlumat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əlil şəxslərin </a:t>
            </a:r>
            <a:r>
              <a:rPr lang="az-Latn-AZ" dirty="0"/>
              <a:t>müəyyən </a:t>
            </a:r>
            <a:r>
              <a:rPr lang="az-Latn-AZ" b="1" dirty="0"/>
              <a:t>hüquqları</a:t>
            </a:r>
            <a:r>
              <a:rPr lang="az-Latn-AZ" dirty="0"/>
              <a:t>: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axtarış və müsadirələr </a:t>
            </a:r>
            <a:endParaRPr lang="en-US" dirty="0"/>
          </a:p>
          <a:p>
            <a:r>
              <a:rPr lang="az-Latn-AZ" dirty="0"/>
              <a:t>- ictimai yerdə şəxsin </a:t>
            </a:r>
            <a:r>
              <a:rPr lang="az-Latn-AZ" b="1" dirty="0"/>
              <a:t>dayandırılıb axtarılması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əlaqələrin </a:t>
            </a:r>
            <a:r>
              <a:rPr lang="az-Latn-AZ" dirty="0"/>
              <a:t>və telefon danışıqlarının </a:t>
            </a:r>
            <a:r>
              <a:rPr lang="az-Latn-AZ" b="1" dirty="0"/>
              <a:t>izlənilməsi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ictimai yerlərin video izlənilməsi</a:t>
            </a:r>
            <a:r>
              <a:rPr lang="az-Latn-AZ" dirty="0"/>
              <a:t>, vizual məlumatın yazıldığı,</a:t>
            </a:r>
            <a:endParaRPr lang="en-US" dirty="0"/>
          </a:p>
          <a:p>
            <a:r>
              <a:rPr lang="az-Latn-AZ" dirty="0"/>
              <a:t>saxlanıldığı və ictimaiyyətə açıqlandığı halda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ətraf mühitin ciddi çirklənməsi</a:t>
            </a:r>
            <a:r>
              <a:rPr lang="az-Latn-AZ" dirty="0"/>
              <a:t>, </a:t>
            </a:r>
            <a:endParaRPr lang="en-US" dirty="0"/>
          </a:p>
          <a:p>
            <a:r>
              <a:rPr lang="az-Latn-AZ" dirty="0"/>
              <a:t>- </a:t>
            </a:r>
            <a:r>
              <a:rPr lang="az-Latn-AZ" b="1" dirty="0"/>
              <a:t>ailə üzvlərinin dəfninə aid məsələlərə </a:t>
            </a:r>
            <a:endParaRPr lang="en-US" dirty="0"/>
          </a:p>
          <a:p>
            <a:r>
              <a:rPr lang="az-Latn-AZ" dirty="0" smtClean="0"/>
              <a:t>..........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FEB1-CA62-42DC-841E-A979DEFBD1C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47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</a:t>
            </a:r>
            <a:r>
              <a:rPr lang="az-Latn-AZ" dirty="0" smtClean="0"/>
              <a:t>ANUNİLİK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Norma varmı?</a:t>
            </a:r>
          </a:p>
          <a:p>
            <a:r>
              <a:rPr lang="az-Latn-AZ" dirty="0" smtClean="0"/>
              <a:t>Aydın və dəqiqdirmi?</a:t>
            </a:r>
          </a:p>
          <a:p>
            <a:r>
              <a:rPr lang="az-Latn-AZ" dirty="0" smtClean="0"/>
              <a:t>Məqsəd nədir?</a:t>
            </a:r>
          </a:p>
          <a:p>
            <a:endParaRPr lang="az-Latn-A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Legitim məqsəd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Milli təhlükəsizlik</a:t>
            </a:r>
          </a:p>
          <a:p>
            <a:r>
              <a:rPr lang="az-Latn-AZ" dirty="0" smtClean="0"/>
              <a:t>İctimai asayiş</a:t>
            </a:r>
          </a:p>
          <a:p>
            <a:r>
              <a:rPr lang="az-Latn-AZ" dirty="0" smtClean="0"/>
              <a:t>Ölkənin iqtisadi rifah maraqları</a:t>
            </a:r>
          </a:p>
          <a:p>
            <a:r>
              <a:rPr lang="az-Latn-AZ" dirty="0" smtClean="0"/>
              <a:t>İğtitaşaşın və cinayətin qarşısının alınması</a:t>
            </a:r>
          </a:p>
          <a:p>
            <a:r>
              <a:rPr lang="az-Latn-AZ" dirty="0" smtClean="0"/>
              <a:t>Sağlamlığın, yaxud mənəviyyatın mühafizəsi</a:t>
            </a:r>
          </a:p>
          <a:p>
            <a:r>
              <a:rPr lang="az-Latn-AZ" dirty="0" smtClean="0"/>
              <a:t>Digər şəxslərin hüquq və azadlıqlarının müdafiəsi və 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1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Zərurilik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z-Latn-AZ" dirty="0" smtClean="0"/>
              <a:t>Dövlətin demokratik mahiyyəti: </a:t>
            </a:r>
          </a:p>
          <a:p>
            <a:r>
              <a:rPr lang="az-Latn-AZ" dirty="0" smtClean="0"/>
              <a:t>Plüralizm</a:t>
            </a:r>
          </a:p>
          <a:p>
            <a:r>
              <a:rPr lang="az-Latn-AZ" dirty="0" smtClean="0"/>
              <a:t>Tolerantlıq</a:t>
            </a:r>
          </a:p>
          <a:p>
            <a:r>
              <a:rPr lang="az-Latn-AZ" dirty="0" smtClean="0"/>
              <a:t>İdeyalara açıqlıq</a:t>
            </a:r>
          </a:p>
          <a:p>
            <a:r>
              <a:rPr lang="az-Latn-AZ" dirty="0" smtClean="0"/>
              <a:t>Bərabərlik</a:t>
            </a:r>
          </a:p>
          <a:p>
            <a:r>
              <a:rPr lang="az-Latn-AZ" dirty="0" smtClean="0"/>
              <a:t>Azadlıq</a:t>
            </a:r>
          </a:p>
          <a:p>
            <a:r>
              <a:rPr lang="az-Latn-AZ" dirty="0" smtClean="0"/>
              <a:t>Ədalətli məhkəmə araşdırması hüququ</a:t>
            </a:r>
          </a:p>
          <a:p>
            <a:r>
              <a:rPr lang="az-Latn-AZ" dirty="0" smtClean="0"/>
              <a:t>İfadə azadlığı</a:t>
            </a:r>
          </a:p>
          <a:p>
            <a:r>
              <a:rPr lang="az-Latn-AZ" dirty="0" smtClean="0"/>
              <a:t>Toplaşmaq və din azadlığı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u="sng" dirty="0" err="1"/>
              <a:t>Şəxsi</a:t>
            </a:r>
            <a:r>
              <a:rPr lang="en-US" i="1" u="sng" dirty="0"/>
              <a:t> </a:t>
            </a:r>
            <a:r>
              <a:rPr lang="en-US" i="1" u="sng" dirty="0" err="1"/>
              <a:t>həyata</a:t>
            </a:r>
            <a:r>
              <a:rPr lang="en-US" i="1" u="sng" dirty="0"/>
              <a:t> </a:t>
            </a:r>
            <a:r>
              <a:rPr lang="en-US" i="1" u="sng" dirty="0" err="1"/>
              <a:t>və</a:t>
            </a:r>
            <a:r>
              <a:rPr lang="en-US" i="1" u="sng" dirty="0"/>
              <a:t> </a:t>
            </a:r>
            <a:r>
              <a:rPr lang="en-US" i="1" u="sng" dirty="0" err="1"/>
              <a:t>ailə</a:t>
            </a:r>
            <a:r>
              <a:rPr lang="en-US" i="1" u="sng" dirty="0"/>
              <a:t> </a:t>
            </a:r>
            <a:r>
              <a:rPr lang="en-US" i="1" u="sng" dirty="0" err="1"/>
              <a:t>həyatına</a:t>
            </a:r>
            <a:r>
              <a:rPr lang="en-US" i="1" u="sng" dirty="0"/>
              <a:t> </a:t>
            </a:r>
            <a:r>
              <a:rPr lang="en-US" i="1" u="sng" dirty="0" err="1"/>
              <a:t>hörmət</a:t>
            </a:r>
            <a:r>
              <a:rPr lang="en-US" i="1" u="sng" dirty="0"/>
              <a:t> </a:t>
            </a:r>
            <a:r>
              <a:rPr lang="en-US" i="1" u="sng" dirty="0" err="1"/>
              <a:t>hüququ</a:t>
            </a:r>
            <a:r>
              <a:rPr lang="en-US" i="1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6600" dirty="0" err="1"/>
              <a:t>Hər</a:t>
            </a:r>
            <a:r>
              <a:rPr lang="en-US" sz="6600" dirty="0"/>
              <a:t> </a:t>
            </a:r>
            <a:r>
              <a:rPr lang="en-US" sz="6600" dirty="0" err="1"/>
              <a:t>kəs</a:t>
            </a:r>
            <a:r>
              <a:rPr lang="en-US" sz="6600" dirty="0"/>
              <a:t> </a:t>
            </a:r>
            <a:r>
              <a:rPr lang="en-US" sz="6600" dirty="0" err="1"/>
              <a:t>öz</a:t>
            </a:r>
            <a:r>
              <a:rPr lang="en-US" sz="6600" dirty="0"/>
              <a:t> </a:t>
            </a:r>
            <a:r>
              <a:rPr lang="en-US" sz="6600" u="sng" dirty="0" err="1"/>
              <a:t>şəxsi</a:t>
            </a:r>
            <a:r>
              <a:rPr lang="en-US" sz="6600" dirty="0"/>
              <a:t> </a:t>
            </a:r>
            <a:r>
              <a:rPr lang="en-US" sz="6600" dirty="0" err="1"/>
              <a:t>və</a:t>
            </a:r>
            <a:r>
              <a:rPr lang="en-US" sz="6600" dirty="0"/>
              <a:t> </a:t>
            </a:r>
            <a:r>
              <a:rPr lang="en-US" sz="6600" dirty="0" err="1"/>
              <a:t>ailə</a:t>
            </a:r>
            <a:r>
              <a:rPr lang="en-US" sz="6600" dirty="0"/>
              <a:t> </a:t>
            </a:r>
            <a:r>
              <a:rPr lang="en-US" sz="6600" u="sng" dirty="0" err="1"/>
              <a:t>həyatına</a:t>
            </a:r>
            <a:r>
              <a:rPr lang="en-US" sz="6600" dirty="0"/>
              <a:t>, </a:t>
            </a:r>
            <a:r>
              <a:rPr lang="en-US" sz="6600" dirty="0" err="1"/>
              <a:t>evinə</a:t>
            </a:r>
            <a:r>
              <a:rPr lang="en-US" sz="6600" dirty="0"/>
              <a:t> </a:t>
            </a:r>
            <a:r>
              <a:rPr lang="en-US" sz="6600" dirty="0" err="1"/>
              <a:t>və</a:t>
            </a:r>
            <a:r>
              <a:rPr lang="en-US" sz="6600" dirty="0"/>
              <a:t> </a:t>
            </a:r>
            <a:r>
              <a:rPr lang="en-US" sz="6600" dirty="0" err="1"/>
              <a:t>yazışma</a:t>
            </a:r>
            <a:r>
              <a:rPr lang="en-US" sz="6600" dirty="0"/>
              <a:t> </a:t>
            </a:r>
            <a:r>
              <a:rPr lang="en-US" sz="6600" dirty="0" err="1"/>
              <a:t>sirrinə</a:t>
            </a:r>
            <a:r>
              <a:rPr lang="en-US" sz="6600" dirty="0"/>
              <a:t> </a:t>
            </a:r>
            <a:r>
              <a:rPr lang="en-US" sz="6600" dirty="0" err="1"/>
              <a:t>hörmət</a:t>
            </a:r>
            <a:r>
              <a:rPr lang="en-US" sz="6600" dirty="0"/>
              <a:t> </a:t>
            </a:r>
            <a:r>
              <a:rPr lang="en-US" sz="6600" dirty="0" err="1"/>
              <a:t>hüququna</a:t>
            </a:r>
            <a:r>
              <a:rPr lang="en-US" sz="6600" dirty="0"/>
              <a:t> </a:t>
            </a:r>
            <a:r>
              <a:rPr lang="en-US" sz="6600" dirty="0" err="1"/>
              <a:t>malikdir</a:t>
            </a:r>
            <a:r>
              <a:rPr lang="en-US" sz="6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687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137" y="828675"/>
            <a:ext cx="102012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z-Latn-AZ" sz="6000" i="1" dirty="0" smtClean="0"/>
              <a:t>Azərbaycanla bağlı 23.10.2016 tarixinə 140 iş kommunikasiya olunub.</a:t>
            </a:r>
          </a:p>
          <a:p>
            <a:pPr algn="just"/>
            <a:endParaRPr lang="az-Latn-AZ" sz="6000" i="1" dirty="0" smtClean="0"/>
          </a:p>
          <a:p>
            <a:pPr algn="just"/>
            <a:r>
              <a:rPr lang="az-Latn-AZ" sz="6000" i="1" dirty="0" smtClean="0"/>
              <a:t>Bu işlərdən 19-u 8-ci maddə ilə bağlıdır. </a:t>
            </a:r>
          </a:p>
        </p:txBody>
      </p:sp>
    </p:spTree>
    <p:extLst>
      <p:ext uri="{BB962C8B-B14F-4D97-AF65-F5344CB8AC3E}">
        <p14:creationId xmlns:p14="http://schemas.microsoft.com/office/powerpoint/2010/main" val="26502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6257" t="4434" r="27342" b="6001"/>
          <a:stretch/>
        </p:blipFill>
        <p:spPr>
          <a:xfrm>
            <a:off x="2906245" y="0"/>
            <a:ext cx="612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95350"/>
          </a:xfrm>
        </p:spPr>
        <p:txBody>
          <a:bodyPr/>
          <a:lstStyle/>
          <a:p>
            <a:r>
              <a:rPr lang="az-Latn-AZ" dirty="0" smtClean="0"/>
              <a:t>ƏSAS İŞLƏR –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95352"/>
            <a:ext cx="11220450" cy="5734048"/>
          </a:xfrm>
        </p:spPr>
        <p:txBody>
          <a:bodyPr>
            <a:normAutofit fontScale="85000" lnSpcReduction="20000"/>
          </a:bodyPr>
          <a:lstStyle/>
          <a:p>
            <a:r>
              <a:rPr lang="az-Latn-AZ" dirty="0" err="1" smtClean="0"/>
              <a:t>Klass</a:t>
            </a:r>
            <a:r>
              <a:rPr lang="az-Latn-AZ" dirty="0" smtClean="0"/>
              <a:t> v. </a:t>
            </a:r>
            <a:r>
              <a:rPr lang="az-Latn-AZ" dirty="0" err="1" smtClean="0"/>
              <a:t>Germany</a:t>
            </a:r>
            <a:endParaRPr lang="az-Latn-AZ" dirty="0" smtClean="0"/>
          </a:p>
          <a:p>
            <a:r>
              <a:rPr lang="az-Latn-AZ" dirty="0" err="1" smtClean="0"/>
              <a:t>Dudgeon</a:t>
            </a:r>
            <a:r>
              <a:rPr lang="az-Latn-AZ" dirty="0" smtClean="0"/>
              <a:t> v. UK</a:t>
            </a:r>
          </a:p>
          <a:p>
            <a:r>
              <a:rPr lang="az-Latn-AZ" dirty="0" err="1" smtClean="0"/>
              <a:t>Rasmussen</a:t>
            </a:r>
            <a:r>
              <a:rPr lang="az-Latn-AZ" dirty="0" smtClean="0"/>
              <a:t> v. </a:t>
            </a:r>
            <a:r>
              <a:rPr lang="en-US" dirty="0" smtClean="0"/>
              <a:t>Denmark</a:t>
            </a:r>
          </a:p>
          <a:p>
            <a:r>
              <a:rPr lang="en-US" dirty="0" smtClean="0"/>
              <a:t>X and Y v. Netherlands</a:t>
            </a:r>
          </a:p>
          <a:p>
            <a:r>
              <a:rPr lang="en-US" dirty="0" smtClean="0"/>
              <a:t>Gaskin v. UK</a:t>
            </a:r>
          </a:p>
          <a:p>
            <a:r>
              <a:rPr lang="en-US" dirty="0" err="1" smtClean="0"/>
              <a:t>Niemietz</a:t>
            </a:r>
            <a:r>
              <a:rPr lang="en-US" dirty="0"/>
              <a:t> </a:t>
            </a:r>
            <a:r>
              <a:rPr lang="en-US" dirty="0" smtClean="0"/>
              <a:t>v. Germany</a:t>
            </a:r>
          </a:p>
          <a:p>
            <a:r>
              <a:rPr lang="en-US" dirty="0" err="1" smtClean="0"/>
              <a:t>Funke</a:t>
            </a:r>
            <a:r>
              <a:rPr lang="en-US" dirty="0" smtClean="0"/>
              <a:t> v. France</a:t>
            </a:r>
          </a:p>
          <a:p>
            <a:r>
              <a:rPr lang="en-US" dirty="0" smtClean="0"/>
              <a:t>Costello Roberts v. UK</a:t>
            </a:r>
          </a:p>
          <a:p>
            <a:r>
              <a:rPr lang="en-US" dirty="0" err="1" smtClean="0"/>
              <a:t>Burghartz</a:t>
            </a:r>
            <a:r>
              <a:rPr lang="en-US" dirty="0" smtClean="0"/>
              <a:t> v. Switzerland</a:t>
            </a:r>
          </a:p>
          <a:p>
            <a:r>
              <a:rPr lang="az-Latn-AZ" dirty="0" err="1" smtClean="0"/>
              <a:t>Murray</a:t>
            </a:r>
            <a:r>
              <a:rPr lang="az-Latn-AZ" dirty="0" smtClean="0"/>
              <a:t> v. UK</a:t>
            </a:r>
          </a:p>
          <a:p>
            <a:r>
              <a:rPr lang="en-US" dirty="0" err="1" smtClean="0"/>
              <a:t>Stjerna</a:t>
            </a:r>
            <a:r>
              <a:rPr lang="en-US" dirty="0" smtClean="0"/>
              <a:t> v. Finland</a:t>
            </a:r>
          </a:p>
          <a:p>
            <a:r>
              <a:rPr lang="en-US" dirty="0" err="1" smtClean="0"/>
              <a:t>Laskey</a:t>
            </a:r>
            <a:r>
              <a:rPr lang="en-US" dirty="0" smtClean="0"/>
              <a:t>, </a:t>
            </a:r>
            <a:r>
              <a:rPr lang="en-US" dirty="0" err="1" smtClean="0"/>
              <a:t>Jaggard</a:t>
            </a:r>
            <a:r>
              <a:rPr lang="en-US" dirty="0" smtClean="0"/>
              <a:t> and Brown v. UK</a:t>
            </a:r>
          </a:p>
          <a:p>
            <a:r>
              <a:rPr lang="en-US" dirty="0" smtClean="0"/>
              <a:t>Z v. Finland</a:t>
            </a:r>
          </a:p>
          <a:p>
            <a:r>
              <a:rPr lang="en-US" dirty="0" err="1" smtClean="0"/>
              <a:t>Amann</a:t>
            </a:r>
            <a:r>
              <a:rPr lang="en-US" dirty="0" smtClean="0"/>
              <a:t> v Switzerland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2500"/>
          </a:xfrm>
        </p:spPr>
        <p:txBody>
          <a:bodyPr/>
          <a:lstStyle/>
          <a:p>
            <a:r>
              <a:rPr lang="az-Latn-AZ" dirty="0" smtClean="0"/>
              <a:t>ƏSAS İŞLƏR –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52500"/>
            <a:ext cx="10668000" cy="590549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Rotaru</a:t>
            </a:r>
            <a:r>
              <a:rPr lang="en-US" dirty="0" smtClean="0"/>
              <a:t> v Romania</a:t>
            </a:r>
          </a:p>
          <a:p>
            <a:r>
              <a:rPr lang="en-US" dirty="0" smtClean="0"/>
              <a:t>PG and JH v UK</a:t>
            </a:r>
          </a:p>
          <a:p>
            <a:r>
              <a:rPr lang="en-US" dirty="0" err="1" smtClean="0"/>
              <a:t>Mikulich</a:t>
            </a:r>
            <a:r>
              <a:rPr lang="en-US" dirty="0" smtClean="0"/>
              <a:t> v Croatia</a:t>
            </a:r>
          </a:p>
          <a:p>
            <a:r>
              <a:rPr lang="en-US" dirty="0" smtClean="0"/>
              <a:t>Pretty v UK</a:t>
            </a:r>
          </a:p>
          <a:p>
            <a:r>
              <a:rPr lang="en-US" dirty="0" smtClean="0"/>
              <a:t>Christine Goodwin v UK</a:t>
            </a:r>
          </a:p>
          <a:p>
            <a:r>
              <a:rPr lang="en-US" dirty="0" smtClean="0"/>
              <a:t>Peck v UK</a:t>
            </a:r>
          </a:p>
          <a:p>
            <a:r>
              <a:rPr lang="en-US" dirty="0" err="1" smtClean="0"/>
              <a:t>Odievre</a:t>
            </a:r>
            <a:r>
              <a:rPr lang="en-US" dirty="0" smtClean="0"/>
              <a:t> v France</a:t>
            </a:r>
          </a:p>
          <a:p>
            <a:r>
              <a:rPr lang="en-US" dirty="0" smtClean="0"/>
              <a:t>Hatton v UK</a:t>
            </a:r>
          </a:p>
          <a:p>
            <a:r>
              <a:rPr lang="en-US" dirty="0" smtClean="0"/>
              <a:t>Perry v UK</a:t>
            </a:r>
          </a:p>
          <a:p>
            <a:r>
              <a:rPr lang="en-US" dirty="0" err="1" smtClean="0"/>
              <a:t>Smirnova</a:t>
            </a:r>
            <a:r>
              <a:rPr lang="en-US" dirty="0" smtClean="0"/>
              <a:t> v Russia</a:t>
            </a:r>
          </a:p>
          <a:p>
            <a:r>
              <a:rPr lang="en-US" dirty="0" smtClean="0"/>
              <a:t>MC v Bulgaria</a:t>
            </a:r>
          </a:p>
          <a:p>
            <a:r>
              <a:rPr lang="en-US" dirty="0" smtClean="0"/>
              <a:t>Glass v UK</a:t>
            </a:r>
          </a:p>
          <a:p>
            <a:r>
              <a:rPr lang="en-US" dirty="0" smtClean="0"/>
              <a:t>Von Hannover v Germany</a:t>
            </a:r>
          </a:p>
          <a:p>
            <a:r>
              <a:rPr lang="en-US" dirty="0" smtClean="0"/>
              <a:t>S. and </a:t>
            </a:r>
            <a:r>
              <a:rPr lang="en-US" dirty="0" err="1" smtClean="0"/>
              <a:t>Marper</a:t>
            </a:r>
            <a:r>
              <a:rPr lang="en-US" dirty="0" smtClean="0"/>
              <a:t> v UK v</a:t>
            </a:r>
            <a:r>
              <a:rPr lang="az-Latn-AZ" dirty="0" smtClean="0"/>
              <a:t>ə 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0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134124"/>
            <a:ext cx="3028950" cy="951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8-ci MADDƏNİN TƏTBİQ DAİRƏSİNƏ DÜŞÜRMÜ?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90602" y="921782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HƏ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8096250" y="921782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YOX </a:t>
            </a:r>
          </a:p>
          <a:p>
            <a:pPr algn="ctr"/>
            <a:r>
              <a:rPr lang="az-Latn-AZ" b="1" dirty="0" smtClean="0"/>
              <a:t>(iş dayanır)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090602" y="2002485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MÜDAXİLƏ VARMI?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3433758" y="2028116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YOX</a:t>
            </a:r>
          </a:p>
        </p:txBody>
      </p:sp>
      <p:sp>
        <p:nvSpPr>
          <p:cNvPr id="8" name="Rectangle 7"/>
          <p:cNvSpPr/>
          <p:nvPr/>
        </p:nvSpPr>
        <p:spPr>
          <a:xfrm>
            <a:off x="5645943" y="2042851"/>
            <a:ext cx="1995488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POZİTİV ÖHDƏLİK VARMI?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8120066" y="2021924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HƏ</a:t>
            </a:r>
          </a:p>
          <a:p>
            <a:pPr algn="ctr"/>
            <a:r>
              <a:rPr lang="az-Latn-AZ" b="1" dirty="0" smtClean="0"/>
              <a:t>(pozuntu)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090602" y="5494437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YOX</a:t>
            </a:r>
          </a:p>
          <a:p>
            <a:pPr algn="ctr"/>
            <a:r>
              <a:rPr lang="az-Latn-AZ" b="1" dirty="0" smtClean="0"/>
              <a:t>(pozuntu)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090602" y="3083188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HƏ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090602" y="4281260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QANUNİDİR?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3433758" y="4281374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HƏ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8120066" y="4292894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HƏ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688804" y="4292894"/>
            <a:ext cx="1909767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LEGİTİM MƏQSƏD VARMI?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0253681" y="4281260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ZƏRURİDİRMİ?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387027" y="5494437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YOX</a:t>
            </a:r>
          </a:p>
          <a:p>
            <a:pPr algn="ctr"/>
            <a:r>
              <a:rPr lang="az-Latn-AZ" b="1" dirty="0" smtClean="0"/>
              <a:t>(pozuntu)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5776913" y="5494437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YOX </a:t>
            </a:r>
          </a:p>
          <a:p>
            <a:pPr algn="ctr"/>
            <a:r>
              <a:rPr lang="az-Latn-AZ" b="1" dirty="0" smtClean="0"/>
              <a:t>(pozuntu)</a:t>
            </a:r>
            <a:endParaRPr lang="en-US" b="1" dirty="0"/>
          </a:p>
        </p:txBody>
      </p:sp>
      <p:cxnSp>
        <p:nvCxnSpPr>
          <p:cNvPr id="20" name="Straight Arrow Connector 19"/>
          <p:cNvCxnSpPr>
            <a:stCxn id="2" idx="1"/>
            <a:endCxn id="3" idx="0"/>
          </p:cNvCxnSpPr>
          <p:nvPr/>
        </p:nvCxnSpPr>
        <p:spPr>
          <a:xfrm flipH="1">
            <a:off x="1957377" y="609987"/>
            <a:ext cx="1852623" cy="311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7" idx="1"/>
          </p:cNvCxnSpPr>
          <p:nvPr/>
        </p:nvCxnSpPr>
        <p:spPr>
          <a:xfrm>
            <a:off x="2824152" y="2402535"/>
            <a:ext cx="609606" cy="25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" idx="3"/>
            <a:endCxn id="4" idx="0"/>
          </p:cNvCxnSpPr>
          <p:nvPr/>
        </p:nvCxnSpPr>
        <p:spPr>
          <a:xfrm>
            <a:off x="6838950" y="609987"/>
            <a:ext cx="2124075" cy="311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120066" y="3160048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YOX</a:t>
            </a:r>
          </a:p>
          <a:p>
            <a:pPr algn="ctr"/>
            <a:r>
              <a:rPr lang="az-Latn-AZ" b="1" dirty="0" smtClean="0"/>
              <a:t>(iş dayanır)</a:t>
            </a:r>
            <a:endParaRPr lang="en-US" b="1" dirty="0"/>
          </a:p>
        </p:txBody>
      </p:sp>
      <p:cxnSp>
        <p:nvCxnSpPr>
          <p:cNvPr id="33" name="Straight Arrow Connector 32"/>
          <p:cNvCxnSpPr>
            <a:stCxn id="12" idx="2"/>
            <a:endCxn id="10" idx="0"/>
          </p:cNvCxnSpPr>
          <p:nvPr/>
        </p:nvCxnSpPr>
        <p:spPr>
          <a:xfrm>
            <a:off x="1957377" y="5081360"/>
            <a:ext cx="0" cy="413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  <a:endCxn id="6" idx="0"/>
          </p:cNvCxnSpPr>
          <p:nvPr/>
        </p:nvCxnSpPr>
        <p:spPr>
          <a:xfrm>
            <a:off x="1957377" y="1721882"/>
            <a:ext cx="0" cy="280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2"/>
            <a:endCxn id="12" idx="0"/>
          </p:cNvCxnSpPr>
          <p:nvPr/>
        </p:nvCxnSpPr>
        <p:spPr>
          <a:xfrm>
            <a:off x="1957377" y="3883288"/>
            <a:ext cx="0" cy="397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2"/>
            <a:endCxn id="11" idx="0"/>
          </p:cNvCxnSpPr>
          <p:nvPr/>
        </p:nvCxnSpPr>
        <p:spPr>
          <a:xfrm>
            <a:off x="1957377" y="2802585"/>
            <a:ext cx="0" cy="280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8" idx="3"/>
            <a:endCxn id="9" idx="1"/>
          </p:cNvCxnSpPr>
          <p:nvPr/>
        </p:nvCxnSpPr>
        <p:spPr>
          <a:xfrm flipV="1">
            <a:off x="7641431" y="2421974"/>
            <a:ext cx="478635" cy="20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8" idx="2"/>
            <a:endCxn id="31" idx="1"/>
          </p:cNvCxnSpPr>
          <p:nvPr/>
        </p:nvCxnSpPr>
        <p:spPr>
          <a:xfrm>
            <a:off x="6643687" y="2842951"/>
            <a:ext cx="1476379" cy="717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7" idx="3"/>
            <a:endCxn id="8" idx="1"/>
          </p:cNvCxnSpPr>
          <p:nvPr/>
        </p:nvCxnSpPr>
        <p:spPr>
          <a:xfrm>
            <a:off x="5167308" y="2428166"/>
            <a:ext cx="478635" cy="14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2" idx="3"/>
            <a:endCxn id="13" idx="1"/>
          </p:cNvCxnSpPr>
          <p:nvPr/>
        </p:nvCxnSpPr>
        <p:spPr>
          <a:xfrm>
            <a:off x="2824152" y="4681310"/>
            <a:ext cx="609606" cy="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5" idx="3"/>
            <a:endCxn id="14" idx="1"/>
          </p:cNvCxnSpPr>
          <p:nvPr/>
        </p:nvCxnSpPr>
        <p:spPr>
          <a:xfrm>
            <a:off x="7598571" y="4692944"/>
            <a:ext cx="5214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5" idx="2"/>
            <a:endCxn id="18" idx="0"/>
          </p:cNvCxnSpPr>
          <p:nvPr/>
        </p:nvCxnSpPr>
        <p:spPr>
          <a:xfrm>
            <a:off x="6643688" y="5092994"/>
            <a:ext cx="0" cy="401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8477254" y="5494437"/>
            <a:ext cx="1733550" cy="8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b="1" dirty="0" smtClean="0"/>
              <a:t>HƏ</a:t>
            </a:r>
            <a:endParaRPr lang="en-US" b="1" dirty="0"/>
          </a:p>
        </p:txBody>
      </p:sp>
      <p:cxnSp>
        <p:nvCxnSpPr>
          <p:cNvPr id="80" name="Straight Connector 79"/>
          <p:cNvCxnSpPr>
            <a:stCxn id="13" idx="3"/>
            <a:endCxn id="15" idx="1"/>
          </p:cNvCxnSpPr>
          <p:nvPr/>
        </p:nvCxnSpPr>
        <p:spPr>
          <a:xfrm>
            <a:off x="5167308" y="4681424"/>
            <a:ext cx="521496" cy="1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4" idx="3"/>
            <a:endCxn id="16" idx="1"/>
          </p:cNvCxnSpPr>
          <p:nvPr/>
        </p:nvCxnSpPr>
        <p:spPr>
          <a:xfrm flipV="1">
            <a:off x="9853616" y="4681310"/>
            <a:ext cx="400065" cy="11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6" idx="2"/>
            <a:endCxn id="78" idx="0"/>
          </p:cNvCxnSpPr>
          <p:nvPr/>
        </p:nvCxnSpPr>
        <p:spPr>
          <a:xfrm flipH="1">
            <a:off x="9344029" y="5081360"/>
            <a:ext cx="1776427" cy="413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16" idx="2"/>
            <a:endCxn id="17" idx="0"/>
          </p:cNvCxnSpPr>
          <p:nvPr/>
        </p:nvCxnSpPr>
        <p:spPr>
          <a:xfrm>
            <a:off x="11120456" y="5081360"/>
            <a:ext cx="133346" cy="413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81512" y="1075091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/>
              <a:t>1-Cİ MƏRHƏLƏ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101825" y="2230683"/>
            <a:ext cx="160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dirty="0" smtClean="0"/>
              <a:t>2-Cİ MƏRHƏLƏ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43" y="0"/>
            <a:ext cx="11683155" cy="686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5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Şəxsi həyat anlayışı şamil olunur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5257800"/>
          </a:xfrm>
        </p:spPr>
        <p:txBody>
          <a:bodyPr>
            <a:normAutofit fontScale="92500" lnSpcReduction="20000"/>
          </a:bodyPr>
          <a:lstStyle/>
          <a:p>
            <a:r>
              <a:rPr lang="az-Latn-AZ" dirty="0" smtClean="0"/>
              <a:t>Şəxsin </a:t>
            </a:r>
            <a:r>
              <a:rPr lang="az-Latn-AZ" dirty="0"/>
              <a:t>fiziki və psixoloji </a:t>
            </a:r>
            <a:r>
              <a:rPr lang="az-Latn-AZ" dirty="0" err="1"/>
              <a:t>toxunulmazlığı</a:t>
            </a:r>
            <a:r>
              <a:rPr lang="az-Latn-AZ" dirty="0"/>
              <a:t> </a:t>
            </a:r>
          </a:p>
          <a:p>
            <a:r>
              <a:rPr lang="az-Latn-AZ" dirty="0" smtClean="0"/>
              <a:t>Şəxsə ad qoyulması</a:t>
            </a:r>
          </a:p>
          <a:p>
            <a:r>
              <a:rPr lang="az-Latn-AZ" dirty="0" smtClean="0"/>
              <a:t>Şəxsin şərəf və nüfuzunun müdafiəsi</a:t>
            </a:r>
          </a:p>
          <a:p>
            <a:r>
              <a:rPr lang="az-Latn-AZ" dirty="0" smtClean="0"/>
              <a:t>Ailəsinin mənşəyi barədə məlumat əldə etməsi</a:t>
            </a:r>
          </a:p>
          <a:p>
            <a:r>
              <a:rPr lang="az-Latn-AZ" dirty="0" smtClean="0"/>
              <a:t>Fiziki və mənəvi </a:t>
            </a:r>
            <a:r>
              <a:rPr lang="az-Latn-AZ" dirty="0" err="1" smtClean="0"/>
              <a:t>toxunulmazlığı</a:t>
            </a:r>
            <a:endParaRPr lang="az-Latn-AZ" dirty="0" smtClean="0"/>
          </a:p>
          <a:p>
            <a:r>
              <a:rPr lang="az-Latn-AZ" dirty="0" smtClean="0"/>
              <a:t>Cinsi və sosial mənsubiyyəti</a:t>
            </a:r>
          </a:p>
          <a:p>
            <a:r>
              <a:rPr lang="az-Latn-AZ" dirty="0" smtClean="0"/>
              <a:t>Seksual həyatı və oriyentasiyası</a:t>
            </a:r>
          </a:p>
          <a:p>
            <a:r>
              <a:rPr lang="az-Latn-AZ" dirty="0" smtClean="0"/>
              <a:t>Öz taleyini özünün həll etməsi və şəxsi müstəqilliyi</a:t>
            </a:r>
          </a:p>
          <a:p>
            <a:r>
              <a:rPr lang="az-Latn-AZ" dirty="0" smtClean="0"/>
              <a:t>Axtarış və müsadirə tədbirlərinə və telefon danışıqlarının </a:t>
            </a:r>
            <a:r>
              <a:rPr lang="az-Latn-AZ" dirty="0" err="1" smtClean="0"/>
              <a:t>dinlənilməsinə</a:t>
            </a:r>
            <a:r>
              <a:rPr lang="az-Latn-AZ" dirty="0" smtClean="0"/>
              <a:t> qarşı müdafiə ilə təmin edilməsi</a:t>
            </a:r>
          </a:p>
          <a:p>
            <a:r>
              <a:rPr lang="az-Latn-AZ" dirty="0" smtClean="0"/>
              <a:t>Şəxsin mülki fəaliyyət qabiliyyətinin müəyyən </a:t>
            </a:r>
            <a:r>
              <a:rPr lang="az-Latn-AZ" dirty="0" smtClean="0"/>
              <a:t>edilməsi</a:t>
            </a:r>
            <a:endParaRPr lang="en-US" dirty="0" smtClean="0"/>
          </a:p>
          <a:p>
            <a:r>
              <a:rPr lang="en-US" dirty="0" err="1" smtClean="0"/>
              <a:t>Saglamliq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tehlukesizlik</a:t>
            </a:r>
            <a:endParaRPr lang="en-US" dirty="0" smtClean="0"/>
          </a:p>
          <a:p>
            <a:r>
              <a:rPr lang="en-US" dirty="0" err="1" smtClean="0"/>
              <a:t>Defn</a:t>
            </a:r>
            <a:endParaRPr lang="az-Latn-AZ" dirty="0" smtClean="0"/>
          </a:p>
        </p:txBody>
      </p:sp>
    </p:spTree>
    <p:extLst>
      <p:ext uri="{BB962C8B-B14F-4D97-AF65-F5344CB8AC3E}">
        <p14:creationId xmlns:p14="http://schemas.microsoft.com/office/powerpoint/2010/main" val="34197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597</Words>
  <Application>Microsoft Office PowerPoint</Application>
  <PresentationFormat>Widescreen</PresentationFormat>
  <Paragraphs>139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Şəxsi həyata və ailə həyatına hörmət hüququ </vt:lpstr>
      <vt:lpstr>PowerPoint Presentation</vt:lpstr>
      <vt:lpstr>PowerPoint Presentation</vt:lpstr>
      <vt:lpstr>ƏSAS İŞLƏR – 1/2</vt:lpstr>
      <vt:lpstr>ƏSAS İŞLƏR – 2/2</vt:lpstr>
      <vt:lpstr>PowerPoint Presentation</vt:lpstr>
      <vt:lpstr>PowerPoint Presentation</vt:lpstr>
      <vt:lpstr>Şəxsi həyat anlayışı şamil olunur</vt:lpstr>
      <vt:lpstr>Şəxsi həyat anlayışı şamil olunmur</vt:lpstr>
      <vt:lpstr>PowerPoint Presentation</vt:lpstr>
      <vt:lpstr>PowerPoint Presentation</vt:lpstr>
      <vt:lpstr>QANUNİLİK</vt:lpstr>
      <vt:lpstr>Legitim məqsəd</vt:lpstr>
      <vt:lpstr>Zərurilik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Vafa Rustam</dc:creator>
  <cp:lastModifiedBy>COE</cp:lastModifiedBy>
  <cp:revision>24</cp:revision>
  <dcterms:created xsi:type="dcterms:W3CDTF">2016-10-23T08:50:58Z</dcterms:created>
  <dcterms:modified xsi:type="dcterms:W3CDTF">2016-10-25T16:32:58Z</dcterms:modified>
</cp:coreProperties>
</file>