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91" r:id="rId3"/>
    <p:sldId id="284" r:id="rId4"/>
    <p:sldId id="285" r:id="rId5"/>
    <p:sldId id="286" r:id="rId6"/>
    <p:sldId id="287" r:id="rId7"/>
    <p:sldId id="289" r:id="rId8"/>
    <p:sldId id="288" r:id="rId9"/>
    <p:sldId id="290" r:id="rId10"/>
    <p:sldId id="268" r:id="rId11"/>
    <p:sldId id="269" r:id="rId12"/>
    <p:sldId id="270" r:id="rId13"/>
    <p:sldId id="271" r:id="rId14"/>
    <p:sldId id="272" r:id="rId15"/>
    <p:sldId id="273" r:id="rId16"/>
    <p:sldId id="274" r:id="rId17"/>
    <p:sldId id="282" r:id="rId18"/>
    <p:sldId id="278" r:id="rId19"/>
    <p:sldId id="279" r:id="rId20"/>
    <p:sldId id="280"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11/10/2016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11/10/2016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11/10/2016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11/10/2016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3340291"/>
          </a:xfrm>
        </p:spPr>
        <p:txBody>
          <a:bodyPr/>
          <a:lstStyle/>
          <a:p>
            <a:pPr marL="109728" indent="0" algn="r">
              <a:buNone/>
            </a:pPr>
            <a:endParaRPr lang="az-Latn-AZ" dirty="0" smtClean="0"/>
          </a:p>
          <a:p>
            <a:pPr marL="109728" indent="0" algn="r">
              <a:buNone/>
            </a:pPr>
            <a:endParaRPr lang="az-Latn-AZ" dirty="0"/>
          </a:p>
          <a:p>
            <a:pPr marL="109728" indent="0" algn="r">
              <a:buNone/>
            </a:pPr>
            <a:endParaRPr lang="az-Latn-AZ" dirty="0" smtClean="0"/>
          </a:p>
          <a:p>
            <a:pPr marL="109728" indent="0" algn="r">
              <a:buNone/>
            </a:pPr>
            <a:endParaRPr lang="az-Latn-AZ" dirty="0"/>
          </a:p>
          <a:p>
            <a:pPr marL="109728" indent="0" algn="r">
              <a:buNone/>
            </a:pPr>
            <a:r>
              <a:rPr lang="az-Latn-AZ" dirty="0" smtClean="0"/>
              <a:t>Günel Sevdimalıyeva</a:t>
            </a:r>
          </a:p>
          <a:p>
            <a:pPr marL="109728" indent="0" algn="r">
              <a:buNone/>
            </a:pPr>
            <a:r>
              <a:rPr lang="az-Latn-AZ" dirty="0" smtClean="0"/>
              <a:t>2016</a:t>
            </a:r>
            <a:endParaRPr lang="ru-RU" dirty="0"/>
          </a:p>
        </p:txBody>
      </p:sp>
      <p:sp>
        <p:nvSpPr>
          <p:cNvPr id="2" name="Title 1"/>
          <p:cNvSpPr>
            <a:spLocks noGrp="1"/>
          </p:cNvSpPr>
          <p:nvPr>
            <p:ph type="title"/>
          </p:nvPr>
        </p:nvSpPr>
        <p:spPr>
          <a:xfrm>
            <a:off x="457200" y="685800"/>
            <a:ext cx="8229600" cy="1447800"/>
          </a:xfrm>
        </p:spPr>
        <p:txBody>
          <a:bodyPr>
            <a:normAutofit fontScale="90000"/>
          </a:bodyPr>
          <a:lstStyle/>
          <a:p>
            <a:pPr algn="ctr"/>
            <a:r>
              <a:rPr lang="en-US" dirty="0" err="1" smtClean="0"/>
              <a:t>Madd</a:t>
            </a:r>
            <a:r>
              <a:rPr lang="az-Latn-AZ" dirty="0" smtClean="0"/>
              <a:t>ə</a:t>
            </a:r>
            <a:r>
              <a:rPr lang="en-US" dirty="0" smtClean="0"/>
              <a:t> </a:t>
            </a:r>
            <a:r>
              <a:rPr lang="az-Latn-AZ" dirty="0" smtClean="0"/>
              <a:t>8</a:t>
            </a:r>
            <a:br>
              <a:rPr lang="az-Latn-AZ" dirty="0" smtClean="0"/>
            </a:br>
            <a:r>
              <a:rPr lang="az-Latn-AZ" dirty="0" smtClean="0"/>
              <a:t>Mənzil toxunulmazlığı və yazışma sirri</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124200"/>
            <a:ext cx="8153400" cy="2883091"/>
          </a:xfrm>
        </p:spPr>
        <p:txBody>
          <a:bodyPr>
            <a:normAutofit/>
          </a:bodyPr>
          <a:lstStyle/>
          <a:p>
            <a:r>
              <a:rPr lang="az-Latn-AZ" dirty="0" smtClean="0"/>
              <a:t>müşahidə barədə qərar qəbul edilərkən</a:t>
            </a:r>
          </a:p>
          <a:p>
            <a:r>
              <a:rPr lang="az-Latn-AZ" dirty="0" smtClean="0"/>
              <a:t>müşahidə həyata keçirilərkən </a:t>
            </a:r>
          </a:p>
          <a:p>
            <a:r>
              <a:rPr lang="az-Latn-AZ" dirty="0" smtClean="0"/>
              <a:t>müşahidə başa çatdıqdan sonra.</a:t>
            </a:r>
            <a:endParaRPr lang="ru-RU" dirty="0"/>
          </a:p>
        </p:txBody>
      </p:sp>
      <p:sp>
        <p:nvSpPr>
          <p:cNvPr id="3" name="Title 2"/>
          <p:cNvSpPr>
            <a:spLocks noGrp="1"/>
          </p:cNvSpPr>
          <p:nvPr>
            <p:ph type="title"/>
          </p:nvPr>
        </p:nvSpPr>
        <p:spPr>
          <a:xfrm>
            <a:off x="457200" y="274638"/>
            <a:ext cx="8229600" cy="868362"/>
          </a:xfrm>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Məxfi müşahidə tədbirlərinin yoxlanılması və onlar üzərində nəzarət üç mərhələdə baş verə bilər:</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8153400" cy="4864291"/>
          </a:xfrm>
        </p:spPr>
        <p:txBody>
          <a:bodyPr>
            <a:normAutofit/>
          </a:bodyPr>
          <a:lstStyle/>
          <a:p>
            <a:r>
              <a:rPr lang="az-Latn-AZ" dirty="0" smtClean="0"/>
              <a:t>Məxfi müşahidə tədbirləri ilə bağlı "qanunun keyfiyyəti" barədə tələb onu nəzərdə tutur ki, qanun nəinki əlçatan olmalı və onun tətbiqinin nəticələrini öncədən görmək mümkün olmalıdır, o həm də məxfi müşahidə tədbirlərinin yalnız "demokratik cəmiyyətdə zəruri" olan hallarda tətbiq edilməsini təmin etməli və xüsusən qanunda sui-istifadə hallarına qarşı adekvat və səmərəli təminat və zəmanətlər yer almalıdır.</a:t>
            </a:r>
            <a:endParaRPr lang="ru-RU" dirty="0"/>
          </a:p>
        </p:txBody>
      </p:sp>
      <p:sp>
        <p:nvSpPr>
          <p:cNvPr id="3" name="Title 2"/>
          <p:cNvSpPr>
            <a:spLocks noGrp="1"/>
          </p:cNvSpPr>
          <p:nvPr>
            <p:ph type="title"/>
          </p:nvPr>
        </p:nvSpPr>
        <p:spPr>
          <a:xfrm>
            <a:off x="457200" y="274638"/>
            <a:ext cx="8229600" cy="868362"/>
          </a:xfrm>
        </p:spPr>
        <p:txBody>
          <a:bodyPr>
            <a:normAutofit fontScale="90000"/>
          </a:bodyPr>
          <a:lstStyle/>
          <a:p>
            <a:r>
              <a:rPr lang="az-Latn-AZ" dirty="0" smtClean="0"/>
              <a:t/>
            </a:r>
            <a:br>
              <a:rPr lang="az-Latn-AZ" dirty="0" smtClean="0"/>
            </a:br>
            <a:r>
              <a:rPr lang="az-Latn-AZ" dirty="0" smtClean="0"/>
              <a:t/>
            </a:r>
            <a:br>
              <a:rPr lang="az-Latn-AZ" dirty="0" smtClean="0"/>
            </a:b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828800"/>
            <a:ext cx="8153400" cy="4178491"/>
          </a:xfrm>
        </p:spPr>
        <p:txBody>
          <a:bodyPr>
            <a:normAutofit fontScale="92500" lnSpcReduction="20000"/>
          </a:bodyPr>
          <a:lstStyle/>
          <a:p>
            <a:r>
              <a:rPr lang="az-Latn-AZ" dirty="0" smtClean="0"/>
              <a:t>daxili qanunvericiliyin əlçatan olub-olmadığı;</a:t>
            </a:r>
          </a:p>
          <a:p>
            <a:r>
              <a:rPr lang="az-Latn-AZ" dirty="0" smtClean="0"/>
              <a:t>məxfi müşahidə tədbirlərinin tətbiq dairəsi və müddəti;</a:t>
            </a:r>
          </a:p>
          <a:p>
            <a:r>
              <a:rPr lang="az-Latn-AZ" dirty="0" smtClean="0"/>
              <a:t>izləmə yolu ilə əldə edilmiş məlumatların saxlanması, əlçatanlığı, araşdırılması, istifadəsi, ötürülməsi və məhv edilməsi qaydası;</a:t>
            </a:r>
          </a:p>
          <a:p>
            <a:r>
              <a:rPr lang="az-Latn-AZ" dirty="0" smtClean="0"/>
              <a:t>icazə vermə prosedurları, məxfi müşahidə tədbirlərinin həyata keçirilməsi üzərində nəzarət tədbirləri; </a:t>
            </a:r>
          </a:p>
          <a:p>
            <a:r>
              <a:rPr lang="az-Latn-AZ" dirty="0" smtClean="0"/>
              <a:t>milli qanunvericilikdə nəzərdə tutulmuş hər hansı məlumatlandırma mexanizmləri və mövcud hüquq müdafiə vasitələri.</a:t>
            </a:r>
            <a:endParaRPr lang="ru-RU" dirty="0"/>
          </a:p>
        </p:txBody>
      </p:sp>
      <p:sp>
        <p:nvSpPr>
          <p:cNvPr id="3" name="Title 2"/>
          <p:cNvSpPr>
            <a:spLocks noGrp="1"/>
          </p:cNvSpPr>
          <p:nvPr>
            <p:ph type="title"/>
          </p:nvPr>
        </p:nvSpPr>
        <p:spPr>
          <a:xfrm>
            <a:off x="457200" y="274638"/>
            <a:ext cx="8229600" cy="868362"/>
          </a:xfrm>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“qanunun keyfiyyəti” aşağıdakı meyarlarla müəyyən olunur:</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828800"/>
            <a:ext cx="8153400" cy="4178491"/>
          </a:xfrm>
        </p:spPr>
        <p:txBody>
          <a:bodyPr>
            <a:normAutofit fontScale="85000" lnSpcReduction="10000"/>
          </a:bodyPr>
          <a:lstStyle/>
          <a:p>
            <a:r>
              <a:rPr lang="az-Latn-AZ" dirty="0" smtClean="0"/>
              <a:t>1) başlanmış cinayət işi mövcud olduqda:</a:t>
            </a:r>
          </a:p>
          <a:p>
            <a:r>
              <a:rPr lang="az-Latn-AZ" dirty="0" smtClean="0"/>
              <a:t>2) cinayət işinin başlanmasına kifayət qədər əsaslar olmasa da, cinayət hazırlayan, törədən və ya törətmiş şəxs barəsində etimad doğuran, məlum və qərəzsiz mənbədən məlumat daxil olduqda;</a:t>
            </a:r>
          </a:p>
          <a:p>
            <a:r>
              <a:rPr lang="az-Latn-AZ" dirty="0" smtClean="0"/>
              <a:t>3) dövlət təhlükəsizliyinə və ya müdafiə qabiliyyətinə təhlükə yaradan hadisə baş verdikdə, yaxud onun qarşısı alındıqda;</a:t>
            </a:r>
          </a:p>
          <a:p>
            <a:r>
              <a:rPr lang="az-Latn-AZ" dirty="0" smtClean="0"/>
              <a:t>4) şəxs məhkəmə, istintaq və ya təhqiqat orqanlarından gizləndikdə, cəza çəkməkdən boyun qaçırdıqda, yaxud itkin düşdükdə;</a:t>
            </a:r>
          </a:p>
          <a:p>
            <a:r>
              <a:rPr lang="az-Latn-AZ" dirty="0" smtClean="0"/>
              <a:t>5) naməlum meyit aşkar edildikdə.</a:t>
            </a:r>
            <a:endParaRPr lang="az-Latn-AZ" dirty="0"/>
          </a:p>
        </p:txBody>
      </p:sp>
      <p:sp>
        <p:nvSpPr>
          <p:cNvPr id="3" name="Title 2"/>
          <p:cNvSpPr>
            <a:spLocks noGrp="1"/>
          </p:cNvSpPr>
          <p:nvPr>
            <p:ph type="title"/>
          </p:nvPr>
        </p:nvSpPr>
        <p:spPr>
          <a:xfrm>
            <a:off x="457200" y="274638"/>
            <a:ext cx="8229600" cy="868362"/>
          </a:xfrm>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Əməliyyat-axtarış tədbiri üçün əsaslar (Azərbaycan):</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endParaRPr lang="az-Latn-AZ" dirty="0" smtClean="0"/>
          </a:p>
          <a:p>
            <a:pPr>
              <a:buNone/>
            </a:pPr>
            <a:r>
              <a:rPr lang="az-Latn-AZ" b="1" dirty="0" smtClean="0"/>
              <a:t>MADDƏ 15. Əməliyyat-qeydiyyat işi</a:t>
            </a:r>
          </a:p>
          <a:p>
            <a:pPr>
              <a:buNone/>
            </a:pPr>
            <a:endParaRPr lang="az-Latn-AZ" b="1" dirty="0" smtClean="0"/>
          </a:p>
          <a:p>
            <a:pPr>
              <a:buNone/>
            </a:pPr>
            <a:r>
              <a:rPr lang="az-Latn-AZ" dirty="0" smtClean="0"/>
              <a:t>V.Ədalət mühakiməsi naminə hallar istisna olunmaqla, cinayətin törədilməsində qanunla müəyyən olunmuş qaydada təqsiri sübuta yetirilməyən şəxs haqqında əməliyyat-axtarış tədbirləri nəticəsində əldə edilmiş materiallar bir il müddətində saxlanılır, sonra isə məhv edilir.</a:t>
            </a:r>
          </a:p>
          <a:p>
            <a:pPr>
              <a:buNone/>
            </a:pPr>
            <a:endParaRPr lang="az-Latn-AZ" dirty="0" smtClean="0"/>
          </a:p>
          <a:p>
            <a:pPr>
              <a:buNone/>
            </a:pPr>
            <a:r>
              <a:rPr lang="az-Latn-AZ" b="1" dirty="0" smtClean="0"/>
              <a:t>    MADDƏ 16. Əməliyyat-axtarış tədbirlərinin nəticələrindən istifadə edilməsi</a:t>
            </a:r>
          </a:p>
          <a:p>
            <a:pPr>
              <a:buNone/>
            </a:pPr>
            <a:endParaRPr lang="az-Latn-AZ" dirty="0" smtClean="0"/>
          </a:p>
          <a:p>
            <a:pPr>
              <a:buNone/>
            </a:pPr>
            <a:r>
              <a:rPr lang="az-Latn-AZ" dirty="0" smtClean="0"/>
              <a:t>V. İnsanın şəxsi və ailə həyatına, şərəfinə və ya ləyaqətinə aid olan, lakin tərkibində qanunla qadağan edilməmiş hərəkətlərin törədilməsindən xəbər verən əməliyyat-axtarış tədbirlərinin nəticəsində əldə edilmiş məlumatlar saxlanıla bilməz və onlar məhv edilməlidir.</a:t>
            </a:r>
            <a:endParaRPr lang="ru-RU" dirty="0"/>
          </a:p>
        </p:txBody>
      </p:sp>
      <p:sp>
        <p:nvSpPr>
          <p:cNvPr id="3" name="Title 2"/>
          <p:cNvSpPr>
            <a:spLocks noGrp="1"/>
          </p:cNvSpPr>
          <p:nvPr>
            <p:ph type="title"/>
          </p:nvPr>
        </p:nvSpPr>
        <p:spPr>
          <a:xfrm>
            <a:off x="457200" y="274638"/>
            <a:ext cx="8229600" cy="792162"/>
          </a:xfrm>
        </p:spPr>
        <p:txBody>
          <a:bodyPr>
            <a:normAutofit fontScale="90000"/>
          </a:bodyPr>
          <a:lstStyle/>
          <a:p>
            <a:r>
              <a:rPr lang="az-Latn-AZ" sz="2800" i="1" dirty="0" smtClean="0"/>
              <a:t/>
            </a:r>
            <a:br>
              <a:rPr lang="az-Latn-AZ" sz="2800" i="1" dirty="0" smtClean="0"/>
            </a:br>
            <a:r>
              <a:rPr lang="az-Latn-AZ" sz="2800" i="1" dirty="0" smtClean="0"/>
              <a:t/>
            </a:r>
            <a:br>
              <a:rPr lang="az-Latn-AZ" sz="2800" i="1" dirty="0" smtClean="0"/>
            </a:br>
            <a:r>
              <a:rPr lang="az-Latn-AZ" sz="2800" i="1" dirty="0" smtClean="0"/>
              <a:t>İzləmə yolu ilə əldə edilmiş məlumatların saxlanması, əlçatanlığı, araşdırılması, istifadəsi, ötürülməsi və məhv edilməsi qaydası</a:t>
            </a:r>
            <a:r>
              <a:rPr lang="ru-RU" sz="2800" dirty="0" smtClean="0"/>
              <a:t/>
            </a:r>
            <a:br>
              <a:rPr lang="ru-RU" sz="2800" dirty="0" smtClean="0"/>
            </a:br>
            <a:endParaRPr lang="ru-RU"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b="1" dirty="0" smtClean="0"/>
              <a:t>CPM</a:t>
            </a:r>
          </a:p>
          <a:p>
            <a:pPr>
              <a:buNone/>
            </a:pPr>
            <a:r>
              <a:rPr lang="az-Latn-AZ" b="1" dirty="0" smtClean="0"/>
              <a:t>   Maddə 132. Cinayət təqibi üzrə icraat başa çatdıqda maddi sübutlar barədə qəbul edilən qərarlar</a:t>
            </a:r>
          </a:p>
          <a:p>
            <a:endParaRPr lang="az-Latn-AZ" b="1" dirty="0" smtClean="0"/>
          </a:p>
          <a:p>
            <a:r>
              <a:rPr lang="az-Latn-AZ" dirty="0" smtClean="0"/>
              <a:t>132.0.5. maddi sübut olan sənədlər cinayət təqibi üzrə icraat materiallarının saxlanma müddəti ərzində işdə saxlanılır və ya maraqlı təşkilatlara və şəxslərə verilir.</a:t>
            </a:r>
            <a:endParaRPr lang="ru-RU" dirty="0"/>
          </a:p>
        </p:txBody>
      </p:sp>
      <p:sp>
        <p:nvSpPr>
          <p:cNvPr id="3" name="Title 2"/>
          <p:cNvSpPr>
            <a:spLocks noGrp="1"/>
          </p:cNvSpPr>
          <p:nvPr>
            <p:ph type="title"/>
          </p:nvPr>
        </p:nvSpPr>
        <p:spPr/>
        <p:txBody>
          <a:bodyPr/>
          <a:lstStyle/>
          <a:p>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a:bodyPr>
          <a:lstStyle/>
          <a:p>
            <a:pPr>
              <a:buNone/>
            </a:pPr>
            <a:endParaRPr lang="az-Latn-AZ" dirty="0" smtClean="0"/>
          </a:p>
          <a:p>
            <a:pPr>
              <a:buNone/>
            </a:pPr>
            <a:endParaRPr lang="az-Latn-AZ" dirty="0" smtClean="0"/>
          </a:p>
          <a:p>
            <a:pPr>
              <a:buNone/>
            </a:pPr>
            <a:endParaRPr lang="az-Latn-AZ" dirty="0" smtClean="0"/>
          </a:p>
          <a:p>
            <a:pPr>
              <a:buNone/>
            </a:pPr>
            <a:r>
              <a:rPr lang="az-Latn-AZ" dirty="0" smtClean="0"/>
              <a:t>  </a:t>
            </a:r>
            <a:r>
              <a:rPr lang="az-Latn-AZ" b="1" dirty="0" smtClean="0"/>
              <a:t>İcazənin verilmə prosedurları və buna səlahiyyətli qurumlar</a:t>
            </a:r>
            <a:endParaRPr lang="az-Latn-AZ"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fontScale="85000" lnSpcReduction="20000"/>
          </a:bodyPr>
          <a:lstStyle/>
          <a:p>
            <a:pPr>
              <a:buNone/>
            </a:pPr>
            <a:r>
              <a:rPr lang="az-Latn-AZ" dirty="0" smtClean="0"/>
              <a:t>   </a:t>
            </a:r>
            <a:r>
              <a:rPr lang="az-Latn-AZ" b="1" dirty="0" smtClean="0"/>
              <a:t>Azərbaycan Respublikasının qanunvericiliyi ilə müəyyən edilmiş əsaslar olduğu hallarda əməliyyat-axtarış fəaliyyətinin subyektləri hakimin qərarı olmadan:</a:t>
            </a:r>
          </a:p>
          <a:p>
            <a:endParaRPr lang="az-Latn-AZ" dirty="0" smtClean="0"/>
          </a:p>
          <a:p>
            <a:r>
              <a:rPr lang="az-Latn-AZ" dirty="0" smtClean="0"/>
              <a:t>1) şəxsiyyət əleyhinə ağır cinayətlərin və ya xüsusi təhlükəli dövlət cinayətlərinin qarşısının alınması üçün telefon danışıqlarına qulaq asa, poçt, teleqraf və digər göndərişlərini yoxlaya, texniki rabitə kanallarından və digər texniki vasitələrdən informasiyanı çıxara, habelə insanları güdə bilərlər;</a:t>
            </a:r>
          </a:p>
          <a:p>
            <a:r>
              <a:rPr lang="az-Latn-AZ" dirty="0" smtClean="0"/>
              <a:t>2) cinayəti hazırlayan, törədən, törətmiş, cəzaçəkmə müəssisələrindən və ya həbsdən qaçmış və gizlənən şəxslərin yaxalanması, yanğın, partlayış və ictimai təhlükəsizliyə qəsd edən və ya qəsd edə biləcək halların aradan qaldırılması üçün binalara, o cümlədən yaşayış yerlərinə, hasarlanmış tikinti obyektlərinə, qurğulara və torpaq sahələrinə baxış keçirə bilərlər.</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fontScale="92500" lnSpcReduction="20000"/>
          </a:bodyPr>
          <a:lstStyle/>
          <a:p>
            <a:pPr>
              <a:buNone/>
            </a:pPr>
            <a:endParaRPr lang="az-Latn-AZ" dirty="0" smtClean="0"/>
          </a:p>
          <a:p>
            <a:pPr>
              <a:buFont typeface="Wingdings" pitchFamily="2" charset="2"/>
              <a:buChar char="Ø"/>
            </a:pPr>
            <a:r>
              <a:rPr lang="az-Latn-AZ" dirty="0" smtClean="0"/>
              <a:t>Qanunvericilik təxirəsalınmaz prosedurun istifadəsini </a:t>
            </a:r>
            <a:r>
              <a:rPr lang="az-Latn-AZ" u="sng" dirty="0" smtClean="0"/>
              <a:t>real təhlükənin mövcud olduğu hallarla məhdudlaşdırmır </a:t>
            </a:r>
            <a:r>
              <a:rPr lang="az-Latn-AZ" dirty="0" smtClean="0"/>
              <a:t>və beləliklə hakimiyyət orqanlarına qeyri-məhdud dərəcədə diskresion səlahiyyətlər verirdi ki, bu da həmin prosedurdan sui-istifadə edilməsinə imkanlar yaradır.   </a:t>
            </a:r>
          </a:p>
          <a:p>
            <a:pPr>
              <a:buFont typeface="Wingdings" pitchFamily="2" charset="2"/>
              <a:buChar char="Ø"/>
            </a:pPr>
            <a:r>
              <a:rPr lang="az-Latn-AZ" dirty="0" smtClean="0"/>
              <a:t>Məhkəmə təxirəsalınmaz prosedurun istifadəsinin əsaslı olub-olmadığını qiymətləndirmək, yaxud əvvəlki qırx səkkiz saat ərzində əldə edilmiş materialların saxlanması və ya məhv edilməsi məsələsini həll etmək səlahiyyətinə malik deyil.</a:t>
            </a:r>
          </a:p>
          <a:p>
            <a:pPr>
              <a:buNone/>
            </a:pPr>
            <a:r>
              <a:rPr lang="az-Latn-AZ" dirty="0" smtClean="0"/>
              <a:t>   </a:t>
            </a:r>
          </a:p>
          <a:p>
            <a:pPr>
              <a:buNone/>
            </a:pPr>
            <a:r>
              <a:rPr lang="az-Latn-AZ" dirty="0" smtClean="0"/>
              <a:t>   Beləliklə, qanunvericilikdə təxirəsalınmaz prosedur üzərində səmərəli məhkəmə nəzarəti nəzərdə tutulmayıb.</a:t>
            </a:r>
            <a:endParaRPr lang="ru-RU" dirty="0" smtClean="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fontScale="70000" lnSpcReduction="20000"/>
          </a:bodyPr>
          <a:lstStyle/>
          <a:p>
            <a:pPr>
              <a:buNone/>
            </a:pPr>
            <a:endParaRPr lang="az-Latn-AZ" dirty="0" smtClean="0"/>
          </a:p>
          <a:p>
            <a:pPr>
              <a:buNone/>
            </a:pPr>
            <a:r>
              <a:rPr lang="az-Latn-AZ" dirty="0" smtClean="0"/>
              <a:t>    </a:t>
            </a:r>
            <a:r>
              <a:rPr lang="az-Latn-AZ" sz="4600" b="1" dirty="0" smtClean="0"/>
              <a:t>Məxfi müşahidə tədbirlərinin həyata keçirilməsi üzərində nəzarət</a:t>
            </a:r>
          </a:p>
          <a:p>
            <a:pPr>
              <a:buNone/>
            </a:pPr>
            <a:endParaRPr lang="az-Latn-AZ" dirty="0" smtClean="0"/>
          </a:p>
          <a:p>
            <a:pPr>
              <a:buNone/>
            </a:pPr>
            <a:r>
              <a:rPr lang="az-Latn-AZ" dirty="0" smtClean="0"/>
              <a:t>	Məhkəmə qeyd edir ki, nəzarət orqanının bütün müvafiq sənədlərlə, o cümlədən məxfi materiallarla tanışlıq imkanına malik olması önəmlidir və izləmə fəaliyyətlərində iştirak edənlərin hamısı onun tələb etdiyi istənilən materialı ona açıqlamağa borcludur (bax: </a:t>
            </a:r>
            <a:r>
              <a:rPr lang="az-Latn-AZ" i="1" dirty="0" smtClean="0"/>
              <a:t>Kennedinin işi, Roman Zaxarovun işi</a:t>
            </a:r>
            <a:r>
              <a:rPr lang="az-Latn-AZ" dirty="0" smtClean="0"/>
              <a:t>)</a:t>
            </a:r>
          </a:p>
          <a:p>
            <a:pPr>
              <a:buNone/>
            </a:pPr>
            <a:endParaRPr lang="az-Latn-AZ" dirty="0" smtClean="0"/>
          </a:p>
          <a:p>
            <a:pPr>
              <a:buNone/>
            </a:pPr>
            <a:r>
              <a:rPr lang="az-Latn-AZ" dirty="0" smtClean="0"/>
              <a:t>Maddə 20.</a:t>
            </a:r>
            <a:r>
              <a:rPr lang="az-Latn-AZ" b="1" dirty="0" smtClean="0"/>
              <a:t> Əməliyyat-axtarış fəaliyyətinə prokuror nəzarəti</a:t>
            </a:r>
            <a:r>
              <a:rPr lang="az-Latn-AZ" dirty="0" smtClean="0"/>
              <a:t>  (Azərbaycan)</a:t>
            </a:r>
          </a:p>
          <a:p>
            <a:pPr>
              <a:buNone/>
            </a:pPr>
            <a:endParaRPr lang="az-Latn-AZ" dirty="0" smtClean="0"/>
          </a:p>
          <a:p>
            <a:pPr>
              <a:buNone/>
            </a:pPr>
            <a:r>
              <a:rPr lang="az-Latn-AZ" dirty="0" smtClean="0"/>
              <a:t>IV. Əməliyyat-axtarış tədbirlərinin təşkili, taktikası, üsul və vasitələrinə dair məlumatlar (korrupsiyaya qarşı mübarizə sahəsində ixtisaslaşmış prokurorluq orqanının əməliyyat-axtarış tədbirləri ilə bağlı məlumatları istisna olmaqla) prokuror nəzarətinin predmetinə daxil deyil.</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z-Latn-AZ" dirty="0" smtClean="0"/>
              <a:t>Şəxsi həyatın toxunulmazlığı;</a:t>
            </a:r>
          </a:p>
          <a:p>
            <a:endParaRPr lang="az-Latn-AZ" dirty="0" smtClean="0"/>
          </a:p>
          <a:p>
            <a:r>
              <a:rPr lang="az-Latn-AZ" dirty="0" smtClean="0"/>
              <a:t>Ailə həyatının toxunulmazlığı;</a:t>
            </a:r>
          </a:p>
          <a:p>
            <a:endParaRPr lang="az-Latn-AZ" dirty="0" smtClean="0"/>
          </a:p>
          <a:p>
            <a:r>
              <a:rPr lang="az-Latn-AZ" dirty="0" smtClean="0"/>
              <a:t>Mənzil toxunulmazlığı;</a:t>
            </a:r>
          </a:p>
          <a:p>
            <a:endParaRPr lang="az-Latn-AZ" dirty="0" smtClean="0"/>
          </a:p>
          <a:p>
            <a:r>
              <a:rPr lang="az-Latn-AZ" dirty="0" smtClean="0"/>
              <a:t>Yazışma sirrinin toxunulmazlığı.</a:t>
            </a:r>
            <a:endParaRPr lang="ru-RU" dirty="0"/>
          </a:p>
        </p:txBody>
      </p:sp>
      <p:sp>
        <p:nvSpPr>
          <p:cNvPr id="2" name="Title 1"/>
          <p:cNvSpPr>
            <a:spLocks noGrp="1"/>
          </p:cNvSpPr>
          <p:nvPr>
            <p:ph type="title"/>
          </p:nvPr>
        </p:nvSpPr>
        <p:spPr/>
        <p:txBody>
          <a:bodyPr/>
          <a:lstStyle/>
          <a:p>
            <a:r>
              <a:rPr lang="az-Latn-AZ" dirty="0" smtClean="0"/>
              <a:t>8-ci maddə ilə əhatə olunur:</a:t>
            </a:r>
            <a:endParaRPr lang="ru-RU" dirty="0"/>
          </a:p>
        </p:txBody>
      </p:sp>
    </p:spTree>
    <p:extLst>
      <p:ext uri="{BB962C8B-B14F-4D97-AF65-F5344CB8AC3E}">
        <p14:creationId xmlns:p14="http://schemas.microsoft.com/office/powerpoint/2010/main" val="42352565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az-Latn-AZ" dirty="0" smtClean="0"/>
              <a:t>məxfi müşahidə tədbirlərinin təsirinə məruz qalan şəxslərin müşahidə başa çatdıqdan sonra məlumatlandırılmaması özlüyündə belə nəticə çıxarmağa əsas vermir ki, bu müdaxilə "demokratik cəmiyyətdə zəruri" deyildi, çünki bu halda məhz müşahidə barədə məlumatsızlıq müdaxilə tədbirinin səmərəliliyini təmin edir. Lakin müşahidə tədbiri başa çatdıqdan sonra bu məhdudlaşdırıcı tədbirin məqsədinə ziyan yetirmədən şəxsin məlumatlandırılması mümkün olan kimi müvafiq şəxs bu barədə məlumatlandırılmalıdır (bax: </a:t>
            </a:r>
            <a:r>
              <a:rPr lang="az-Latn-AZ" i="1" dirty="0" smtClean="0"/>
              <a:t>Klass və başqalarının  işi)</a:t>
            </a:r>
          </a:p>
        </p:txBody>
      </p:sp>
      <p:sp>
        <p:nvSpPr>
          <p:cNvPr id="3" name="Title 2"/>
          <p:cNvSpPr>
            <a:spLocks noGrp="1"/>
          </p:cNvSpPr>
          <p:nvPr>
            <p:ph type="title"/>
          </p:nvPr>
        </p:nvSpPr>
        <p:spPr/>
        <p:txBody>
          <a:bodyPr/>
          <a:lstStyle/>
          <a:p>
            <a:r>
              <a:rPr lang="az-Latn-AZ" dirty="0" smtClean="0"/>
              <a:t>Məlumatlandırma</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az-Latn-AZ" dirty="0" smtClean="0"/>
              <a:t>izləmə subyektini hər hansı məqamda məlumatlandırmaq tələbinin olmaması Konvensiyaya ziddir, belə ki, bu hal izləmə subyektini 8-ci maddədə nəzərdə tutulmuş hüquqlarına qanunsuz müdaxilələr nəticəsində pozulmuş hüquqlarını bərpa etmək imkanından məhrum edir və milli qanunvericilikdə nəzərdə tutulmuş hər hansı mövcud hüquqi müdafiə vasitələrini praktiki və səmərəli deyil, nəzəri və xəyali vasitəyə çevirir. (bax: </a:t>
            </a:r>
            <a:r>
              <a:rPr lang="az-Latn-AZ" i="1" dirty="0" smtClean="0"/>
              <a:t>"Avropaya inteqrasiya və insan hüquqları uğrunda assosiasiya" və Ekimciyevin işi)</a:t>
            </a:r>
            <a:endParaRPr lang="ru-RU" dirty="0"/>
          </a:p>
        </p:txBody>
      </p:sp>
      <p:sp>
        <p:nvSpPr>
          <p:cNvPr id="3" name="Title 2"/>
          <p:cNvSpPr>
            <a:spLocks noGrp="1"/>
          </p:cNvSpPr>
          <p:nvPr>
            <p:ph type="title"/>
          </p:nvPr>
        </p:nvSpPr>
        <p:spPr/>
        <p:txBody>
          <a:bodyPr/>
          <a:lstStyle/>
          <a:p>
            <a:r>
              <a:rPr lang="az-Latn-AZ" dirty="0" smtClean="0"/>
              <a:t>Məlumatlandırma</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az-Latn-AZ" sz="5400" dirty="0" smtClean="0"/>
              <a:t>“Mənzil” nə deməkdir?</a:t>
            </a:r>
            <a:endParaRPr lang="ru-RU" sz="5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az-Latn-AZ" dirty="0" smtClean="0"/>
          </a:p>
          <a:p>
            <a:pPr>
              <a:buNone/>
            </a:pPr>
            <a:endParaRPr lang="az-Latn-AZ" dirty="0" smtClean="0"/>
          </a:p>
          <a:p>
            <a:pPr>
              <a:buNone/>
            </a:pPr>
            <a:r>
              <a:rPr lang="az-Latn-AZ" dirty="0" smtClean="0"/>
              <a:t>	</a:t>
            </a:r>
            <a:r>
              <a:rPr lang="az-Latn-AZ" sz="4000" dirty="0" smtClean="0"/>
              <a:t>“Mənzil” anlayışı şəxsin daimi yaşadığı və ya yetərli və davamlı əlaqəsinin olduğu məkanı bildirir.</a:t>
            </a:r>
            <a:endParaRPr lang="ru-RU"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az-Latn-AZ" dirty="0" smtClean="0"/>
              <a:t>telefon danışıqları, o cümlədən onlarla əlaqədar məlumatlar, məsələn, bu danışıqların tarixi və müddəti, hansı nömrələrə və ya nömrələrdən zəng vurulması;</a:t>
            </a:r>
          </a:p>
          <a:p>
            <a:r>
              <a:rPr lang="az-Latn-AZ" dirty="0" smtClean="0"/>
              <a:t>elektron mesajlar (elektron məktublar) və İnternetdən şəxsi istifadənin izlənilməsi nəticəsində əldə edilən məlumatlar;</a:t>
            </a:r>
          </a:p>
          <a:p>
            <a:r>
              <a:rPr lang="az-Latn-AZ" dirty="0" smtClean="0"/>
              <a:t>biznes fəaliyyətlərinin və ya biznesin həyata keçirildiyi tikililərin izlənilməsi nəticəsində əldə edilmiş yazışmalar və ya qeydə alınmış danışıqlar;</a:t>
            </a:r>
          </a:p>
          <a:p>
            <a:r>
              <a:rPr lang="az-Latn-AZ" dirty="0" smtClean="0"/>
              <a:t>vəkilin ofisində axtarış zamanı götürülmüş məlumatlar;</a:t>
            </a:r>
          </a:p>
          <a:p>
            <a:r>
              <a:rPr lang="az-Latn-AZ" dirty="0" smtClean="0"/>
              <a:t>gömrük əməkdaşları tərəfindən müsadirə olunmuş bağlamalar</a:t>
            </a:r>
            <a:endParaRPr lang="ru-RU" dirty="0"/>
          </a:p>
        </p:txBody>
      </p:sp>
      <p:sp>
        <p:nvSpPr>
          <p:cNvPr id="2" name="Title 1"/>
          <p:cNvSpPr>
            <a:spLocks noGrp="1"/>
          </p:cNvSpPr>
          <p:nvPr>
            <p:ph type="title"/>
          </p:nvPr>
        </p:nvSpPr>
        <p:spPr/>
        <p:txBody>
          <a:bodyPr/>
          <a:lstStyle/>
          <a:p>
            <a:r>
              <a:rPr lang="az-Latn-AZ" dirty="0" smtClean="0"/>
              <a:t>“yazışma” anlayışı nəyi bildirir:</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124200"/>
            <a:ext cx="8153400" cy="2883091"/>
          </a:xfrm>
        </p:spPr>
        <p:txBody>
          <a:bodyPr>
            <a:normAutofit/>
          </a:bodyPr>
          <a:lstStyle/>
          <a:p>
            <a:r>
              <a:rPr lang="az-Latn-AZ" i="1" dirty="0" smtClean="0"/>
              <a:t>Silver və başqaları Böyük Britaniyaya qarşı;</a:t>
            </a:r>
          </a:p>
          <a:p>
            <a:r>
              <a:rPr lang="az-Latn-AZ" i="1" dirty="0" smtClean="0"/>
              <a:t>Ferro Fransaya qarşı;</a:t>
            </a:r>
          </a:p>
          <a:p>
            <a:r>
              <a:rPr lang="az-Latn-AZ" i="1" dirty="0" smtClean="0"/>
              <a:t>Xoroşenko Rusiyaya qarşı;</a:t>
            </a:r>
            <a:endParaRPr lang="ru-RU" i="1" dirty="0"/>
          </a:p>
        </p:txBody>
      </p:sp>
      <p:sp>
        <p:nvSpPr>
          <p:cNvPr id="3" name="Title 2"/>
          <p:cNvSpPr>
            <a:spLocks noGrp="1"/>
          </p:cNvSpPr>
          <p:nvPr>
            <p:ph type="title"/>
          </p:nvPr>
        </p:nvSpPr>
        <p:spPr>
          <a:xfrm>
            <a:off x="457200" y="274638"/>
            <a:ext cx="8229600" cy="868362"/>
          </a:xfrm>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Məhbusların məktublarının oxunması və ziyarətçilərin onlara baş çəkməsinin tənzimlənməsi:</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124200"/>
            <a:ext cx="8153400" cy="2883091"/>
          </a:xfrm>
        </p:spPr>
        <p:txBody>
          <a:bodyPr>
            <a:normAutofit/>
          </a:bodyPr>
          <a:lstStyle/>
          <a:p>
            <a:r>
              <a:rPr lang="az-Latn-AZ" i="1" dirty="0" smtClean="0"/>
              <a:t>Silver və başqaları Böyük Britaniyaya qarşı;</a:t>
            </a:r>
          </a:p>
          <a:p>
            <a:r>
              <a:rPr lang="az-Latn-AZ" i="1" dirty="0" smtClean="0"/>
              <a:t>Ferro Fransaya qarşı;</a:t>
            </a:r>
          </a:p>
          <a:p>
            <a:r>
              <a:rPr lang="az-Latn-AZ" i="1" dirty="0" smtClean="0"/>
              <a:t>Xoroşenko Rusiyaya qarşı;</a:t>
            </a:r>
            <a:endParaRPr lang="ru-RU" i="1" dirty="0"/>
          </a:p>
        </p:txBody>
      </p:sp>
      <p:sp>
        <p:nvSpPr>
          <p:cNvPr id="3" name="Title 2"/>
          <p:cNvSpPr>
            <a:spLocks noGrp="1"/>
          </p:cNvSpPr>
          <p:nvPr>
            <p:ph type="title"/>
          </p:nvPr>
        </p:nvSpPr>
        <p:spPr>
          <a:xfrm>
            <a:off x="457200" y="274638"/>
            <a:ext cx="8229600" cy="868362"/>
          </a:xfrm>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Məhbusların məktublarının oxunması və ziyarətçilərin onlara baş çəkməsinin tənzimlənməsi:</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0"/>
            <a:ext cx="8153400" cy="5867400"/>
          </a:xfrm>
        </p:spPr>
        <p:txBody>
          <a:bodyPr>
            <a:normAutofit fontScale="70000" lnSpcReduction="20000"/>
          </a:bodyPr>
          <a:lstStyle/>
          <a:p>
            <a:r>
              <a:rPr lang="az-Latn-AZ" dirty="0" smtClean="0"/>
              <a:t>83.1. Bu Məcəllənin 83.3-cü maddəsində nəzərdə tutulan hallardan başqa məhkumlara məhdudiyyətsiz sayda məktub, teleqram almağa və göndərməyə icazə verilir. Məhkumlar məktub və teleqramları öz hesablarına göndərirlər.</a:t>
            </a:r>
          </a:p>
          <a:p>
            <a:r>
              <a:rPr lang="az-Latn-AZ" i="1" dirty="0" smtClean="0"/>
              <a:t>83.2. Məhkumların müdafiəçi və ya qanuni əsaslarla hüquqi yardım göstərən digər şəxslərlə yazışmaları istisna olmaqla, onlar tərəfindən alman və göndərilən yazışmalar hazırlanan cinayətlərin qarşısını almaq, cinayət təqibini, cəzanın çəkilməsi qaydasını və şəxslərin həyat və təhlükəsizliyini təmin etmək məqsədilə cəzaçəkmə müəssisəsinin müdiriyyəti tərəfindən senzuradan keçirilə bilər. Yazışmadakı məlumatların cinayətlərin törədilməsinə yönəlməsi barədə cəzaçəkmə müəssisəsi müdiriyyətinin əsaslı məlumata malik olduğu hallarda məhkumların yazışmaları üzərində nəzarət cəzaçəkmə müəssisəsi müdiriyyətinin əsaslandırılmış qərarı ilə həyata keçirilir.</a:t>
            </a:r>
            <a:r>
              <a:rPr lang="az-Latn-AZ" dirty="0" smtClean="0"/>
              <a:t> </a:t>
            </a:r>
            <a:r>
              <a:rPr lang="az-Latn-AZ" i="1" dirty="0" smtClean="0"/>
              <a:t>Qanunvericiliklə qadağan olunmuş əşyaların ötürülməsinin qarşısını almaq məqsədilə məhkumların adına gələn və onlar tərəfindən göndərilən məktublar cəzaçəkmə müəssisəsinin müdiriyyəti tərəfindən açıla bilər. Bu halda həmin məktubların oxunmasına yol verilmir.</a:t>
            </a:r>
            <a:endParaRPr lang="az-Latn-AZ" dirty="0" smtClean="0"/>
          </a:p>
          <a:p>
            <a:r>
              <a:rPr lang="az-Latn-AZ" dirty="0" smtClean="0"/>
              <a:t>83.3. Cəzaçəkmə müəssisələrində saxlanılan və qohum olmayan məhkumlar arasında yazışmalara cəzaçəkmə müəssisəsi müdiriyyətinin razılığı ilə icazə verilir.</a:t>
            </a:r>
          </a:p>
        </p:txBody>
      </p:sp>
      <p:sp>
        <p:nvSpPr>
          <p:cNvPr id="3" name="Title 2"/>
          <p:cNvSpPr>
            <a:spLocks noGrp="1"/>
          </p:cNvSpPr>
          <p:nvPr>
            <p:ph type="title"/>
          </p:nvPr>
        </p:nvSpPr>
        <p:spPr>
          <a:xfrm>
            <a:off x="457200" y="274638"/>
            <a:ext cx="8229600" cy="868362"/>
          </a:xfrm>
        </p:spPr>
        <p:txBody>
          <a:bodyPr>
            <a:normAutofit fontScale="90000"/>
          </a:bodyPr>
          <a:lstStyle/>
          <a:p>
            <a:r>
              <a:rPr lang="az-Latn-AZ" dirty="0" smtClean="0"/>
              <a:t/>
            </a:r>
            <a:br>
              <a:rPr lang="az-Latn-AZ" dirty="0" smtClean="0"/>
            </a:br>
            <a:r>
              <a:rPr lang="az-Latn-AZ" dirty="0" smtClean="0"/>
              <a:t>Cəzaların İcrası Məcəlləsi</a:t>
            </a:r>
            <a:br>
              <a:rPr lang="az-Latn-AZ" dirty="0" smtClean="0"/>
            </a:br>
            <a:r>
              <a:rPr lang="az-Latn-AZ" dirty="0" smtClean="0"/>
              <a:t/>
            </a:r>
            <a:br>
              <a:rPr lang="az-Latn-AZ" dirty="0" smtClean="0"/>
            </a:b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133600"/>
            <a:ext cx="8153400" cy="3873691"/>
          </a:xfrm>
        </p:spPr>
        <p:txBody>
          <a:bodyPr>
            <a:normAutofit fontScale="85000" lnSpcReduction="10000"/>
          </a:bodyPr>
          <a:lstStyle/>
          <a:p>
            <a:pPr>
              <a:buNone/>
            </a:pPr>
            <a:r>
              <a:rPr lang="az-Latn-AZ" i="1" dirty="0" smtClean="0"/>
              <a:t>Xoroşenko Rusiyaya qarşı;</a:t>
            </a:r>
            <a:endParaRPr lang="ru-RU" i="1" dirty="0" smtClean="0"/>
          </a:p>
          <a:p>
            <a:pPr>
              <a:buNone/>
            </a:pPr>
            <a:endParaRPr lang="az-Latn-AZ" dirty="0" smtClean="0"/>
          </a:p>
          <a:p>
            <a:r>
              <a:rPr lang="az-Latn-AZ" dirty="0" smtClean="0"/>
              <a:t>Həbsxana görüşlərinin tənzimlənməsi praktikasında nəzərə çarpacaq dərəcədə müxtəliflik mövcud olsa da, ömürlük azadlıqdan məhrum edilmiş məhbuslara ən az hər iki ayda bir dəfə görüş hüququ tanınır.</a:t>
            </a:r>
          </a:p>
          <a:p>
            <a:r>
              <a:rPr lang="az-Latn-AZ" dirty="0" smtClean="0"/>
              <a:t>ömürlük azadlıqdan məhrum edilmiş dustaqların digər kateqoriyadan olan məhkumlarla heç bir fərq qoymadan – minimal standart kimi, ailə üzvləri ilə «məqbul» və ya ağlabatan dərəcədə «yaxşı» ünsiyyət saxlamaq hüququ tanınır.</a:t>
            </a:r>
            <a:endParaRPr lang="ru-RU" i="1" dirty="0"/>
          </a:p>
        </p:txBody>
      </p:sp>
      <p:sp>
        <p:nvSpPr>
          <p:cNvPr id="3" name="Title 2"/>
          <p:cNvSpPr>
            <a:spLocks noGrp="1"/>
          </p:cNvSpPr>
          <p:nvPr>
            <p:ph type="title"/>
          </p:nvPr>
        </p:nvSpPr>
        <p:spPr>
          <a:xfrm>
            <a:off x="457200" y="274638"/>
            <a:ext cx="8229600" cy="868362"/>
          </a:xfrm>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ziyarətçilərin məhkumlara baş çəkməsinin tənzimlənməsi:</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1165</TotalTime>
  <Words>918</Words>
  <Application>Microsoft Office PowerPoint</Application>
  <PresentationFormat>On-screen Show (4:3)</PresentationFormat>
  <Paragraphs>98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Maddə 8 Mənzil toxunulmazlığı və yazışma sirri</vt:lpstr>
      <vt:lpstr>8-ci maddə ilə əhatə olunur:</vt:lpstr>
      <vt:lpstr>PowerPoint Presentation</vt:lpstr>
      <vt:lpstr>PowerPoint Presentation</vt:lpstr>
      <vt:lpstr>“yazışma” anlayışı nəyi bildirir:</vt:lpstr>
      <vt:lpstr>   Məhbusların məktublarının oxunması və ziyarətçilərin onlara baş çəkməsinin tənzimlənməsi:</vt:lpstr>
      <vt:lpstr>   Məhbusların məktublarının oxunması və ziyarətçilərin onlara baş çəkməsinin tənzimlənməsi:</vt:lpstr>
      <vt:lpstr> Cəzaların İcrası Məcəlləsi  </vt:lpstr>
      <vt:lpstr>  ziyarətçilərin məhkumlara baş çəkməsinin tənzimlənməsi:</vt:lpstr>
      <vt:lpstr>   Məxfi müşahidə tədbirlərinin yoxlanılması və onlar üzərində nəzarət üç mərhələdə baş verə bilər:</vt:lpstr>
      <vt:lpstr>  </vt:lpstr>
      <vt:lpstr>  “qanunun keyfiyyəti” aşağıdakı meyarlarla müəyyən olunur:</vt:lpstr>
      <vt:lpstr>  Əməliyyat-axtarış tədbiri üçün əsaslar (Azərbaycan):</vt:lpstr>
      <vt:lpstr>  İzləmə yolu ilə əldə edilmiş məlumatların saxlanması, əlçatanlığı, araşdırılması, istifadəsi, ötürülməsi və məhv edilməsi qaydası </vt:lpstr>
      <vt:lpstr>PowerPoint Presentation</vt:lpstr>
      <vt:lpstr>PowerPoint Presentation</vt:lpstr>
      <vt:lpstr>PowerPoint Presentation</vt:lpstr>
      <vt:lpstr>PowerPoint Presentation</vt:lpstr>
      <vt:lpstr>PowerPoint Presentation</vt:lpstr>
      <vt:lpstr>Məlumatlandırma</vt:lpstr>
      <vt:lpstr>Məlumatlandırma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Gunel</dc:creator>
  <cp:lastModifiedBy>ROVSHANOVA Vafa</cp:lastModifiedBy>
  <cp:revision>101</cp:revision>
  <dcterms:created xsi:type="dcterms:W3CDTF">2006-08-16T00:00:00Z</dcterms:created>
  <dcterms:modified xsi:type="dcterms:W3CDTF">2016-11-10T13:47:02Z</dcterms:modified>
</cp:coreProperties>
</file>