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9"/>
  </p:notesMasterIdLst>
  <p:sldIdLst>
    <p:sldId id="257" r:id="rId2"/>
    <p:sldId id="335" r:id="rId3"/>
    <p:sldId id="336" r:id="rId4"/>
    <p:sldId id="337" r:id="rId5"/>
    <p:sldId id="338" r:id="rId6"/>
    <p:sldId id="339" r:id="rId7"/>
    <p:sldId id="3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B017F871-3E76-41A5-A052-AF91457FF463}">
          <p14:sldIdLst>
            <p14:sldId id="257"/>
            <p14:sldId id="335"/>
            <p14:sldId id="336"/>
            <p14:sldId id="337"/>
            <p14:sldId id="338"/>
            <p14:sldId id="339"/>
            <p14:sldId id="311"/>
          </p14:sldIdLst>
        </p14:section>
      </p14:sectionLst>
    </p:ex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280"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E0CE-221F-4648-8174-D128344D3C77}" type="datetimeFigureOut">
              <a:rPr lang="en-US" smtClean="0"/>
              <a:pPr/>
              <a:t>7/16/2017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D2CB77-ACC9-4370-B1DA-129F44FE6F41}" type="slidenum">
              <a:rPr lang="en-US" smtClean="0"/>
              <a:pPr/>
              <a:t>‹#›</a:t>
            </a:fld>
            <a:endParaRPr lang="en-US"/>
          </a:p>
        </p:txBody>
      </p:sp>
    </p:spTree>
    <p:extLst>
      <p:ext uri="{BB962C8B-B14F-4D97-AF65-F5344CB8AC3E}">
        <p14:creationId xmlns:p14="http://schemas.microsoft.com/office/powerpoint/2010/main" xmlns="" val="242152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1BBC97-AB96-464F-AD01-0696669335F8}"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1682830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228811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3027666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167777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2886183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1BBC97-AB96-464F-AD01-0696669335F8}" type="datetimeFigureOut">
              <a:rPr lang="en-US" smtClean="0"/>
              <a:pPr/>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354870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71BBC97-AB96-464F-AD01-0696669335F8}" type="datetimeFigureOut">
              <a:rPr lang="en-US" smtClean="0"/>
              <a:pPr/>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1488339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BBC97-AB96-464F-AD01-0696669335F8}"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1027506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BBC97-AB96-464F-AD01-0696669335F8}"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371011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1BBC97-AB96-464F-AD01-0696669335F8}"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1350097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1BBC97-AB96-464F-AD01-0696669335F8}" type="datetimeFigureOut">
              <a:rPr lang="en-US" smtClean="0"/>
              <a:pPr/>
              <a:t>7/16/2017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732508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1BBC97-AB96-464F-AD01-0696669335F8}"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2358884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1BBC97-AB96-464F-AD01-0696669335F8}" type="datetimeFigureOut">
              <a:rPr lang="en-US" smtClean="0"/>
              <a:pPr/>
              <a:t>7/16/2017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227355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1BBC97-AB96-464F-AD01-0696669335F8}" type="datetimeFigureOut">
              <a:rPr lang="en-US" smtClean="0"/>
              <a:pPr/>
              <a:t>7/16/2017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275706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BBC97-AB96-464F-AD01-0696669335F8}" type="datetimeFigureOut">
              <a:rPr lang="en-US" smtClean="0"/>
              <a:pPr/>
              <a:t>7/16/2017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40892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297986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1BBC97-AB96-464F-AD01-0696669335F8}" type="datetimeFigureOut">
              <a:rPr lang="en-US" smtClean="0"/>
              <a:pPr/>
              <a:t>7/16/2017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399995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71BBC97-AB96-464F-AD01-0696669335F8}" type="datetimeFigureOut">
              <a:rPr lang="en-US" smtClean="0"/>
              <a:pPr/>
              <a:t>7/16/2017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F1885E6-A6E7-4966-A8C1-8DBBAEE37D5B}" type="slidenum">
              <a:rPr lang="en-US" smtClean="0"/>
              <a:pPr/>
              <a:t>‹#›</a:t>
            </a:fld>
            <a:endParaRPr lang="en-US"/>
          </a:p>
        </p:txBody>
      </p:sp>
    </p:spTree>
    <p:extLst>
      <p:ext uri="{BB962C8B-B14F-4D97-AF65-F5344CB8AC3E}">
        <p14:creationId xmlns:p14="http://schemas.microsoft.com/office/powerpoint/2010/main" xmlns="" val="329944082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upload.wikimedia.org/wikipedia/en/8/85/European_Court_of_Human_Rights_logo.svg" TargetMode="Externa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3"/>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Tahoma" panose="020B0604030504040204" pitchFamily="34" charset="0"/>
                <a:ea typeface="MS PGothic" panose="020B0600070205080204" pitchFamily="34" charset="-128"/>
              </a:defRPr>
            </a:lvl1pPr>
            <a:lvl2pPr marL="742950" indent="-285750" eaLnBrk="0" hangingPunct="0">
              <a:defRPr>
                <a:solidFill>
                  <a:schemeClr val="tx1"/>
                </a:solidFill>
                <a:latin typeface="Tahoma" panose="020B0604030504040204" pitchFamily="34" charset="0"/>
                <a:ea typeface="MS PGothic" panose="020B0600070205080204" pitchFamily="34" charset="-128"/>
              </a:defRPr>
            </a:lvl2pPr>
            <a:lvl3pPr marL="1143000" indent="-228600" eaLnBrk="0" hangingPunct="0">
              <a:defRPr>
                <a:solidFill>
                  <a:schemeClr val="tx1"/>
                </a:solidFill>
                <a:latin typeface="Tahoma" panose="020B0604030504040204" pitchFamily="34" charset="0"/>
                <a:ea typeface="MS PGothic" panose="020B0600070205080204" pitchFamily="34" charset="-128"/>
              </a:defRPr>
            </a:lvl3pPr>
            <a:lvl4pPr marL="1600200" indent="-228600" eaLnBrk="0" hangingPunct="0">
              <a:defRPr>
                <a:solidFill>
                  <a:schemeClr val="tx1"/>
                </a:solidFill>
                <a:latin typeface="Tahoma" panose="020B0604030504040204" pitchFamily="34" charset="0"/>
                <a:ea typeface="MS PGothic" panose="020B0600070205080204" pitchFamily="34" charset="-128"/>
              </a:defRPr>
            </a:lvl4pPr>
            <a:lvl5pPr marL="2057400" indent="-228600" eaLnBrk="0" hangingPunct="0">
              <a:defRPr>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MS PGothic" panose="020B0600070205080204" pitchFamily="34" charset="-128"/>
              </a:defRPr>
            </a:lvl9pPr>
          </a:lstStyle>
          <a:p>
            <a:pPr eaLnBrk="1" hangingPunct="1"/>
            <a:fld id="{D26A567B-74B7-4F3B-9D17-14FD899E41D9}" type="slidenum">
              <a:rPr lang="ru-RU" altLang="ru-RU">
                <a:latin typeface="Arial" panose="020B0604020202020204" pitchFamily="34" charset="0"/>
              </a:rPr>
              <a:pPr eaLnBrk="1" hangingPunct="1"/>
              <a:t>1</a:t>
            </a:fld>
            <a:endParaRPr lang="ru-RU" altLang="ru-RU">
              <a:latin typeface="Arial" panose="020B0604020202020204" pitchFamily="34" charset="0"/>
            </a:endParaRPr>
          </a:p>
        </p:txBody>
      </p:sp>
      <p:pic>
        <p:nvPicPr>
          <p:cNvPr id="6" name="Picture 4"/>
          <p:cNvPicPr>
            <a:picLocks noChangeAspect="1"/>
          </p:cNvPicPr>
          <p:nvPr/>
        </p:nvPicPr>
        <p:blipFill>
          <a:blip r:embed="rId2" cstate="print">
            <a:extLst/>
          </a:blip>
          <a:stretch>
            <a:fillRect/>
          </a:stretch>
        </p:blipFill>
        <p:spPr>
          <a:xfrm>
            <a:off x="15287" y="8737"/>
            <a:ext cx="12176713" cy="14246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descr="C:\Users\User\Desktop\images.png"/>
          <p:cNvPicPr>
            <a:picLocks noChangeAspect="1" noChangeArrowheads="1"/>
          </p:cNvPicPr>
          <p:nvPr/>
        </p:nvPicPr>
        <p:blipFill>
          <a:blip r:embed="rId3" cstate="print"/>
          <a:srcRect/>
          <a:stretch>
            <a:fillRect/>
          </a:stretch>
        </p:blipFill>
        <p:spPr bwMode="auto">
          <a:xfrm>
            <a:off x="64989" y="1457264"/>
            <a:ext cx="3296177" cy="1566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C:\Users\User\Desktop\avropashurasi.jpg"/>
          <p:cNvPicPr>
            <a:picLocks noChangeAspect="1" noChangeArrowheads="1"/>
          </p:cNvPicPr>
          <p:nvPr/>
        </p:nvPicPr>
        <p:blipFill>
          <a:blip r:embed="rId4" cstate="print"/>
          <a:srcRect/>
          <a:stretch>
            <a:fillRect/>
          </a:stretch>
        </p:blipFill>
        <p:spPr bwMode="auto">
          <a:xfrm>
            <a:off x="8937792" y="1488447"/>
            <a:ext cx="3262574" cy="1535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4"/>
          <p:cNvSpPr>
            <a:spLocks noChangeArrowheads="1"/>
          </p:cNvSpPr>
          <p:nvPr/>
        </p:nvSpPr>
        <p:spPr bwMode="auto">
          <a:xfrm>
            <a:off x="64989" y="3102629"/>
            <a:ext cx="1144813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GB" altLang="en-US" sz="2000" b="1">
                <a:latin typeface="Times New Roman" pitchFamily="18" charset="0"/>
                <a:cs typeface="Times New Roman" pitchFamily="18" charset="0"/>
              </a:rPr>
              <a:t>Avropa B</a:t>
            </a:r>
            <a:r>
              <a:rPr lang="az-Latn-AZ" altLang="en-US" sz="2000" b="1">
                <a:latin typeface="Times New Roman" pitchFamily="18" charset="0"/>
                <a:cs typeface="Times New Roman" pitchFamily="18" charset="0"/>
              </a:rPr>
              <a:t>irliyi və Avropa Şurasının Birgə Proqramı </a:t>
            </a:r>
            <a:endParaRPr lang="ru-RU" altLang="en-US" sz="2000">
              <a:latin typeface="Times New Roman" pitchFamily="18" charset="0"/>
              <a:cs typeface="Times New Roman" pitchFamily="18" charset="0"/>
            </a:endParaRPr>
          </a:p>
          <a:p>
            <a:pPr algn="ctr"/>
            <a:r>
              <a:rPr lang="az-Latn-AZ" altLang="en-US" sz="2000" b="1">
                <a:latin typeface="Times New Roman" pitchFamily="18" charset="0"/>
                <a:cs typeface="Times New Roman" pitchFamily="18" charset="0"/>
              </a:rPr>
              <a:t>əsasında, Ədliyyə Akademiyası ilə birgə həyata keçirilən </a:t>
            </a:r>
            <a:r>
              <a:rPr lang="en-US" altLang="en-US" sz="2000" b="1">
                <a:latin typeface="Times New Roman" pitchFamily="18" charset="0"/>
                <a:cs typeface="Times New Roman" pitchFamily="18" charset="0"/>
              </a:rPr>
              <a:t>l</a:t>
            </a:r>
            <a:r>
              <a:rPr lang="az-Latn-AZ" altLang="en-US" sz="2000" b="1">
                <a:latin typeface="Times New Roman" pitchFamily="18" charset="0"/>
                <a:cs typeface="Times New Roman" pitchFamily="18" charset="0"/>
              </a:rPr>
              <a:t>ayihə çərçivəsində</a:t>
            </a:r>
            <a:endParaRPr lang="az-Latn-AZ" altLang="en-US" sz="2000">
              <a:latin typeface="Times New Roman" pitchFamily="18" charset="0"/>
            </a:endParaRPr>
          </a:p>
        </p:txBody>
      </p:sp>
      <p:pic>
        <p:nvPicPr>
          <p:cNvPr id="10" name="Picture 11" descr="File:European Court of Human Rights logo.svg">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841989" y="4975225"/>
            <a:ext cx="3894138" cy="1458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2025743" y="3970298"/>
            <a:ext cx="7591117" cy="1938992"/>
          </a:xfrm>
          <a:prstGeom prst="rect">
            <a:avLst/>
          </a:prstGeom>
        </p:spPr>
        <p:txBody>
          <a:bodyPr wrap="none">
            <a:spAutoFit/>
          </a:bodyPr>
          <a:lstStyle/>
          <a:p>
            <a:r>
              <a:rPr lang="az-Latn-AZ" sz="2400" b="1" dirty="0"/>
              <a:t>Avropa İnsan Hüquqları Konvensiyasının 8-ci maddəsi </a:t>
            </a:r>
            <a:endParaRPr lang="en-US" sz="2400" b="1" dirty="0" smtClean="0"/>
          </a:p>
          <a:p>
            <a:pPr algn="ctr"/>
            <a:r>
              <a:rPr lang="az-Latn-AZ" sz="2400" b="1" dirty="0" smtClean="0"/>
              <a:t>YAZIŞMA SİRRİNƏ </a:t>
            </a:r>
            <a:r>
              <a:rPr lang="az-Latn-AZ" sz="2400" b="1" dirty="0" smtClean="0"/>
              <a:t>HÖRMƏT</a:t>
            </a:r>
            <a:endParaRPr lang="en-US" sz="2400" b="1" dirty="0" smtClean="0"/>
          </a:p>
          <a:p>
            <a:pPr algn="ctr"/>
            <a:endParaRPr lang="en-US" sz="2400" b="1" dirty="0" smtClean="0"/>
          </a:p>
          <a:p>
            <a:pPr algn="ctr"/>
            <a:r>
              <a:rPr lang="az-Latn-AZ" sz="2400" b="1" dirty="0" smtClean="0"/>
              <a:t>Nihad Əliyev</a:t>
            </a:r>
          </a:p>
          <a:p>
            <a:pPr algn="ctr"/>
            <a:r>
              <a:rPr lang="az-Latn-AZ" sz="2400" b="1" dirty="0" smtClean="0"/>
              <a:t>2017</a:t>
            </a:r>
            <a:endParaRPr lang="ru-RU" sz="2400" dirty="0"/>
          </a:p>
        </p:txBody>
      </p:sp>
    </p:spTree>
    <p:extLst>
      <p:ext uri="{BB962C8B-B14F-4D97-AF65-F5344CB8AC3E}">
        <p14:creationId xmlns:p14="http://schemas.microsoft.com/office/powerpoint/2010/main" xmlns="" val="360645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250" fill="hold"/>
                                        <p:tgtEl>
                                          <p:spTgt spid="6"/>
                                        </p:tgtEl>
                                        <p:attrNameLst>
                                          <p:attrName>ppt_w</p:attrName>
                                        </p:attrNameLst>
                                      </p:cBhvr>
                                      <p:tavLst>
                                        <p:tav tm="0">
                                          <p:val>
                                            <p:fltVal val="0"/>
                                          </p:val>
                                        </p:tav>
                                        <p:tav tm="100000">
                                          <p:val>
                                            <p:strVal val="#ppt_w"/>
                                          </p:val>
                                        </p:tav>
                                      </p:tavLst>
                                    </p:anim>
                                    <p:anim calcmode="lin" valueType="num">
                                      <p:cBhvr>
                                        <p:cTn id="8" dur="1250" fill="hold"/>
                                        <p:tgtEl>
                                          <p:spTgt spid="6"/>
                                        </p:tgtEl>
                                        <p:attrNameLst>
                                          <p:attrName>ppt_h</p:attrName>
                                        </p:attrNameLst>
                                      </p:cBhvr>
                                      <p:tavLst>
                                        <p:tav tm="0">
                                          <p:val>
                                            <p:fltVal val="0"/>
                                          </p:val>
                                        </p:tav>
                                        <p:tav tm="100000">
                                          <p:val>
                                            <p:strVal val="#ppt_h"/>
                                          </p:val>
                                        </p:tav>
                                      </p:tavLst>
                                    </p:anim>
                                    <p:animEffect transition="in" filter="fade">
                                      <p:cBhvr>
                                        <p:cTn id="9" dur="125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250" fill="hold"/>
                                        <p:tgtEl>
                                          <p:spTgt spid="7"/>
                                        </p:tgtEl>
                                        <p:attrNameLst>
                                          <p:attrName>ppt_w</p:attrName>
                                        </p:attrNameLst>
                                      </p:cBhvr>
                                      <p:tavLst>
                                        <p:tav tm="0">
                                          <p:val>
                                            <p:fltVal val="0"/>
                                          </p:val>
                                        </p:tav>
                                        <p:tav tm="100000">
                                          <p:val>
                                            <p:strVal val="#ppt_w"/>
                                          </p:val>
                                        </p:tav>
                                      </p:tavLst>
                                    </p:anim>
                                    <p:anim calcmode="lin" valueType="num">
                                      <p:cBhvr>
                                        <p:cTn id="13" dur="1250" fill="hold"/>
                                        <p:tgtEl>
                                          <p:spTgt spid="7"/>
                                        </p:tgtEl>
                                        <p:attrNameLst>
                                          <p:attrName>ppt_h</p:attrName>
                                        </p:attrNameLst>
                                      </p:cBhvr>
                                      <p:tavLst>
                                        <p:tav tm="0">
                                          <p:val>
                                            <p:fltVal val="0"/>
                                          </p:val>
                                        </p:tav>
                                        <p:tav tm="100000">
                                          <p:val>
                                            <p:strVal val="#ppt_h"/>
                                          </p:val>
                                        </p:tav>
                                      </p:tavLst>
                                    </p:anim>
                                    <p:animEffect transition="in" filter="fade">
                                      <p:cBhvr>
                                        <p:cTn id="14" dur="125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250" fill="hold"/>
                                        <p:tgtEl>
                                          <p:spTgt spid="8"/>
                                        </p:tgtEl>
                                        <p:attrNameLst>
                                          <p:attrName>ppt_w</p:attrName>
                                        </p:attrNameLst>
                                      </p:cBhvr>
                                      <p:tavLst>
                                        <p:tav tm="0">
                                          <p:val>
                                            <p:fltVal val="0"/>
                                          </p:val>
                                        </p:tav>
                                        <p:tav tm="100000">
                                          <p:val>
                                            <p:strVal val="#ppt_w"/>
                                          </p:val>
                                        </p:tav>
                                      </p:tavLst>
                                    </p:anim>
                                    <p:anim calcmode="lin" valueType="num">
                                      <p:cBhvr>
                                        <p:cTn id="18" dur="1250" fill="hold"/>
                                        <p:tgtEl>
                                          <p:spTgt spid="8"/>
                                        </p:tgtEl>
                                        <p:attrNameLst>
                                          <p:attrName>ppt_h</p:attrName>
                                        </p:attrNameLst>
                                      </p:cBhvr>
                                      <p:tavLst>
                                        <p:tav tm="0">
                                          <p:val>
                                            <p:fltVal val="0"/>
                                          </p:val>
                                        </p:tav>
                                        <p:tav tm="100000">
                                          <p:val>
                                            <p:strVal val="#ppt_h"/>
                                          </p:val>
                                        </p:tav>
                                      </p:tavLst>
                                    </p:anim>
                                    <p:animEffect transition="in" filter="fade">
                                      <p:cBhvr>
                                        <p:cTn id="19" dur="125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25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ircle(in)">
                                      <p:cBhvr>
                                        <p:cTn id="3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smtClean="0"/>
              <a:t>Corresponcence - </a:t>
            </a:r>
            <a:r>
              <a:rPr lang="az-Latn-AZ" smtClean="0">
                <a:effectLst/>
              </a:rPr>
              <a:t>Yazışma sirri</a:t>
            </a:r>
            <a:endParaRPr lang="ru-RU"/>
          </a:p>
        </p:txBody>
      </p:sp>
      <p:sp>
        <p:nvSpPr>
          <p:cNvPr id="3" name="Content Placeholder 2"/>
          <p:cNvSpPr>
            <a:spLocks noGrp="1"/>
          </p:cNvSpPr>
          <p:nvPr>
            <p:ph idx="1"/>
          </p:nvPr>
        </p:nvSpPr>
        <p:spPr>
          <a:xfrm>
            <a:off x="731520" y="1732450"/>
            <a:ext cx="10536037" cy="2432226"/>
          </a:xfrm>
        </p:spPr>
        <p:txBody>
          <a:bodyPr>
            <a:noAutofit/>
          </a:bodyPr>
          <a:lstStyle/>
          <a:p>
            <a:pPr marL="36900" indent="0">
              <a:buNone/>
            </a:pPr>
            <a:r>
              <a:rPr lang="az-Latn-AZ" sz="3600" smtClean="0"/>
              <a:t>Yazışma sirrinə hörmət hüququ –maneəyə və senzuraya məruz qalmadan insanın digər şəxslərlə kommunikasiya (rabitə əlaqəsi) qurmaq hüququdur.</a:t>
            </a:r>
            <a:endParaRPr lang="ru-RU" sz="3600"/>
          </a:p>
        </p:txBody>
      </p:sp>
    </p:spTree>
    <p:extLst>
      <p:ext uri="{BB962C8B-B14F-4D97-AF65-F5344CB8AC3E}">
        <p14:creationId xmlns:p14="http://schemas.microsoft.com/office/powerpoint/2010/main" xmlns="" val="3490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a:t>Corresponcence - </a:t>
            </a:r>
            <a:r>
              <a:rPr lang="az-Latn-AZ">
                <a:effectLst/>
              </a:rPr>
              <a:t>Yazışma </a:t>
            </a:r>
            <a:r>
              <a:rPr lang="az-Latn-AZ" smtClean="0">
                <a:effectLst/>
              </a:rPr>
              <a:t>sirri əhatə edir</a:t>
            </a:r>
            <a:endParaRPr lang="ru-RU"/>
          </a:p>
        </p:txBody>
      </p:sp>
      <p:sp>
        <p:nvSpPr>
          <p:cNvPr id="3" name="Content Placeholder 2"/>
          <p:cNvSpPr>
            <a:spLocks noGrp="1"/>
          </p:cNvSpPr>
          <p:nvPr>
            <p:ph idx="1"/>
          </p:nvPr>
        </p:nvSpPr>
        <p:spPr/>
        <p:txBody>
          <a:bodyPr/>
          <a:lstStyle/>
          <a:p>
            <a:r>
              <a:rPr lang="az-Latn-AZ" smtClean="0"/>
              <a:t>Poçtla göndərilən məlumatlar, o cümlədən materiallar;</a:t>
            </a:r>
          </a:p>
          <a:p>
            <a:r>
              <a:rPr lang="az-Latn-AZ" smtClean="0"/>
              <a:t>Telefon danışıqları;</a:t>
            </a:r>
          </a:p>
          <a:p>
            <a:r>
              <a:rPr lang="az-Latn-AZ" smtClean="0"/>
              <a:t>Teleks əlaqəsi;</a:t>
            </a:r>
          </a:p>
          <a:p>
            <a:r>
              <a:rPr lang="az-Latn-AZ" smtClean="0"/>
              <a:t>Faks;</a:t>
            </a:r>
          </a:p>
          <a:p>
            <a:r>
              <a:rPr lang="az-Latn-AZ" smtClean="0"/>
              <a:t>Email;</a:t>
            </a:r>
          </a:p>
          <a:p>
            <a:r>
              <a:rPr lang="az-Latn-AZ" smtClean="0"/>
              <a:t>Qısa (SMS), Multi mesajlar (MMS);</a:t>
            </a:r>
          </a:p>
          <a:p>
            <a:r>
              <a:rPr lang="az-Latn-AZ" smtClean="0"/>
              <a:t>Postlar </a:t>
            </a:r>
            <a:endParaRPr lang="ru-RU"/>
          </a:p>
        </p:txBody>
      </p:sp>
    </p:spTree>
    <p:extLst>
      <p:ext uri="{BB962C8B-B14F-4D97-AF65-F5344CB8AC3E}">
        <p14:creationId xmlns:p14="http://schemas.microsoft.com/office/powerpoint/2010/main" xmlns="" val="4048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z-Latn-AZ"/>
              <a:t>Yazışmanın mövzusunun (mətninin) hüququn tətbiqinə təsiri varmı</a:t>
            </a:r>
            <a:r>
              <a:rPr lang="az-Latn-AZ" smtClean="0"/>
              <a:t>?</a:t>
            </a:r>
            <a:endParaRPr lang="ru-RU"/>
          </a:p>
        </p:txBody>
      </p:sp>
      <p:sp>
        <p:nvSpPr>
          <p:cNvPr id="3" name="Content Placeholder 2"/>
          <p:cNvSpPr>
            <a:spLocks noGrp="1"/>
          </p:cNvSpPr>
          <p:nvPr>
            <p:ph idx="1"/>
          </p:nvPr>
        </p:nvSpPr>
        <p:spPr/>
        <p:txBody>
          <a:bodyPr/>
          <a:lstStyle/>
          <a:p>
            <a:pPr lvl="1"/>
            <a:endParaRPr lang="az-Latn-AZ" smtClean="0"/>
          </a:p>
          <a:p>
            <a:pPr lvl="1"/>
            <a:r>
              <a:rPr lang="az-Latn-AZ" smtClean="0"/>
              <a:t>Yazışma sirrinə hörmət hüququ kommunikasiyanın əhəmiyyəti və metodunu ehtiva edir, onun mövzusunun bu hüququn tətbiqi üçün nəzər alınmır. Beləliklə Dövlət iddia edə bilməz ki, kriminal fəaliyyətlə bağlı telefon danışıqları yazışma sirrinə hörmət hüququna aid deyil (</a:t>
            </a:r>
            <a:r>
              <a:rPr lang="az-Latn-AZ" i="1" smtClean="0"/>
              <a:t>A Fransaya qarşı 23.11.1993</a:t>
            </a:r>
            <a:r>
              <a:rPr lang="az-Latn-AZ" smtClean="0"/>
              <a:t>).</a:t>
            </a:r>
          </a:p>
          <a:p>
            <a:pPr lvl="1"/>
            <a:endParaRPr lang="az-Latn-AZ" smtClean="0"/>
          </a:p>
          <a:p>
            <a:pPr lvl="1"/>
            <a:r>
              <a:rPr lang="az-Latn-AZ" smtClean="0"/>
              <a:t>Ofisdə həm xidməti, həm də  şəxsi məqsədlər üçün telefon danışıqları 8-ci maddənin tətbiq dairəsinə aiddir və müdafiə olunur </a:t>
            </a:r>
            <a:r>
              <a:rPr lang="az-Latn-AZ" i="1" smtClean="0"/>
              <a:t>(Halford Böyük Britaniyaya qarşı 25.06.1997</a:t>
            </a:r>
            <a:r>
              <a:rPr lang="az-Latn-AZ" smtClean="0"/>
              <a:t>)</a:t>
            </a:r>
          </a:p>
          <a:p>
            <a:pPr lvl="1"/>
            <a:endParaRPr lang="ru-RU"/>
          </a:p>
        </p:txBody>
      </p:sp>
    </p:spTree>
    <p:extLst>
      <p:ext uri="{BB962C8B-B14F-4D97-AF65-F5344CB8AC3E}">
        <p14:creationId xmlns:p14="http://schemas.microsoft.com/office/powerpoint/2010/main" xmlns="" val="397974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down)">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smtClean="0"/>
              <a:t>Göndərən və qəbul edənin şəxsiyyəti</a:t>
            </a:r>
            <a:endParaRPr lang="ru-RU"/>
          </a:p>
        </p:txBody>
      </p:sp>
      <p:sp>
        <p:nvSpPr>
          <p:cNvPr id="3" name="Content Placeholder 2"/>
          <p:cNvSpPr>
            <a:spLocks noGrp="1"/>
          </p:cNvSpPr>
          <p:nvPr>
            <p:ph idx="1"/>
          </p:nvPr>
        </p:nvSpPr>
        <p:spPr/>
        <p:txBody>
          <a:bodyPr/>
          <a:lstStyle/>
          <a:p>
            <a:r>
              <a:rPr lang="az-Latn-AZ" smtClean="0"/>
              <a:t>Məhbuslar arasında yazışma;</a:t>
            </a:r>
          </a:p>
          <a:p>
            <a:endParaRPr lang="az-Latn-AZ" smtClean="0"/>
          </a:p>
          <a:p>
            <a:r>
              <a:rPr lang="az-Latn-AZ" smtClean="0"/>
              <a:t>Vəkil və müvəkkil arasında yazışma (danışıqların) sirrinin qorunması!</a:t>
            </a:r>
          </a:p>
          <a:p>
            <a:endParaRPr lang="az-Latn-AZ"/>
          </a:p>
          <a:p>
            <a:endParaRPr lang="az-Latn-AZ" smtClean="0"/>
          </a:p>
          <a:p>
            <a:pPr marL="36900" indent="0">
              <a:buNone/>
            </a:pPr>
            <a:r>
              <a:rPr lang="az-Latn-AZ" i="1" smtClean="0"/>
              <a:t>Yazışma sirrinin toxunulmazlığı hüququ hər kəs üçün təmin edilsə də, yazışmalarına və danışıqlarına müdaxilə edilmiş şəxslərin kimliyi həmin müdaxiləyə 8-ci maddənin 2-ci bəndi ilə haqq qazandırmağın mümkünlüyü məsələsinin müəyyənləşdirilməsi zamanı əhəmiyyət kəsb edir. </a:t>
            </a:r>
            <a:endParaRPr lang="ru-RU" i="1"/>
          </a:p>
        </p:txBody>
      </p:sp>
    </p:spTree>
    <p:extLst>
      <p:ext uri="{BB962C8B-B14F-4D97-AF65-F5344CB8AC3E}">
        <p14:creationId xmlns:p14="http://schemas.microsoft.com/office/powerpoint/2010/main" xmlns="" val="1822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z-Latn-AZ" smtClean="0"/>
              <a:t>Yazşıma hüququna praktik maneələr</a:t>
            </a:r>
            <a:endParaRPr lang="ru-RU"/>
          </a:p>
        </p:txBody>
      </p:sp>
      <p:sp>
        <p:nvSpPr>
          <p:cNvPr id="3" name="Content Placeholder 2"/>
          <p:cNvSpPr>
            <a:spLocks noGrp="1"/>
          </p:cNvSpPr>
          <p:nvPr>
            <p:ph idx="1"/>
          </p:nvPr>
        </p:nvSpPr>
        <p:spPr/>
        <p:txBody>
          <a:bodyPr/>
          <a:lstStyle/>
          <a:p>
            <a:r>
              <a:rPr lang="az-Latn-AZ" smtClean="0"/>
              <a:t>Məhbusların zəruri yazı ləvazimatı ilə təchiz edilməsi 8-ci maddə ilə qorunan yazışma sirrinə hörmət hüququnun təminatı kimi dövlətin pozitiv öhdəliklərinə aiddir (</a:t>
            </a:r>
            <a:r>
              <a:rPr lang="az-Latn-AZ" i="1" smtClean="0"/>
              <a:t>Cotlet Rumıniyaya qarşı 03.06.2003</a:t>
            </a:r>
            <a:r>
              <a:rPr lang="az-Latn-AZ" smtClean="0"/>
              <a:t>). </a:t>
            </a:r>
          </a:p>
          <a:p>
            <a:endParaRPr lang="az-Latn-AZ"/>
          </a:p>
          <a:p>
            <a:r>
              <a:rPr lang="az-Latn-AZ" smtClean="0"/>
              <a:t>Şəxsi xarakterli məktubların açılması hallarının qarşısının alınması pozitiv öhdəliklərə aiddir (</a:t>
            </a:r>
            <a:r>
              <a:rPr lang="az-Latn-AZ" i="1" smtClean="0"/>
              <a:t>Craksi İtaliyaya qarşı 05.12.2002</a:t>
            </a:r>
            <a:r>
              <a:rPr lang="az-Latn-AZ" smtClean="0"/>
              <a:t>). </a:t>
            </a:r>
            <a:endParaRPr lang="ru-RU"/>
          </a:p>
        </p:txBody>
      </p:sp>
    </p:spTree>
    <p:extLst>
      <p:ext uri="{BB962C8B-B14F-4D97-AF65-F5344CB8AC3E}">
        <p14:creationId xmlns:p14="http://schemas.microsoft.com/office/powerpoint/2010/main" xmlns="" val="237631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z-Latn-AZ" sz="4400" dirty="0"/>
              <a:t>Diqqətinizə görə minnətdaram!</a:t>
            </a:r>
            <a:endParaRPr lang="ru-RU" sz="4400" dirty="0"/>
          </a:p>
        </p:txBody>
      </p:sp>
      <p:sp>
        <p:nvSpPr>
          <p:cNvPr id="3" name="TextBox 2"/>
          <p:cNvSpPr txBox="1"/>
          <p:nvPr/>
        </p:nvSpPr>
        <p:spPr>
          <a:xfrm>
            <a:off x="9335193" y="6176356"/>
            <a:ext cx="1372492" cy="369332"/>
          </a:xfrm>
          <a:prstGeom prst="rect">
            <a:avLst/>
          </a:prstGeom>
          <a:noFill/>
        </p:spPr>
        <p:txBody>
          <a:bodyPr wrap="none" rtlCol="0">
            <a:spAutoFit/>
          </a:bodyPr>
          <a:lstStyle/>
          <a:p>
            <a:r>
              <a:rPr lang="az-Latn-AZ" i="1" smtClean="0"/>
              <a:t>Nihad Əliyev</a:t>
            </a:r>
            <a:endParaRPr lang="ru-RU" i="1"/>
          </a:p>
        </p:txBody>
      </p:sp>
    </p:spTree>
    <p:extLst>
      <p:ext uri="{BB962C8B-B14F-4D97-AF65-F5344CB8AC3E}">
        <p14:creationId xmlns:p14="http://schemas.microsoft.com/office/powerpoint/2010/main" xmlns="" val="422058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798</TotalTime>
  <Words>279</Words>
  <Application>Microsoft Office PowerPoint</Application>
  <PresentationFormat>Произвольный</PresentationFormat>
  <Paragraphs>36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Slate</vt:lpstr>
      <vt:lpstr>Слайд 1</vt:lpstr>
      <vt:lpstr>Corresponcence - Yazışma sirri</vt:lpstr>
      <vt:lpstr>Corresponcence - Yazışma sirri əhatə edir</vt:lpstr>
      <vt:lpstr>Yazışmanın mövzusunun (mətninin) hüququn tətbiqinə təsiri varmı?</vt:lpstr>
      <vt:lpstr>Göndərən və qəbul edənin şəxsiyyəti</vt:lpstr>
      <vt:lpstr>Yazşıma hüququna praktik maneələr</vt:lpstr>
      <vt:lpstr>Diqqətinizə görə minnətdaram!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AVROPA İNSAN HÜQUQLARI KONVENSİYASI</dc:title>
  <dc:creator>Nihad Aliyev</dc:creator>
  <cp:lastModifiedBy>samsung</cp:lastModifiedBy>
  <cp:revision>74</cp:revision>
  <dcterms:created xsi:type="dcterms:W3CDTF">2016-05-24T16:53:05Z</dcterms:created>
  <dcterms:modified xsi:type="dcterms:W3CDTF">2017-07-16T07:03:40Z</dcterms:modified>
</cp:coreProperties>
</file>