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>
  <p:sldMasterIdLst>
    <p:sldMasterId id="2147483901" r:id="rId1"/>
  </p:sldMasterIdLst>
  <p:notesMasterIdLst>
    <p:notesMasterId r:id="rId9"/>
  </p:notesMasterIdLst>
  <p:handoutMasterIdLst>
    <p:handoutMasterId r:id="rId10"/>
  </p:handoutMasterIdLst>
  <p:sldIdLst>
    <p:sldId id="256" r:id="rId2"/>
    <p:sldId id="315" r:id="rId3"/>
    <p:sldId id="312" r:id="rId4"/>
    <p:sldId id="311" r:id="rId5"/>
    <p:sldId id="313" r:id="rId6"/>
    <p:sldId id="316" r:id="rId7"/>
    <p:sldId id="314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bw"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6619" autoAdjust="0"/>
  </p:normalViewPr>
  <p:slideViewPr>
    <p:cSldViewPr snapToGrid="0" snapToObjects="1">
      <p:cViewPr>
        <p:scale>
          <a:sx n="90" d="100"/>
          <a:sy n="90" d="100"/>
        </p:scale>
        <p:origin x="-13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73B536A-86D4-4F10-82F9-D3CF38BCA8A8}" type="datetimeFigureOut">
              <a:rPr lang="it-IT"/>
              <a:pPr>
                <a:defRPr/>
              </a:pPr>
              <a:t>28/10/2017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000E301-4A28-4C9A-91FB-A5F01172E7ED}" type="slidenum">
              <a:rPr lang="it-IT" altLang="lv-LV"/>
              <a:pPr>
                <a:defRPr/>
              </a:pPr>
              <a:t>‹#›</a:t>
            </a:fld>
            <a:endParaRPr lang="it-IT" altLang="lv-LV"/>
          </a:p>
        </p:txBody>
      </p:sp>
    </p:spTree>
    <p:extLst>
      <p:ext uri="{BB962C8B-B14F-4D97-AF65-F5344CB8AC3E}">
        <p14:creationId xmlns:p14="http://schemas.microsoft.com/office/powerpoint/2010/main" val="14258994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B86BC6A-A47B-423C-A3A9-94D0DC5DF140}" type="datetimeFigureOut">
              <a:rPr lang="it-IT"/>
              <a:pPr>
                <a:defRPr/>
              </a:pPr>
              <a:t>28/10/2017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noProof="0" smtClean="0"/>
              <a:t>Fare clic per modificare gli stili del testo dello schema</a:t>
            </a:r>
          </a:p>
          <a:p>
            <a:pPr lvl="1"/>
            <a:r>
              <a:rPr lang="it-IT" altLang="en-US" noProof="0" smtClean="0"/>
              <a:t>Secondo livello</a:t>
            </a:r>
          </a:p>
          <a:p>
            <a:pPr lvl="2"/>
            <a:r>
              <a:rPr lang="it-IT" altLang="en-US" noProof="0" smtClean="0"/>
              <a:t>Terzo livello</a:t>
            </a:r>
          </a:p>
          <a:p>
            <a:pPr lvl="3"/>
            <a:r>
              <a:rPr lang="it-IT" altLang="en-US" noProof="0" smtClean="0"/>
              <a:t>Quarto livello</a:t>
            </a:r>
          </a:p>
          <a:p>
            <a:pPr lvl="4"/>
            <a:r>
              <a:rPr lang="it-IT" altLang="en-US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B15DB11-5F17-4651-80CD-AEF124FC5FBB}" type="slidenum">
              <a:rPr lang="it-IT" altLang="lv-LV"/>
              <a:pPr>
                <a:defRPr/>
              </a:pPr>
              <a:t>‹#›</a:t>
            </a:fld>
            <a:endParaRPr lang="it-IT" altLang="lv-LV"/>
          </a:p>
        </p:txBody>
      </p:sp>
    </p:spTree>
    <p:extLst>
      <p:ext uri="{BB962C8B-B14F-4D97-AF65-F5344CB8AC3E}">
        <p14:creationId xmlns:p14="http://schemas.microsoft.com/office/powerpoint/2010/main" val="37744470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Arial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Arial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Arial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Arial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lv-LV" smtClean="0">
              <a:ea typeface="ＭＳ Ｐゴシック" pitchFamily="34" charset="-128"/>
            </a:endParaRPr>
          </a:p>
        </p:txBody>
      </p:sp>
      <p:sp>
        <p:nvSpPr>
          <p:cNvPr id="1126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Arial" charset="0"/>
              </a:defRPr>
            </a:lvl9pPr>
          </a:lstStyle>
          <a:p>
            <a:fld id="{6584B582-89AC-4A05-8526-D8D55C5FD5B3}" type="slidenum">
              <a:rPr lang="en-US" altLang="en-US" smtClean="0">
                <a:solidFill>
                  <a:srgbClr val="000000"/>
                </a:solidFill>
              </a:rPr>
              <a:pPr/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8647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</a:p>
        </p:txBody>
      </p:sp>
      <p:sp>
        <p:nvSpPr>
          <p:cNvPr id="68648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ru-RU" altLang="en-US" noProof="0" smtClean="0"/>
              <a:t>Образец заголовка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30D44F-A9D4-4296-84F8-0BB2095DD130}" type="datetime1">
              <a:rPr lang="it-IT" altLang="en-US"/>
              <a:pPr>
                <a:defRPr/>
              </a:pPr>
              <a:t>28/10/2017</a:t>
            </a:fld>
            <a:endParaRPr lang="ru-RU" altLang="en-U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E3034F-8EB7-4F82-83D4-F0702E6F5A2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59138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4A33E-9274-45FA-9470-06B423E65033}" type="datetime1">
              <a:rPr lang="it-IT" altLang="en-US"/>
              <a:pPr>
                <a:defRPr/>
              </a:pPr>
              <a:t>28/10/2017</a:t>
            </a:fld>
            <a:endParaRPr lang="ru-RU" alt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AC7D2-B944-4773-A53E-A5A1E09F4B3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785235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C8BC9-6E59-42B4-9346-A9FFDD4216D8}" type="datetime1">
              <a:rPr lang="it-IT" altLang="en-US"/>
              <a:pPr>
                <a:defRPr/>
              </a:pPr>
              <a:t>28/10/2017</a:t>
            </a:fld>
            <a:endParaRPr lang="ru-RU" alt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54136-F915-49A0-94B7-F7DC87F4815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31466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8A530-1E74-4B69-837D-B02AA6AFF5A9}" type="datetime1">
              <a:rPr lang="it-IT" altLang="en-US"/>
              <a:pPr>
                <a:defRPr/>
              </a:pPr>
              <a:t>28/10/2017</a:t>
            </a:fld>
            <a:endParaRPr lang="ru-RU" alt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AF894-930F-4D35-AEFF-69A3FA0D7ED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35004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89ED5-D8B9-40E8-A773-6CCABE0E948E}" type="datetime1">
              <a:rPr lang="it-IT" altLang="en-US"/>
              <a:pPr>
                <a:defRPr/>
              </a:pPr>
              <a:t>28/10/2017</a:t>
            </a:fld>
            <a:endParaRPr lang="ru-RU" alt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38A8F-D688-4CB0-BEB7-DF231C63B6A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088917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A5E15-BC23-4737-9317-88900CEA08A5}" type="datetime1">
              <a:rPr lang="it-IT" altLang="en-US"/>
              <a:pPr>
                <a:defRPr/>
              </a:pPr>
              <a:t>28/10/2017</a:t>
            </a:fld>
            <a:endParaRPr lang="ru-RU" alt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8F1CF-3C82-47BC-AB1B-C10E475DA2D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98922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B2FC5-29D9-4FB0-817B-C3C04C054FA8}" type="datetime1">
              <a:rPr lang="it-IT" altLang="en-US"/>
              <a:pPr>
                <a:defRPr/>
              </a:pPr>
              <a:t>28/10/2017</a:t>
            </a:fld>
            <a:endParaRPr lang="ru-RU" alt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C2616-B99E-4229-B8D2-C9B6E15BDAF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90903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3FFF4-F511-4E05-A250-6046680B2A0A}" type="datetime1">
              <a:rPr lang="it-IT" altLang="en-US"/>
              <a:pPr>
                <a:defRPr/>
              </a:pPr>
              <a:t>28/10/2017</a:t>
            </a:fld>
            <a:endParaRPr lang="ru-RU" alt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841C8-D63B-4052-828C-4DE8A9A3C3B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40619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3A286-1CFF-4B76-8E36-A0FE614032F2}" type="datetime1">
              <a:rPr lang="it-IT" altLang="en-US"/>
              <a:pPr>
                <a:defRPr/>
              </a:pPr>
              <a:t>28/10/2017</a:t>
            </a:fld>
            <a:endParaRPr lang="ru-RU" alt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44A28-6D46-40F5-8486-E84DAFBC2B7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223212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EBDEF-9E39-4AC2-BCA7-818C9F38E7E7}" type="datetime1">
              <a:rPr lang="it-IT" altLang="en-US"/>
              <a:pPr>
                <a:defRPr/>
              </a:pPr>
              <a:t>28/10/2017</a:t>
            </a:fld>
            <a:endParaRPr lang="ru-RU" alt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CFFCD-145B-48B7-BB00-EDC62E7C370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30637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9CD5D-FFEB-4537-9DF8-1DF5B5E47D51}" type="datetime1">
              <a:rPr lang="it-IT" altLang="en-US"/>
              <a:pPr>
                <a:defRPr/>
              </a:pPr>
              <a:t>28/10/2017</a:t>
            </a:fld>
            <a:endParaRPr lang="ru-RU" alt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075FD-A903-4AB7-9127-0DA7D6F4952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5573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67587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588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589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590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591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592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593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594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595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596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597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598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599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600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601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602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603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604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605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606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607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608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609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610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611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612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613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614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615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616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617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618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619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620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7621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67622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67623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fld id="{9CDE8FA3-1A99-42B8-BE73-BD1949FB85E9}" type="datetime1">
              <a:rPr lang="it-IT" altLang="en-US"/>
              <a:pPr>
                <a:defRPr/>
              </a:pPr>
              <a:t>28/10/2017</a:t>
            </a:fld>
            <a:endParaRPr lang="ru-RU" altLang="en-US"/>
          </a:p>
        </p:txBody>
      </p:sp>
      <p:sp>
        <p:nvSpPr>
          <p:cNvPr id="67624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7625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fld id="{07D176BE-0492-4B7D-8947-B46F65B1EC4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24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1322388" y="731838"/>
            <a:ext cx="6499225" cy="2946400"/>
          </a:xfrm>
        </p:spPr>
        <p:txBody>
          <a:bodyPr anchor="b">
            <a:noAutofit/>
          </a:bodyPr>
          <a:lstStyle/>
          <a:p>
            <a:pPr eaLnBrk="1" hangingPunct="1">
              <a:defRPr/>
            </a:pPr>
            <a:r>
              <a:rPr lang="en-US" altLang="en-US" sz="5400" dirty="0" smtClean="0">
                <a:solidFill>
                  <a:schemeClr val="tx1"/>
                </a:solidFill>
              </a:rPr>
              <a:t>AİHK-in 8</a:t>
            </a:r>
            <a:r>
              <a:rPr lang="az-Latn-AZ" altLang="en-US" sz="5400" dirty="0" smtClean="0">
                <a:solidFill>
                  <a:schemeClr val="tx1"/>
                </a:solidFill>
              </a:rPr>
              <a:t> və 9</a:t>
            </a:r>
            <a:r>
              <a:rPr lang="en-US" altLang="en-US" sz="5400" dirty="0" smtClean="0">
                <a:solidFill>
                  <a:schemeClr val="tx1"/>
                </a:solidFill>
              </a:rPr>
              <a:t>-c</a:t>
            </a:r>
            <a:r>
              <a:rPr lang="az-Latn-AZ" altLang="en-US" sz="5400" dirty="0" smtClean="0">
                <a:solidFill>
                  <a:schemeClr val="tx1"/>
                </a:solidFill>
              </a:rPr>
              <a:t>u</a:t>
            </a:r>
            <a:r>
              <a:rPr lang="en-US" altLang="en-US" sz="5400" dirty="0" smtClean="0">
                <a:solidFill>
                  <a:schemeClr val="tx1"/>
                </a:solidFill>
              </a:rPr>
              <a:t> </a:t>
            </a:r>
            <a:r>
              <a:rPr lang="en-US" altLang="en-US" sz="5400" dirty="0" err="1" smtClean="0">
                <a:solidFill>
                  <a:schemeClr val="tx1"/>
                </a:solidFill>
              </a:rPr>
              <a:t>maddə</a:t>
            </a:r>
            <a:r>
              <a:rPr lang="az-Latn-AZ" altLang="en-US" sz="5400" dirty="0" smtClean="0">
                <a:solidFill>
                  <a:schemeClr val="tx1"/>
                </a:solidFill>
              </a:rPr>
              <a:t>ləri </a:t>
            </a:r>
            <a:r>
              <a:rPr lang="en-US" altLang="en-US" sz="5400" dirty="0" err="1" smtClean="0">
                <a:solidFill>
                  <a:schemeClr val="tx1"/>
                </a:solidFill>
              </a:rPr>
              <a:t>əsasında</a:t>
            </a:r>
            <a:r>
              <a:rPr lang="en-US" altLang="en-US" sz="5400" dirty="0" smtClean="0">
                <a:solidFill>
                  <a:schemeClr val="tx1"/>
                </a:solidFill>
              </a:rPr>
              <a:t> </a:t>
            </a:r>
            <a:r>
              <a:rPr lang="en-US" altLang="en-US" sz="5400" dirty="0" err="1" smtClean="0">
                <a:solidFill>
                  <a:schemeClr val="tx1"/>
                </a:solidFill>
              </a:rPr>
              <a:t>qanunilik</a:t>
            </a:r>
            <a:r>
              <a:rPr lang="en-US" altLang="en-US" sz="5400" dirty="0" smtClean="0">
                <a:solidFill>
                  <a:schemeClr val="tx1"/>
                </a:solidFill>
              </a:rPr>
              <a:t> </a:t>
            </a:r>
            <a:r>
              <a:rPr lang="en-US" altLang="en-US" sz="5400" dirty="0" err="1" smtClean="0">
                <a:solidFill>
                  <a:schemeClr val="tx1"/>
                </a:solidFill>
              </a:rPr>
              <a:t>prinsipi</a:t>
            </a:r>
            <a:endParaRPr lang="en-US" altLang="en-US" sz="5400" dirty="0" smtClean="0">
              <a:solidFill>
                <a:schemeClr val="tx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1497013" y="4784725"/>
            <a:ext cx="6499225" cy="917575"/>
          </a:xfrm>
        </p:spPr>
        <p:txBody>
          <a:bodyPr>
            <a:normAutofit fontScale="92500" lnSpcReduction="20000"/>
          </a:bodyPr>
          <a:lstStyle/>
          <a:p>
            <a:pPr marL="0" indent="0" algn="ctr" eaLnBrk="1" hangingPunct="1">
              <a:spcBef>
                <a:spcPts val="300"/>
              </a:spcBef>
              <a:buClrTx/>
              <a:buFont typeface="Arial" charset="0"/>
              <a:buNone/>
              <a:defRPr/>
            </a:pPr>
            <a:r>
              <a:rPr lang="az-Latn-AZ" altLang="en-US" dirty="0" smtClean="0"/>
              <a:t>S</a:t>
            </a:r>
            <a:r>
              <a:rPr lang="en-US" altLang="en-US" dirty="0" smtClean="0"/>
              <a:t>ə</a:t>
            </a:r>
            <a:r>
              <a:rPr lang="az-Latn-AZ" altLang="en-US" dirty="0" smtClean="0"/>
              <a:t>nan Hacıyev</a:t>
            </a:r>
            <a:endParaRPr lang="en-US" altLang="en-US" dirty="0" smtClean="0"/>
          </a:p>
          <a:p>
            <a:pPr marL="0" indent="0" algn="ctr" eaLnBrk="1" hangingPunct="1">
              <a:spcBef>
                <a:spcPts val="300"/>
              </a:spcBef>
              <a:buClrTx/>
              <a:buFont typeface="Arial" charset="0"/>
              <a:buNone/>
              <a:defRPr/>
            </a:pPr>
            <a:r>
              <a:rPr lang="en-US" altLang="en-US" dirty="0" smtClean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z-Latn-AZ" altLang="en-US" sz="4000" smtClean="0"/>
              <a:t>Yoxlamanın mərhələləri</a:t>
            </a:r>
            <a:endParaRPr lang="ru-RU" altLang="en-US" sz="4000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0813"/>
            <a:ext cx="8505825" cy="437356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az-Latn-AZ" altLang="en-US" smtClean="0">
                <a:latin typeface="Arial Unicode MS" pitchFamily="34" charset="-128"/>
              </a:rPr>
              <a:t>1.   Şikayətin 8 və 9 maddənin təsir dairəsinə düşüb-düşmədiyi yoxlanılmalıdır;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az-Latn-AZ" altLang="en-US" sz="1000" smtClean="0">
              <a:latin typeface="Arial Unicode MS" pitchFamily="34" charset="-128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az-Latn-AZ" altLang="en-US" smtClean="0">
                <a:latin typeface="Arial Unicode MS" pitchFamily="34" charset="-128"/>
              </a:rPr>
              <a:t>2.   Təsir dairəsinə düşdüyü halda bu hüquqa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az-Latn-AZ" altLang="en-US" smtClean="0">
                <a:latin typeface="Arial Unicode MS" pitchFamily="34" charset="-128"/>
              </a:rPr>
              <a:t>	müdaxilənin olub-olmadığı müəyyən edilməlidir;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az-Latn-AZ" altLang="en-US" sz="1000" smtClean="0">
              <a:latin typeface="Arial Unicode MS" pitchFamily="34" charset="-128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az-Latn-AZ" altLang="en-US" smtClean="0">
                <a:latin typeface="Arial Unicode MS" pitchFamily="34" charset="-128"/>
              </a:rPr>
              <a:t>3.   Müdaxilənin 8 və 9-cu maddələrin 2-ci bəndləri baxımından yolverilən olub-olmadığı yoxlanmalıdır. </a:t>
            </a:r>
            <a:endParaRPr lang="ru-RU" altLang="en-US" smtClean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z-Latn-AZ" altLang="en-US" sz="4000" smtClean="0"/>
              <a:t>Avropa Konvensiyasının</a:t>
            </a:r>
            <a:br>
              <a:rPr lang="az-Latn-AZ" altLang="en-US" sz="4000" smtClean="0"/>
            </a:br>
            <a:r>
              <a:rPr lang="az-Latn-AZ" altLang="en-US" sz="4000" smtClean="0"/>
              <a:t>8 və 9-cu maddələri üzrə istisnalar</a:t>
            </a:r>
            <a:endParaRPr lang="ru-RU" altLang="en-US" sz="4000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863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az-Latn-AZ" altLang="en-US" sz="2200" smtClean="0"/>
              <a:t>8-ci maddənin 2-ci bəndinə əsasən milli təhlükəsizlik, ictimai asayiş və ölkənin iqtisadi rifah maraqları naminə, iğtişaş və  ya cinayətin qarşısını almaq üçün, sağlamlığı, yaxud mənə-viyyatı qorumaq üçün və ya digər şəxslərin hüquq və azad-lıqlarını müdafiə etmək </a:t>
            </a:r>
            <a:r>
              <a:rPr lang="az-Latn-AZ" altLang="en-US" sz="2200" b="1" smtClean="0">
                <a:solidFill>
                  <a:srgbClr val="FF0066"/>
                </a:solidFill>
              </a:rPr>
              <a:t>üçün qanunla nəzərdə tutulmuş və demokratik cəmiyyətdə zəruri olan hallar istisna olmaqla,</a:t>
            </a:r>
            <a:r>
              <a:rPr lang="az-Latn-AZ" altLang="en-US" sz="2200" smtClean="0"/>
              <a:t> bu hüququn həyata keçirilməsinə dövlət hakimiyyəti orqanları tərəfindən müdaxiləyə yol verilmir.</a:t>
            </a:r>
          </a:p>
          <a:p>
            <a:pPr eaLnBrk="1" hangingPunct="1">
              <a:lnSpc>
                <a:spcPct val="80000"/>
              </a:lnSpc>
              <a:defRPr/>
            </a:pPr>
            <a:endParaRPr lang="az-Latn-AZ" altLang="en-US" sz="22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az-Latn-AZ" altLang="en-US" sz="2200" smtClean="0"/>
              <a:t>9-cu maddənin 2-ci bəndinə əsasən öz dininə və ya baxış-larına etiqad etmək azadlığı yalnız ictimai asayiş maraqları naminə, ictimai qaydanı, sağlamlığı, yaxud mənəviyyatı qorumaq üçün və ya digər şəxslərin hüquq və azadlıqlarını müdafiə etmək </a:t>
            </a:r>
            <a:r>
              <a:rPr lang="az-Latn-AZ" altLang="en-US" sz="2200" b="1" smtClean="0">
                <a:solidFill>
                  <a:srgbClr val="FF0066"/>
                </a:solidFill>
              </a:rPr>
              <a:t>üçün qanunla nəzərdə tutulmuş və demokratik cəmiyyətdə zəruri olan məhdudiyyətlərə məruz qala bilər.</a:t>
            </a:r>
            <a:endParaRPr lang="ru-RU" altLang="en-US" sz="2200" b="1" smtClean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z-Latn-AZ" altLang="en-US" sz="4000" smtClean="0"/>
              <a:t>Müdaxilə hansı şərtlərə cavab verdikdə yolverilən hesab edilir ?</a:t>
            </a:r>
            <a:endParaRPr lang="ru-RU" altLang="en-US" sz="4000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66913"/>
            <a:ext cx="8229600" cy="3827462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az-Latn-AZ" altLang="en-US" smtClean="0"/>
              <a:t>müdaxilə qanunla nəzərdə tutulmalıdır;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az-Latn-AZ" altLang="en-US" sz="1000" smtClean="0"/>
          </a:p>
          <a:p>
            <a:pPr marL="609600" indent="-609600" eaLnBrk="1" hangingPunct="1">
              <a:defRPr/>
            </a:pPr>
            <a:r>
              <a:rPr lang="az-Latn-AZ" altLang="en-US" smtClean="0"/>
              <a:t>qanuni məqsəd daşımalıdır;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az-Latn-AZ" altLang="en-US" sz="1000" smtClean="0"/>
          </a:p>
          <a:p>
            <a:pPr marL="609600" indent="-609600" eaLnBrk="1" hangingPunct="1">
              <a:defRPr/>
            </a:pPr>
            <a:r>
              <a:rPr lang="az-Latn-AZ" altLang="en-US" smtClean="0"/>
              <a:t>demokratik cəmiyyətdə zəruri olmalıdır </a:t>
            </a:r>
            <a:endParaRPr lang="ru-RU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z-Latn-AZ" altLang="en-US" sz="4000" smtClean="0"/>
              <a:t>Müdaxilənin qanuni olmasını</a:t>
            </a:r>
            <a:br>
              <a:rPr lang="az-Latn-AZ" altLang="en-US" sz="4000" smtClean="0"/>
            </a:br>
            <a:r>
              <a:rPr lang="az-Latn-AZ" altLang="en-US" sz="4000" smtClean="0"/>
              <a:t>nə şərtləndirir ?</a:t>
            </a:r>
            <a:endParaRPr lang="ru-RU" altLang="en-US" sz="4000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3213"/>
            <a:ext cx="8229600" cy="442277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az-Latn-AZ" altLang="en-US" sz="2800" smtClean="0"/>
              <a:t>QANUN MÖVCUD OLMALIDIR: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az-Latn-AZ" altLang="en-US" sz="2000" i="1" smtClean="0"/>
              <a:t>Beynəlxalq sənədlər, Qanunlar və digər normativ-hüquqi, habelə normativ xarakterli aktlar, təlimatlar, qaydalar, Konstitusiya Məhkəməsinin qərarları, Ali Məhkəmənin Plenum qərarları və s.;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az-Latn-AZ" altLang="en-US" sz="1000" smtClean="0"/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az-Latn-AZ" altLang="en-US" sz="2800" smtClean="0"/>
              <a:t>MÖVCUD QANUN KEYFIYYƏTLI OLMALIDIR:</a:t>
            </a:r>
            <a:endParaRPr lang="az-Latn-AZ" altLang="en-US" sz="200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az-Latn-AZ" altLang="en-US" sz="2000" smtClean="0"/>
              <a:t>ÇATIMLI OLMALIDIR </a:t>
            </a:r>
            <a:r>
              <a:rPr lang="az-Latn-AZ" altLang="en-US" sz="2000" i="1" smtClean="0">
                <a:effectLst/>
              </a:rPr>
              <a:t>(rəsmi şəkildə dərc edilməlidir )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az-Latn-AZ" altLang="en-US" sz="2000" smtClean="0"/>
              <a:t>AYDIN OLMALIDIR </a:t>
            </a:r>
            <a:r>
              <a:rPr lang="az-Latn-AZ" altLang="en-US" sz="2000" i="1" smtClean="0"/>
              <a:t>(aidiyyəti orqanların diskresion səlahiyyətləri nəzərə alınmaqla normaları mümkün qədər dəqiq və anlaşılan olmalıdır)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az-Latn-AZ" altLang="en-US" sz="2000" smtClean="0"/>
              <a:t>DOĞURA BILƏCƏYI NƏTICƏLƏRI ÖNCƏDƏN GÖRMƏ IMKANINI VERMƏLIDIR (</a:t>
            </a:r>
            <a:r>
              <a:rPr lang="az-Latn-AZ" altLang="en-US" sz="2000" i="1" smtClean="0"/>
              <a:t>aidiyyəti orqanların diskresion səlahiyyətləri nəzərə alınmaqla</a:t>
            </a:r>
            <a:r>
              <a:rPr lang="az-Latn-AZ" altLang="en-US" sz="2000" smtClean="0"/>
              <a:t> </a:t>
            </a:r>
            <a:r>
              <a:rPr lang="az-Latn-AZ" altLang="en-US" sz="2000" i="1" smtClean="0"/>
              <a:t>nəzarət mexanizmlərinin mövcudluğu)</a:t>
            </a:r>
            <a:endParaRPr lang="ru-RU" altLang="en-US" sz="20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z-Latn-AZ" altLang="en-US" sz="3600" smtClean="0"/>
              <a:t>Qanunilik tələbi üzrə</a:t>
            </a:r>
            <a:br>
              <a:rPr lang="az-Latn-AZ" altLang="en-US" sz="3600" smtClean="0"/>
            </a:br>
            <a:r>
              <a:rPr lang="az-Latn-AZ" altLang="en-US" sz="3600" smtClean="0"/>
              <a:t>məhkəmə təcrübəsi</a:t>
            </a:r>
            <a:endParaRPr lang="ru-RU" altLang="en-US" sz="3600" smtClean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420813"/>
            <a:ext cx="8856662" cy="4373562"/>
          </a:xfrm>
        </p:spPr>
        <p:txBody>
          <a:bodyPr/>
          <a:lstStyle/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az-Latn-AZ" altLang="en-US" sz="2000" smtClean="0">
              <a:latin typeface="Arial Unicode MS" pitchFamily="34" charset="-128"/>
            </a:endParaRPr>
          </a:p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az-Latn-AZ" altLang="en-US" sz="2000" smtClean="0">
                <a:latin typeface="Arial Unicode MS" pitchFamily="34" charset="-128"/>
              </a:rPr>
              <a:t>8-ci maddənin tətbiqi ilə bağlı 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az-Latn-AZ" altLang="en-US" sz="2000" smtClean="0">
                <a:latin typeface="Arial Unicode MS" pitchFamily="34" charset="-128"/>
              </a:rPr>
              <a:t>Olsson İsveçə qarşı </a:t>
            </a:r>
            <a:r>
              <a:rPr lang="az-Latn-AZ" altLang="en-US" sz="1400" smtClean="0">
                <a:latin typeface="Arial Unicode MS" pitchFamily="34" charset="-128"/>
              </a:rPr>
              <a:t>(“uşağa qayğı göstərilmədiyinə görə” və “evdə şərait olmadığına görə” uşaqların dövlət himayəsinə verilməsi);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az-Latn-AZ" altLang="en-US" sz="2000" smtClean="0">
                <a:latin typeface="Arial Unicode MS" pitchFamily="34" charset="-128"/>
              </a:rPr>
              <a:t>Silver və başqaları Böyük Britaniyaya qarşı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az-Latn-AZ" altLang="en-US" sz="1400" smtClean="0">
                <a:latin typeface="Arial Unicode MS" pitchFamily="34" charset="-128"/>
              </a:rPr>
              <a:t>	(Məhbusların məktublarının oxunması);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az-Latn-AZ" altLang="en-US" sz="2000" smtClean="0">
                <a:latin typeface="Arial Unicode MS" pitchFamily="34" charset="-128"/>
              </a:rPr>
              <a:t>Gillan və Kvinto Böyük Britaniyaya qarşı 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az-Latn-AZ" altLang="en-US" sz="1400" smtClean="0">
                <a:latin typeface="Arial Unicode MS" pitchFamily="34" charset="-128"/>
              </a:rPr>
              <a:t>	(terror əleyhinə qanunla polislərə zəruri hesab etdikləri halda axtarış səlahiyyətlərinin verilməsi);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az-Latn-AZ" altLang="en-US" sz="2000" smtClean="0">
                <a:latin typeface="Arial Unicode MS" pitchFamily="34" charset="-128"/>
              </a:rPr>
              <a:t>Lyu Lyu Rusiyaya qarşı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az-Latn-AZ" altLang="en-US" sz="1400" smtClean="0">
                <a:latin typeface="Arial Unicode MS" pitchFamily="34" charset="-128"/>
              </a:rPr>
              <a:t>	(icra hakimiyyəti orqanının deportasiya qərarı);</a:t>
            </a:r>
          </a:p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az-Latn-AZ" altLang="en-US" sz="2000" smtClean="0">
              <a:latin typeface="Arial Unicode MS" pitchFamily="34" charset="-128"/>
            </a:endParaRPr>
          </a:p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az-Latn-AZ" altLang="en-US" sz="2000" smtClean="0">
                <a:latin typeface="Arial Unicode MS" pitchFamily="34" charset="-128"/>
              </a:rPr>
              <a:t>9-cu maddənin tətbiqi ilə bağlı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az-Latn-AZ" altLang="en-US" sz="2000" smtClean="0">
                <a:latin typeface="Arial Unicode MS" pitchFamily="34" charset="-128"/>
              </a:rPr>
              <a:t>Hasan və Çavuş Bolqarıstana qarşı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az-Latn-AZ" altLang="en-US" sz="1400" smtClean="0">
                <a:latin typeface="Arial Unicode MS" pitchFamily="34" charset="-128"/>
              </a:rPr>
              <a:t>	(Dini icmada daxili parçalanmadan sonra dini rəhbərlərin təyin edilməsi);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az-Latn-AZ" altLang="en-US" sz="2000" smtClean="0">
                <a:latin typeface="Arial Unicode MS" pitchFamily="34" charset="-128"/>
              </a:rPr>
              <a:t>Kuznetsov Rusiyaya qarşı işi</a:t>
            </a:r>
            <a:r>
              <a:rPr lang="az-Latn-AZ" altLang="en-US" sz="1400" smtClean="0">
                <a:latin typeface="Arial Unicode MS" pitchFamily="34" charset="-128"/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az-Latn-AZ" altLang="en-US" sz="1400" smtClean="0">
                <a:latin typeface="Arial Unicode MS" pitchFamily="34" charset="-128"/>
              </a:rPr>
              <a:t>	(İcarədə olan yerdə dinc xarakterli dini tədbirin dayandırılması )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z-Latn-AZ" altLang="en-US" smtClean="0"/>
              <a:t>Diqqətinizə görə minnətdaram!</a:t>
            </a:r>
            <a:endParaRPr lang="ru-RU" alt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Равновесие">
  <a:themeElements>
    <a:clrScheme name="Равновесие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Равновесие">
      <a:majorFont>
        <a:latin typeface="Arial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Равновесие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вновесие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Brezza.thmx</Template>
  <TotalTime>1791</TotalTime>
  <Words>301</Words>
  <Application>Microsoft Office PowerPoint</Application>
  <PresentationFormat>Экран (4:3)</PresentationFormat>
  <Paragraphs>46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ＭＳ Ｐゴシック</vt:lpstr>
      <vt:lpstr>Tahoma</vt:lpstr>
      <vt:lpstr>Wingdings</vt:lpstr>
      <vt:lpstr>Calibri</vt:lpstr>
      <vt:lpstr>Arial Unicode MS</vt:lpstr>
      <vt:lpstr>Равновесие</vt:lpstr>
      <vt:lpstr>AİHK-in 8 və 9-cu maddələri əsasında qanunilik prinsipi</vt:lpstr>
      <vt:lpstr>Yoxlamanın mərhələləri</vt:lpstr>
      <vt:lpstr>Avropa Konvensiyasının 8 və 9-cu maddələri üzrə istisnalar</vt:lpstr>
      <vt:lpstr>Müdaxilə hansı şərtlərə cavab verdikdə yolverilən hesab edilir ?</vt:lpstr>
      <vt:lpstr>Müdaxilənin qanuni olmasını nə şərtləndirir ?</vt:lpstr>
      <vt:lpstr>Qanunilik tələbi üzrə məhkəmə təcrübəsi</vt:lpstr>
      <vt:lpstr>Diqqətinizə görə minnətdaram!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Right to an effective remedy</dc:title>
  <dc:creator>Ivana  Roagna</dc:creator>
  <cp:lastModifiedBy>USER</cp:lastModifiedBy>
  <cp:revision>58</cp:revision>
  <cp:lastPrinted>2013-05-31T14:16:46Z</cp:lastPrinted>
  <dcterms:created xsi:type="dcterms:W3CDTF">2013-05-30T06:51:04Z</dcterms:created>
  <dcterms:modified xsi:type="dcterms:W3CDTF">2017-10-28T09:06:13Z</dcterms:modified>
</cp:coreProperties>
</file>