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60" r:id="rId2"/>
    <p:sldId id="266" r:id="rId3"/>
    <p:sldId id="275" r:id="rId4"/>
    <p:sldId id="261" r:id="rId5"/>
    <p:sldId id="262" r:id="rId6"/>
    <p:sldId id="265" r:id="rId7"/>
    <p:sldId id="263" r:id="rId8"/>
    <p:sldId id="267" r:id="rId9"/>
    <p:sldId id="274" r:id="rId10"/>
    <p:sldId id="271" r:id="rId11"/>
    <p:sldId id="272" r:id="rId12"/>
    <p:sldId id="273"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79" autoAdjust="0"/>
    <p:restoredTop sz="90053" autoAdjust="0"/>
  </p:normalViewPr>
  <p:slideViewPr>
    <p:cSldViewPr>
      <p:cViewPr varScale="1">
        <p:scale>
          <a:sx n="83" d="100"/>
          <a:sy n="83" d="100"/>
        </p:scale>
        <p:origin x="-15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01027D-503F-48BA-B961-A9005C2FFE56}" type="datetimeFigureOut">
              <a:rPr lang="ru-RU" smtClean="0"/>
              <a:t>06.07.2016</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CBF2E2-032C-4D01-AA10-9B78A7274D5F}" type="slidenum">
              <a:rPr lang="ru-RU" smtClean="0"/>
              <a:t>‹#›</a:t>
            </a:fld>
            <a:endParaRPr lang="ru-RU"/>
          </a:p>
        </p:txBody>
      </p:sp>
    </p:spTree>
    <p:extLst>
      <p:ext uri="{BB962C8B-B14F-4D97-AF65-F5344CB8AC3E}">
        <p14:creationId xmlns:p14="http://schemas.microsoft.com/office/powerpoint/2010/main" val="216988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F28DC4E-69F2-49B5-A8D7-4AB3CF3AFD0D}" type="slidenum">
              <a:rPr lang="en-GB" altLang="ru-RU" smtClean="0"/>
              <a:pPr eaLnBrk="1" hangingPunct="1">
                <a:spcBef>
                  <a:spcPct val="0"/>
                </a:spcBef>
              </a:pPr>
              <a:t>1</a:t>
            </a:fld>
            <a:endParaRPr lang="en-GB" altLang="ru-RU"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xfrm>
            <a:off x="914832" y="4343216"/>
            <a:ext cx="5028338" cy="4115168"/>
          </a:xfrm>
          <a:noFill/>
        </p:spPr>
        <p:txBody>
          <a:bodyPr/>
          <a:lstStyle/>
          <a:p>
            <a:pPr eaLnBrk="1" hangingPunct="1"/>
            <a:endParaRPr lang="en-US"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B6B278E-7B90-430C-AD34-31C605607A83}" type="slidenum">
              <a:rPr lang="en-GB" altLang="ru-RU" smtClean="0"/>
              <a:pPr eaLnBrk="1" hangingPunct="1">
                <a:spcBef>
                  <a:spcPct val="0"/>
                </a:spcBef>
              </a:pPr>
              <a:t>4</a:t>
            </a:fld>
            <a:endParaRPr lang="en-GB" altLang="ru-RU"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algn="just" eaLnBrk="1" hangingPunct="1"/>
            <a:r>
              <a:rPr lang="en-GB" altLang="ru-RU" sz="1000" smtClean="0"/>
              <a:t>Ayr</a:t>
            </a:r>
            <a:r>
              <a:rPr lang="az-Latn-AZ" altLang="ru-RU" sz="1000" smtClean="0"/>
              <a:t>ıseçkiliyin qadağan olunması insan hüquqlarının müdafiəsinin üçün əsasdır. </a:t>
            </a:r>
          </a:p>
          <a:p>
            <a:pPr algn="just" eaLnBrk="1" hangingPunct="1"/>
            <a:r>
              <a:rPr lang="en-GB" altLang="ru-RU" sz="1000" smtClean="0"/>
              <a:t>The prohibition of discrimination is central to the protection of human rights. It is closely entwined with the principle of equality which values every person as an individual who is free and equal in dignity and rights. </a:t>
            </a:r>
          </a:p>
          <a:p>
            <a:pPr algn="just" eaLnBrk="1" hangingPunct="1"/>
            <a:r>
              <a:rPr lang="en-GB" altLang="ru-RU" sz="1000" smtClean="0"/>
              <a:t>The prohibition on discrimination runs through all international human rights instruments and has inspired specialist treaties, eg International Convention on the Elimination of all forms of Racial Discrimination 1966 and the Convention on the Elimination of Discrimination Against Women 1979.</a:t>
            </a:r>
          </a:p>
          <a:p>
            <a:pPr algn="just" eaLnBrk="1" hangingPunct="1"/>
            <a:r>
              <a:rPr lang="en-GB" altLang="ru-RU" sz="1000" smtClean="0"/>
              <a:t>Under the ECHR, protection from discrimination has until now been provided solely by article 14. However, a new Protocol, Protocol 12, has entered into force on 1st April 2005 and will in practice replace article 14 for all states that have ratified it. The main part of this presentation is directed to article 14 since the basic concept of discrimination in Protocol 12 is meant to be interpreted in the same way as it has been under article 14. Later on changes that the new Protocol will introduce to the ECHR regime will be examined. </a:t>
            </a:r>
          </a:p>
          <a:p>
            <a:pPr algn="just" eaLnBrk="1" hangingPunct="1"/>
            <a:r>
              <a:rPr lang="en-GB" altLang="ru-RU" sz="1000" smtClean="0"/>
              <a:t>The Court’s case-law establishes that discrimination means treating differently, without an objective and reasonable justification, persons in relevantly similar situations. However, not every difference in treatment will amount to a violation of Article 14. It must be established that other persons in an analogous or relevantly similar situation enjoy preferential treatment and that this distinction is discriminatory </a:t>
            </a:r>
            <a:r>
              <a:rPr lang="pl-PL" altLang="ru-RU" sz="1000" smtClean="0"/>
              <a:t>(</a:t>
            </a:r>
            <a:r>
              <a:rPr lang="pl-PL" altLang="ru-RU" sz="1000" i="1" smtClean="0"/>
              <a:t>Zarb Adami v. Malta (20 June 2006)</a:t>
            </a:r>
            <a:r>
              <a:rPr lang="pl-PL" altLang="ru-RU" sz="1000" smtClean="0"/>
              <a:t>, para.71).</a:t>
            </a:r>
            <a:endParaRPr lang="en-US" altLang="ru-RU" sz="10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77D338F-559B-43D6-899C-CA26691C3E5D}" type="slidenum">
              <a:rPr lang="en-GB" altLang="ru-RU" smtClean="0"/>
              <a:pPr eaLnBrk="1" hangingPunct="1">
                <a:spcBef>
                  <a:spcPct val="0"/>
                </a:spcBef>
              </a:pPr>
              <a:t>5</a:t>
            </a:fld>
            <a:endParaRPr lang="en-GB" altLang="ru-RU"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marL="171450" indent="-171450">
              <a:buFontTx/>
              <a:buChar char="-"/>
            </a:pPr>
            <a:r>
              <a:rPr lang="az-Latn-AZ" sz="1000" baseline="0" dirty="0" smtClean="0"/>
              <a:t>Eyni cinsə mənsub iki şəxs arasında emosianal əlaqələr;</a:t>
            </a:r>
          </a:p>
          <a:p>
            <a:pPr marL="171450" indent="-171450">
              <a:buFontTx/>
              <a:buChar char="-"/>
            </a:pPr>
            <a:r>
              <a:rPr lang="az-Latn-AZ" sz="1000" baseline="0" dirty="0" smtClean="0"/>
              <a:t>Genetik mənada, valideyn olub-olmamasq seçiminə hörmət olunması hüququ; (Evans Birləşmiş Krallığa qarşı)</a:t>
            </a:r>
          </a:p>
          <a:p>
            <a:pPr marL="171450" indent="-171450">
              <a:buFontTx/>
              <a:buChar char="-"/>
            </a:pPr>
            <a:r>
              <a:rPr lang="az-Latn-AZ" sz="1000" baseline="0" dirty="0" smtClean="0"/>
              <a:t>Peşə və biznes təbiətli fəaliyyətlər; (Niemitz Almaniyaya qarşı)</a:t>
            </a:r>
          </a:p>
          <a:p>
            <a:pPr marL="171450" indent="-171450">
              <a:buFontTx/>
              <a:buChar char="-"/>
            </a:pPr>
            <a:r>
              <a:rPr lang="az-Latn-AZ" sz="1000" baseline="0" dirty="0" smtClean="0"/>
              <a:t>Təhlükəsizlik orqanları tərəfindən toplanılan şəxsi və ya ictimai xarakterli məlumatlar; (Rotaru Ruminyaya qarşı)</a:t>
            </a:r>
          </a:p>
          <a:p>
            <a:pPr marL="171450" indent="-171450">
              <a:buFontTx/>
              <a:buChar char="-"/>
            </a:pPr>
            <a:r>
              <a:rPr lang="az-Latn-AZ" sz="1000" baseline="0" dirty="0" smtClean="0"/>
              <a:t>Şəxsin sağlamlığı barədə məlumat;</a:t>
            </a:r>
          </a:p>
          <a:p>
            <a:pPr marL="171450" indent="-171450">
              <a:buFontTx/>
              <a:buChar char="-"/>
            </a:pPr>
            <a:r>
              <a:rPr lang="az-Latn-AZ" sz="1000" baseline="0" dirty="0" smtClean="0"/>
              <a:t>Etnik kimlik;</a:t>
            </a:r>
          </a:p>
          <a:p>
            <a:pPr marL="171450" indent="-171450">
              <a:buFontTx/>
              <a:buChar char="-"/>
            </a:pPr>
            <a:r>
              <a:rPr lang="az-Latn-AZ" sz="1000" baseline="0" dirty="0" smtClean="0"/>
              <a:t>Şəxsin dini və fəlsəfi əqidələri barədə məlumatlar;</a:t>
            </a:r>
          </a:p>
          <a:p>
            <a:pPr marL="171450" indent="-171450">
              <a:buFontTx/>
              <a:buChar char="-"/>
            </a:pPr>
            <a:r>
              <a:rPr lang="az-Latn-AZ" sz="1000" baseline="0" dirty="0" smtClean="0"/>
              <a:t>Əlilliyi olan şəxslərin müəyyən hüquqları </a:t>
            </a:r>
          </a:p>
          <a:p>
            <a:pPr marL="171450" indent="-171450">
              <a:buFontTx/>
              <a:buChar char="-"/>
            </a:pPr>
            <a:r>
              <a:rPr lang="az-Latn-AZ" sz="1000" baseline="0" dirty="0" smtClean="0"/>
              <a:t>Axtarış və müsadirələr;</a:t>
            </a:r>
          </a:p>
          <a:p>
            <a:pPr marL="171450" indent="-171450">
              <a:buFontTx/>
              <a:buChar char="-"/>
            </a:pPr>
            <a:r>
              <a:rPr lang="az-Latn-AZ" sz="1000" baseline="0" dirty="0" smtClean="0"/>
              <a:t>Telefon əlaqələrinin izlənilməsi;</a:t>
            </a:r>
          </a:p>
          <a:p>
            <a:pPr marL="171450" indent="-171450">
              <a:buFontTx/>
              <a:buChar char="-"/>
            </a:pPr>
            <a:r>
              <a:rPr lang="az-Latn-AZ" sz="1000" baseline="0" dirty="0" smtClean="0"/>
              <a:t>Ətraf mühitin çirkəndirilməsi; (Lopes Ostra İspaniyaya qarşı)</a:t>
            </a:r>
          </a:p>
          <a:p>
            <a:pPr marL="171450" indent="-171450">
              <a:buFontTx/>
              <a:buChar char="-"/>
            </a:pPr>
            <a:r>
              <a:rPr lang="az-Latn-AZ" sz="1000" baseline="0" dirty="0" smtClean="0"/>
              <a:t>Ailə üzvlərinin dəfnlərinə aid məsələlər;</a:t>
            </a:r>
          </a:p>
          <a:p>
            <a:pPr marL="171450" indent="-171450">
              <a:buFontTx/>
              <a:buChar char="-"/>
            </a:pPr>
            <a:endParaRPr lang="ru-RU" sz="1000" dirty="0" smtClean="0"/>
          </a:p>
          <a:p>
            <a:pPr algn="just" eaLnBrk="1" hangingPunct="1"/>
            <a:endParaRPr lang="en-GB" altLang="ru-RU" sz="1000" b="1"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ru-RU" dirty="0"/>
          </a:p>
        </p:txBody>
      </p:sp>
      <p:sp>
        <p:nvSpPr>
          <p:cNvPr id="4" name="Slide Number Placeholder 3"/>
          <p:cNvSpPr>
            <a:spLocks noGrp="1"/>
          </p:cNvSpPr>
          <p:nvPr>
            <p:ph type="sldNum" sz="quarter" idx="10"/>
          </p:nvPr>
        </p:nvSpPr>
        <p:spPr/>
        <p:txBody>
          <a:bodyPr/>
          <a:lstStyle/>
          <a:p>
            <a:fld id="{77CBF2E2-032C-4D01-AA10-9B78A7274D5F}" type="slidenum">
              <a:rPr lang="ru-RU" smtClean="0"/>
              <a:t>6</a:t>
            </a:fld>
            <a:endParaRPr lang="ru-RU"/>
          </a:p>
        </p:txBody>
      </p:sp>
    </p:spTree>
    <p:extLst>
      <p:ext uri="{BB962C8B-B14F-4D97-AF65-F5344CB8AC3E}">
        <p14:creationId xmlns:p14="http://schemas.microsoft.com/office/powerpoint/2010/main" val="7391707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cs typeface="Arial" charset="0"/>
              </a:defRPr>
            </a:lvl1pPr>
            <a:lvl2pPr marL="738188" indent="-282575" eaLnBrk="0" hangingPunct="0">
              <a:spcBef>
                <a:spcPct val="30000"/>
              </a:spcBef>
              <a:defRPr sz="1200">
                <a:solidFill>
                  <a:schemeClr val="tx1"/>
                </a:solidFill>
                <a:latin typeface="Arial" charset="0"/>
                <a:cs typeface="Arial" charset="0"/>
              </a:defRPr>
            </a:lvl2pPr>
            <a:lvl3pPr marL="1135063" indent="-227013" eaLnBrk="0" hangingPunct="0">
              <a:spcBef>
                <a:spcPct val="30000"/>
              </a:spcBef>
              <a:defRPr sz="1200">
                <a:solidFill>
                  <a:schemeClr val="tx1"/>
                </a:solidFill>
                <a:latin typeface="Arial" charset="0"/>
                <a:cs typeface="Arial" charset="0"/>
              </a:defRPr>
            </a:lvl3pPr>
            <a:lvl4pPr marL="1589088" indent="-227013" eaLnBrk="0" hangingPunct="0">
              <a:spcBef>
                <a:spcPct val="30000"/>
              </a:spcBef>
              <a:defRPr sz="1200">
                <a:solidFill>
                  <a:schemeClr val="tx1"/>
                </a:solidFill>
                <a:latin typeface="Arial" charset="0"/>
                <a:cs typeface="Arial" charset="0"/>
              </a:defRPr>
            </a:lvl4pPr>
            <a:lvl5pPr marL="2044700" indent="-227013" eaLnBrk="0" hangingPunct="0">
              <a:spcBef>
                <a:spcPct val="30000"/>
              </a:spcBef>
              <a:defRPr sz="1200">
                <a:solidFill>
                  <a:schemeClr val="tx1"/>
                </a:solidFill>
                <a:latin typeface="Arial" charset="0"/>
                <a:cs typeface="Arial" charset="0"/>
              </a:defRPr>
            </a:lvl5pPr>
            <a:lvl6pPr marL="2501900" indent="-227013" eaLnBrk="0" fontAlgn="base" hangingPunct="0">
              <a:spcBef>
                <a:spcPct val="30000"/>
              </a:spcBef>
              <a:spcAft>
                <a:spcPct val="0"/>
              </a:spcAft>
              <a:defRPr sz="1200">
                <a:solidFill>
                  <a:schemeClr val="tx1"/>
                </a:solidFill>
                <a:latin typeface="Arial" charset="0"/>
                <a:cs typeface="Arial" charset="0"/>
              </a:defRPr>
            </a:lvl6pPr>
            <a:lvl7pPr marL="2959100" indent="-227013" eaLnBrk="0" fontAlgn="base" hangingPunct="0">
              <a:spcBef>
                <a:spcPct val="30000"/>
              </a:spcBef>
              <a:spcAft>
                <a:spcPct val="0"/>
              </a:spcAft>
              <a:defRPr sz="1200">
                <a:solidFill>
                  <a:schemeClr val="tx1"/>
                </a:solidFill>
                <a:latin typeface="Arial" charset="0"/>
                <a:cs typeface="Arial" charset="0"/>
              </a:defRPr>
            </a:lvl7pPr>
            <a:lvl8pPr marL="3416300" indent="-227013" eaLnBrk="0" fontAlgn="base" hangingPunct="0">
              <a:spcBef>
                <a:spcPct val="30000"/>
              </a:spcBef>
              <a:spcAft>
                <a:spcPct val="0"/>
              </a:spcAft>
              <a:defRPr sz="1200">
                <a:solidFill>
                  <a:schemeClr val="tx1"/>
                </a:solidFill>
                <a:latin typeface="Arial" charset="0"/>
                <a:cs typeface="Arial" charset="0"/>
              </a:defRPr>
            </a:lvl8pPr>
            <a:lvl9pPr marL="3873500" indent="-227013"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A26036E1-4EE8-4583-A6D9-5E04C9922A99}" type="slidenum">
              <a:rPr lang="en-GB" altLang="ru-RU" smtClean="0"/>
              <a:pPr eaLnBrk="1" hangingPunct="1">
                <a:spcBef>
                  <a:spcPct val="0"/>
                </a:spcBef>
              </a:pPr>
              <a:t>7</a:t>
            </a:fld>
            <a:endParaRPr lang="en-GB" altLang="ru-RU"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xfrm>
            <a:off x="685316" y="4343216"/>
            <a:ext cx="5487370" cy="4405010"/>
          </a:xfrm>
          <a:noFill/>
        </p:spPr>
        <p:txBody>
          <a:bodyPr/>
          <a:lstStyle/>
          <a:p>
            <a:pPr algn="just" eaLnBrk="1" hangingPunct="1"/>
            <a:endParaRPr lang="en-GB" altLang="ru-RU" sz="1000" b="1"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Text Box 1"/>
          <p:cNvSpPr txBox="1">
            <a:spLocks noChangeArrowheads="1"/>
          </p:cNvSpPr>
          <p:nvPr/>
        </p:nvSpPr>
        <p:spPr bwMode="auto">
          <a:xfrm>
            <a:off x="760416" y="669425"/>
            <a:ext cx="4896761" cy="334424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02" tIns="43201" rIns="86402" bIns="43201" anchor="ctr"/>
          <a:lstStyle/>
          <a:p>
            <a:pPr>
              <a:defRPr/>
            </a:pPr>
            <a:endParaRPr lang="it-IT">
              <a:ea typeface="ＭＳ Ｐゴシック" charset="0"/>
              <a:cs typeface="Arial Unicode MS" charset="0"/>
            </a:endParaRPr>
          </a:p>
        </p:txBody>
      </p:sp>
      <p:sp>
        <p:nvSpPr>
          <p:cNvPr id="57346" name="Text Box 2"/>
          <p:cNvSpPr>
            <a:spLocks noGrp="1" noChangeArrowheads="1"/>
          </p:cNvSpPr>
          <p:nvPr>
            <p:ph type="body"/>
          </p:nvPr>
        </p:nvSpPr>
        <p:spPr>
          <a:xfrm>
            <a:off x="549718" y="4235845"/>
            <a:ext cx="5389447" cy="434693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85041" tIns="44221" rIns="85041" bIns="44221"/>
          <a:lstStyle/>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i="1" dirty="0">
                <a:latin typeface="Arial" pitchFamily="34" charset="0"/>
                <a:ea typeface="ＭＳ Ｐゴシック" pitchFamily="34" charset="-128"/>
              </a:rPr>
              <a:t>The margin of Appreciation:</a:t>
            </a:r>
            <a:r>
              <a:rPr lang="en-GB" sz="900" dirty="0">
                <a:latin typeface="Arial" pitchFamily="34" charset="0"/>
                <a:ea typeface="ＭＳ Ｐゴシック" pitchFamily="34" charset="-128"/>
              </a:rPr>
              <a:t> The margin of appreciation is basically </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the amount of latitude left to the national authorities once the appropriate level of review has been decided by the Court</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It is a doctrine which reflects the fact that it is national authorities, including the courts, who have the primary role of protecting human rights, with the European Court having a supervisory role. The concepts allows for a certain discretion to be left to the national authorities particularly where difficult issues of social, moral or economic policy are involved on which there is no clear European consensus.</a:t>
            </a:r>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i="1" dirty="0">
                <a:latin typeface="Arial" pitchFamily="34" charset="0"/>
                <a:ea typeface="ＭＳ Ｐゴシック" pitchFamily="34" charset="-128"/>
              </a:rPr>
              <a:t>Positive obligations</a:t>
            </a:r>
            <a:r>
              <a:rPr lang="en-GB" sz="900" dirty="0">
                <a:latin typeface="Arial" pitchFamily="34" charset="0"/>
                <a:ea typeface="ＭＳ Ｐゴシック" pitchFamily="34" charset="-128"/>
              </a:rPr>
              <a:t>: The Convention principally protects individuals from violations of their rights by the state, but in addition to the negative protection of rights (i.e. requiring states and their officials to refrain from interfering with the rights set out) in some circumstances the Convention also imposes positive obligations on the state to ensure that the rights are protected. Therefore a right can be violated by the state</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s failure or omission to act. For example the state is under a positive obligation to legislate in order to protect the right to life – so a state must have laws in place to prosecute those guilty of murder and manslaughter. </a:t>
            </a:r>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dirty="0">
                <a:latin typeface="Arial" pitchFamily="34" charset="0"/>
                <a:ea typeface="ＭＳ Ｐゴシック" pitchFamily="34" charset="-128"/>
              </a:rPr>
              <a:t>Positive obligations arise mainly by virtue of the obligation under Article 1 of the Convention to </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secure to everyone within their jurisdiction</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the rights set out in the Convention. But the positive obligation is in some cases is explicit in the Article itself – for example Article 2 provides that the right to life </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shall be protected by law</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and Article 6 imposes an obligation to establish courts which operate within a reasonable time and provide interpreters and legal aid in criminal proceedings.</a:t>
            </a:r>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dirty="0">
                <a:latin typeface="Arial" pitchFamily="34" charset="0"/>
                <a:ea typeface="ＭＳ Ｐゴシック" pitchFamily="34" charset="-128"/>
              </a:rPr>
              <a:t>A positive obligation may also arise where the State has delegated its responsibility under the convention to a private body. For example in </a:t>
            </a:r>
            <a:r>
              <a:rPr lang="en-GB" sz="900" u="sng" dirty="0">
                <a:latin typeface="Arial" pitchFamily="34" charset="0"/>
                <a:ea typeface="ＭＳ Ｐゴシック" pitchFamily="34" charset="-128"/>
              </a:rPr>
              <a:t>Costello-Roberts v. United Kingdom </a:t>
            </a:r>
            <a:r>
              <a:rPr lang="en-GB" sz="900" dirty="0">
                <a:latin typeface="Arial" pitchFamily="34" charset="0"/>
                <a:ea typeface="ＭＳ Ｐゴシック" pitchFamily="34" charset="-128"/>
              </a:rPr>
              <a:t>(1993) 19 E.H.R.R 112, the European Court found that the UK would be liable for abusive corporal punishment, amounting to inhuman and degrading punishment, not only in state schools (schools funded by the state) but also in private schools (schools where the pupils pay privately for their education).   </a:t>
            </a:r>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i="1" dirty="0">
                <a:latin typeface="Arial" pitchFamily="34" charset="0"/>
                <a:ea typeface="ＭＳ Ｐゴシック" pitchFamily="34" charset="-128"/>
              </a:rPr>
              <a:t>Horizontal effect</a:t>
            </a:r>
            <a:r>
              <a:rPr lang="en-GB" sz="900" dirty="0">
                <a:latin typeface="Arial" pitchFamily="34" charset="0"/>
                <a:ea typeface="ＭＳ Ｐゴシック" pitchFamily="34" charset="-128"/>
              </a:rPr>
              <a:t>: One aspect of positive obligations is to impose an obligation on the State to regulate relations between private individuals and so in this way the rights can have a </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horizontal</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and not just a </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vertical</a:t>
            </a:r>
            <a:r>
              <a:rPr lang="en-GB" altLang="it-IT"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effect.</a:t>
            </a:r>
            <a:endParaRPr lang="en-GB" sz="900" dirty="0">
              <a:latin typeface="Arial" pitchFamily="34"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3" name="Text Box 1"/>
          <p:cNvSpPr txBox="1">
            <a:spLocks noChangeArrowheads="1"/>
          </p:cNvSpPr>
          <p:nvPr/>
        </p:nvSpPr>
        <p:spPr bwMode="auto">
          <a:xfrm>
            <a:off x="760416" y="669425"/>
            <a:ext cx="4896761" cy="334424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02" tIns="43201" rIns="86402" bIns="43201" anchor="ctr"/>
          <a:lstStyle/>
          <a:p>
            <a:pPr>
              <a:defRPr/>
            </a:pPr>
            <a:endParaRPr lang="it-IT">
              <a:ea typeface="ＭＳ Ｐゴシック" charset="0"/>
              <a:cs typeface="Arial Unicode MS" charset="0"/>
            </a:endParaRPr>
          </a:p>
        </p:txBody>
      </p:sp>
      <p:sp>
        <p:nvSpPr>
          <p:cNvPr id="59394" name="Text Box 2"/>
          <p:cNvSpPr>
            <a:spLocks noGrp="1" noChangeArrowheads="1"/>
          </p:cNvSpPr>
          <p:nvPr>
            <p:ph type="body"/>
          </p:nvPr>
        </p:nvSpPr>
        <p:spPr>
          <a:xfrm>
            <a:off x="855468" y="4235845"/>
            <a:ext cx="4706657" cy="401366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85041" tIns="44221" rIns="85041" bIns="44221"/>
          <a:lstStyle/>
          <a:p>
            <a:pPr>
              <a:defRPr/>
            </a:pPr>
            <a:r>
              <a:rPr lang="en-GB" dirty="0" err="1" smtClean="0"/>
              <a:t>Konvensi</a:t>
            </a:r>
            <a:r>
              <a:rPr lang="az-Latn-AZ" dirty="0" smtClean="0"/>
              <a:t>yada nəzərdə tutulan hüquqların necə şərh və tətbiq edildiyinin mürəkkəbliyi, hüquqların necə məhdudlaşdırıldığını və zərurilik və proporsionallıq prinsiplərini başa düşməklə bağlıdır. Məhdudlaşdırılan hüququn pozuntuya səbəb olub olmadığını icmal olaraq aşağıdakı şəkildə ifadə etmək olar:</a:t>
            </a:r>
            <a:endParaRPr lang="en-US" dirty="0" smtClean="0"/>
          </a:p>
          <a:p>
            <a:pPr>
              <a:defRPr/>
            </a:pPr>
            <a:r>
              <a:rPr lang="az-Latn-AZ" dirty="0" smtClean="0"/>
              <a:t>Müdaxilə qanunla nəzərdə tutulubmu?  Əgər tutulubsa - </a:t>
            </a:r>
            <a:endParaRPr lang="en-US" dirty="0" smtClean="0"/>
          </a:p>
          <a:p>
            <a:pPr>
              <a:defRPr/>
            </a:pPr>
            <a:r>
              <a:rPr lang="az-Latn-AZ" dirty="0" smtClean="0"/>
              <a:t>Müdaxilə hüququn nəzərdə tutduğu məqsədlərdən birini özündə əks etdiribmi? Əgər etdiribsə</a:t>
            </a:r>
            <a:endParaRPr lang="en-US" dirty="0" smtClean="0"/>
          </a:p>
          <a:p>
            <a:pPr>
              <a:defRPr/>
            </a:pPr>
            <a:r>
              <a:rPr lang="en-GB" dirty="0" err="1" smtClean="0"/>
              <a:t>Müdaxilə</a:t>
            </a:r>
            <a:r>
              <a:rPr lang="en-GB" dirty="0" smtClean="0"/>
              <a:t> </a:t>
            </a:r>
            <a:r>
              <a:rPr lang="en-GB" dirty="0" err="1" smtClean="0"/>
              <a:t>demokratik</a:t>
            </a:r>
            <a:r>
              <a:rPr lang="en-GB" dirty="0" smtClean="0"/>
              <a:t> </a:t>
            </a:r>
            <a:r>
              <a:rPr lang="en-GB" dirty="0" err="1" smtClean="0"/>
              <a:t>cəmiyyətdə</a:t>
            </a:r>
            <a:r>
              <a:rPr lang="en-GB" dirty="0" smtClean="0"/>
              <a:t> </a:t>
            </a:r>
            <a:r>
              <a:rPr lang="en-GB" dirty="0" err="1" smtClean="0"/>
              <a:t>zəruri</a:t>
            </a:r>
            <a:r>
              <a:rPr lang="en-GB" dirty="0" smtClean="0"/>
              <a:t> </a:t>
            </a:r>
            <a:r>
              <a:rPr lang="en-GB" dirty="0" err="1" smtClean="0"/>
              <a:t>və</a:t>
            </a:r>
            <a:r>
              <a:rPr lang="en-GB" dirty="0" smtClean="0"/>
              <a:t> </a:t>
            </a:r>
            <a:r>
              <a:rPr lang="en-GB" dirty="0" err="1" smtClean="0"/>
              <a:t>proporsional</a:t>
            </a:r>
            <a:r>
              <a:rPr lang="en-GB" dirty="0" smtClean="0"/>
              <a:t> </a:t>
            </a:r>
            <a:r>
              <a:rPr lang="en-GB" dirty="0" err="1" smtClean="0"/>
              <a:t>olubmu</a:t>
            </a:r>
            <a:r>
              <a:rPr lang="en-GB" dirty="0" smtClean="0"/>
              <a:t>? </a:t>
            </a:r>
            <a:r>
              <a:rPr lang="en-GB" dirty="0" err="1" smtClean="0"/>
              <a:t>Əgər</a:t>
            </a:r>
            <a:r>
              <a:rPr lang="en-GB" dirty="0" smtClean="0"/>
              <a:t> </a:t>
            </a:r>
            <a:r>
              <a:rPr lang="en-GB" dirty="0" err="1" smtClean="0"/>
              <a:t>olubsa</a:t>
            </a:r>
            <a:r>
              <a:rPr lang="en-GB" dirty="0" smtClean="0"/>
              <a:t> - </a:t>
            </a:r>
            <a:endParaRPr lang="en-US" dirty="0" smtClean="0"/>
          </a:p>
          <a:p>
            <a:pPr>
              <a:defRPr/>
            </a:pPr>
            <a:r>
              <a:rPr lang="en-GB" dirty="0" err="1" smtClean="0"/>
              <a:t>Müdaxilə</a:t>
            </a:r>
            <a:r>
              <a:rPr lang="en-GB" dirty="0" smtClean="0"/>
              <a:t> </a:t>
            </a:r>
            <a:r>
              <a:rPr lang="en-GB" dirty="0" err="1" smtClean="0"/>
              <a:t>ayrı-seçkiliyə</a:t>
            </a:r>
            <a:r>
              <a:rPr lang="en-GB" dirty="0" smtClean="0"/>
              <a:t> </a:t>
            </a:r>
            <a:r>
              <a:rPr lang="en-GB" dirty="0" err="1" smtClean="0"/>
              <a:t>yol</a:t>
            </a:r>
            <a:r>
              <a:rPr lang="en-GB" dirty="0" smtClean="0"/>
              <a:t> </a:t>
            </a:r>
            <a:r>
              <a:rPr lang="en-GB" dirty="0" err="1" smtClean="0"/>
              <a:t>veribmi</a:t>
            </a:r>
            <a:r>
              <a:rPr lang="en-GB" dirty="0" smtClean="0"/>
              <a:t>? </a:t>
            </a:r>
            <a:endParaRPr lang="en-US" dirty="0" smtClean="0"/>
          </a:p>
          <a:p>
            <a:pPr>
              <a:defRPr/>
            </a:pPr>
            <a:r>
              <a:rPr lang="en-GB" dirty="0" err="1" smtClean="0"/>
              <a:t>Əgər</a:t>
            </a:r>
            <a:r>
              <a:rPr lang="en-GB" dirty="0" smtClean="0"/>
              <a:t> ilk 3 </a:t>
            </a:r>
            <a:r>
              <a:rPr lang="en-GB" dirty="0" err="1" smtClean="0"/>
              <a:t>sualın</a:t>
            </a:r>
            <a:r>
              <a:rPr lang="en-GB" dirty="0" smtClean="0"/>
              <a:t> </a:t>
            </a:r>
            <a:r>
              <a:rPr lang="en-GB" dirty="0" err="1" smtClean="0"/>
              <a:t>hər</a:t>
            </a:r>
            <a:r>
              <a:rPr lang="en-GB" dirty="0" smtClean="0"/>
              <a:t> </a:t>
            </a:r>
            <a:r>
              <a:rPr lang="en-GB" dirty="0" err="1" smtClean="0"/>
              <a:t>hansı</a:t>
            </a:r>
            <a:r>
              <a:rPr lang="en-GB" dirty="0" smtClean="0"/>
              <a:t> </a:t>
            </a:r>
            <a:r>
              <a:rPr lang="en-GB" dirty="0" err="1" smtClean="0"/>
              <a:t>birinin</a:t>
            </a:r>
            <a:r>
              <a:rPr lang="en-GB" dirty="0" smtClean="0"/>
              <a:t> </a:t>
            </a:r>
            <a:r>
              <a:rPr lang="en-GB" dirty="0" err="1" smtClean="0"/>
              <a:t>cavabı</a:t>
            </a:r>
            <a:r>
              <a:rPr lang="en-GB" dirty="0" smtClean="0"/>
              <a:t> “</a:t>
            </a:r>
            <a:r>
              <a:rPr lang="en-GB" dirty="0" err="1" smtClean="0"/>
              <a:t>xeyr”dirsə</a:t>
            </a:r>
            <a:r>
              <a:rPr lang="en-GB" dirty="0" smtClean="0"/>
              <a:t> </a:t>
            </a:r>
            <a:r>
              <a:rPr lang="en-GB" dirty="0" err="1" smtClean="0"/>
              <a:t>və</a:t>
            </a:r>
            <a:r>
              <a:rPr lang="en-GB" dirty="0" smtClean="0"/>
              <a:t> </a:t>
            </a:r>
            <a:r>
              <a:rPr lang="en-GB" dirty="0" err="1" smtClean="0"/>
              <a:t>ya</a:t>
            </a:r>
            <a:r>
              <a:rPr lang="en-GB" dirty="0" smtClean="0"/>
              <a:t> 4-cü </a:t>
            </a:r>
            <a:r>
              <a:rPr lang="en-GB" dirty="0" err="1" smtClean="0"/>
              <a:t>sualın</a:t>
            </a:r>
            <a:r>
              <a:rPr lang="en-GB" dirty="0" smtClean="0"/>
              <a:t> </a:t>
            </a:r>
            <a:r>
              <a:rPr lang="en-GB" dirty="0" err="1" smtClean="0"/>
              <a:t>cavabı</a:t>
            </a:r>
            <a:r>
              <a:rPr lang="en-GB" dirty="0" smtClean="0"/>
              <a:t> “</a:t>
            </a:r>
            <a:r>
              <a:rPr lang="en-GB" dirty="0" err="1" smtClean="0"/>
              <a:t>bəli”dirsə</a:t>
            </a:r>
            <a:r>
              <a:rPr lang="en-GB" dirty="0" smtClean="0"/>
              <a:t>, o </a:t>
            </a:r>
            <a:r>
              <a:rPr lang="en-GB" dirty="0" err="1" smtClean="0"/>
              <a:t>zaman</a:t>
            </a:r>
            <a:r>
              <a:rPr lang="en-GB" dirty="0" smtClean="0"/>
              <a:t> </a:t>
            </a:r>
            <a:r>
              <a:rPr lang="en-GB" dirty="0" err="1" smtClean="0"/>
              <a:t>müdaxilə</a:t>
            </a:r>
            <a:r>
              <a:rPr lang="en-GB" dirty="0" smtClean="0"/>
              <a:t> </a:t>
            </a:r>
            <a:r>
              <a:rPr lang="en-GB" dirty="0" err="1" smtClean="0"/>
              <a:t>qeyri-qanunidir</a:t>
            </a:r>
            <a:r>
              <a:rPr lang="en-GB" dirty="0" smtClean="0"/>
              <a:t> </a:t>
            </a:r>
            <a:r>
              <a:rPr lang="en-GB" dirty="0" err="1" smtClean="0"/>
              <a:t>və</a:t>
            </a:r>
            <a:r>
              <a:rPr lang="en-GB" dirty="0" smtClean="0"/>
              <a:t> </a:t>
            </a:r>
            <a:r>
              <a:rPr lang="en-GB" dirty="0" err="1" smtClean="0"/>
              <a:t>Konvensiyanın</a:t>
            </a:r>
            <a:r>
              <a:rPr lang="en-GB" dirty="0" smtClean="0"/>
              <a:t> </a:t>
            </a:r>
            <a:r>
              <a:rPr lang="en-GB" dirty="0" err="1" smtClean="0"/>
              <a:t>pozulmasına</a:t>
            </a:r>
            <a:r>
              <a:rPr lang="en-GB" dirty="0" smtClean="0"/>
              <a:t> </a:t>
            </a:r>
            <a:r>
              <a:rPr lang="en-GB" dirty="0" err="1" smtClean="0"/>
              <a:t>səbəb</a:t>
            </a:r>
            <a:r>
              <a:rPr lang="en-GB" dirty="0" smtClean="0"/>
              <a:t> </a:t>
            </a:r>
            <a:r>
              <a:rPr lang="en-GB" dirty="0" err="1" smtClean="0"/>
              <a:t>olub</a:t>
            </a:r>
            <a:r>
              <a:rPr lang="en-GB" dirty="0" smtClean="0"/>
              <a:t>. </a:t>
            </a:r>
            <a:endParaRPr lang="en-US" dirty="0" smtClean="0"/>
          </a:p>
          <a:p>
            <a:pPr>
              <a:defRPr/>
            </a:pPr>
            <a:r>
              <a:rPr lang="en-GB" dirty="0" err="1" smtClean="0"/>
              <a:t>Məhkəmənin</a:t>
            </a:r>
            <a:r>
              <a:rPr lang="en-GB" dirty="0" smtClean="0"/>
              <a:t> </a:t>
            </a:r>
            <a:r>
              <a:rPr lang="en-GB" dirty="0" err="1" smtClean="0"/>
              <a:t>müdaxilə</a:t>
            </a:r>
            <a:r>
              <a:rPr lang="en-GB" dirty="0" smtClean="0"/>
              <a:t> </a:t>
            </a:r>
            <a:r>
              <a:rPr lang="en-GB" dirty="0" err="1" smtClean="0"/>
              <a:t>ilə</a:t>
            </a:r>
            <a:r>
              <a:rPr lang="en-GB" dirty="0" smtClean="0"/>
              <a:t> </a:t>
            </a:r>
            <a:r>
              <a:rPr lang="en-GB" dirty="0" err="1" smtClean="0"/>
              <a:t>bağlı</a:t>
            </a:r>
            <a:r>
              <a:rPr lang="en-GB" dirty="0" smtClean="0"/>
              <a:t> </a:t>
            </a:r>
            <a:r>
              <a:rPr lang="en-GB" dirty="0" err="1" smtClean="0"/>
              <a:t>qərarlarına</a:t>
            </a:r>
            <a:r>
              <a:rPr lang="en-GB" dirty="0" smtClean="0"/>
              <a:t> </a:t>
            </a:r>
            <a:r>
              <a:rPr lang="en-GB" dirty="0" err="1" smtClean="0"/>
              <a:t>nəzər</a:t>
            </a:r>
            <a:r>
              <a:rPr lang="en-GB" dirty="0" smtClean="0"/>
              <a:t> </a:t>
            </a:r>
            <a:r>
              <a:rPr lang="en-GB" dirty="0" err="1" smtClean="0"/>
              <a:t>salsaq</a:t>
            </a:r>
            <a:r>
              <a:rPr lang="en-GB" dirty="0" smtClean="0"/>
              <a:t> </a:t>
            </a:r>
            <a:r>
              <a:rPr lang="en-GB" dirty="0" err="1" smtClean="0"/>
              <a:t>görərik</a:t>
            </a:r>
            <a:r>
              <a:rPr lang="en-GB" dirty="0" smtClean="0"/>
              <a:t> </a:t>
            </a:r>
            <a:r>
              <a:rPr lang="en-GB" dirty="0" err="1" smtClean="0"/>
              <a:t>ki</a:t>
            </a:r>
            <a:r>
              <a:rPr lang="en-GB" dirty="0" smtClean="0"/>
              <a:t>, </a:t>
            </a:r>
            <a:r>
              <a:rPr lang="en-GB" dirty="0" err="1" smtClean="0"/>
              <a:t>Məhkəmə</a:t>
            </a:r>
            <a:r>
              <a:rPr lang="en-GB" dirty="0" smtClean="0"/>
              <a:t>, </a:t>
            </a:r>
            <a:r>
              <a:rPr lang="en-GB" dirty="0" err="1" smtClean="0"/>
              <a:t>bu</a:t>
            </a:r>
            <a:r>
              <a:rPr lang="en-GB" dirty="0" smtClean="0"/>
              <a:t> </a:t>
            </a:r>
            <a:r>
              <a:rPr lang="en-GB" dirty="0" err="1" smtClean="0"/>
              <a:t>sualın</a:t>
            </a:r>
            <a:r>
              <a:rPr lang="en-GB" dirty="0" smtClean="0"/>
              <a:t> </a:t>
            </a:r>
            <a:r>
              <a:rPr lang="en-GB" dirty="0" err="1" smtClean="0"/>
              <a:t>hər</a:t>
            </a:r>
            <a:r>
              <a:rPr lang="en-GB" dirty="0" smtClean="0"/>
              <a:t> </a:t>
            </a:r>
            <a:r>
              <a:rPr lang="en-GB" dirty="0" err="1" smtClean="0"/>
              <a:t>birini</a:t>
            </a:r>
            <a:r>
              <a:rPr lang="en-GB" dirty="0" smtClean="0"/>
              <a:t> </a:t>
            </a:r>
            <a:r>
              <a:rPr lang="en-GB" dirty="0" err="1" smtClean="0"/>
              <a:t>araşdıraraq</a:t>
            </a:r>
            <a:r>
              <a:rPr lang="en-GB" dirty="0" smtClean="0"/>
              <a:t> </a:t>
            </a:r>
            <a:r>
              <a:rPr lang="en-GB" dirty="0" err="1" smtClean="0"/>
              <a:t>müdaxilənin</a:t>
            </a:r>
            <a:r>
              <a:rPr lang="en-GB" dirty="0" smtClean="0"/>
              <a:t> </a:t>
            </a:r>
            <a:r>
              <a:rPr lang="en-GB" dirty="0" err="1" smtClean="0"/>
              <a:t>pozuntuya</a:t>
            </a:r>
            <a:r>
              <a:rPr lang="en-GB" dirty="0" smtClean="0"/>
              <a:t> </a:t>
            </a:r>
            <a:r>
              <a:rPr lang="en-GB" dirty="0" err="1" smtClean="0"/>
              <a:t>səbəb</a:t>
            </a:r>
            <a:r>
              <a:rPr lang="en-GB" dirty="0" smtClean="0"/>
              <a:t> </a:t>
            </a:r>
            <a:r>
              <a:rPr lang="en-GB" dirty="0" err="1" smtClean="0"/>
              <a:t>olub</a:t>
            </a:r>
            <a:r>
              <a:rPr lang="en-GB" dirty="0" smtClean="0"/>
              <a:t> </a:t>
            </a:r>
            <a:r>
              <a:rPr lang="en-GB" dirty="0" err="1" smtClean="0"/>
              <a:t>olmamasını</a:t>
            </a:r>
            <a:r>
              <a:rPr lang="en-GB" dirty="0" smtClean="0"/>
              <a:t> </a:t>
            </a:r>
            <a:r>
              <a:rPr lang="en-GB" dirty="0" err="1" smtClean="0"/>
              <a:t>müəyyənləşdirib</a:t>
            </a:r>
            <a:r>
              <a:rPr lang="en-GB" dirty="0" smtClean="0"/>
              <a:t>. </a:t>
            </a:r>
            <a:endParaRPr lang="en-US" dirty="0" smtClean="0"/>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endParaRPr lang="en-GB" sz="900" dirty="0">
              <a:latin typeface="Arial" pitchFamily="34"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7" name="Text Box 1"/>
          <p:cNvSpPr txBox="1">
            <a:spLocks noChangeArrowheads="1"/>
          </p:cNvSpPr>
          <p:nvPr/>
        </p:nvSpPr>
        <p:spPr bwMode="auto">
          <a:xfrm>
            <a:off x="760416" y="669425"/>
            <a:ext cx="4896761" cy="3344240"/>
          </a:xfrm>
          <a:prstGeom prst="rect">
            <a:avLst/>
          </a:prstGeom>
          <a:solidFill>
            <a:srgbClr val="FFFFFF"/>
          </a:solidFill>
          <a:ln w="9360">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lIns="86402" tIns="43201" rIns="86402" bIns="43201" anchor="ctr"/>
          <a:lstStyle/>
          <a:p>
            <a:pPr>
              <a:defRPr/>
            </a:pPr>
            <a:endParaRPr lang="it-IT">
              <a:ea typeface="ＭＳ Ｐゴシック" charset="0"/>
              <a:cs typeface="Arial Unicode MS" charset="0"/>
            </a:endParaRPr>
          </a:p>
        </p:txBody>
      </p:sp>
      <p:sp>
        <p:nvSpPr>
          <p:cNvPr id="60418" name="Text Box 2"/>
          <p:cNvSpPr>
            <a:spLocks noGrp="1" noChangeArrowheads="1"/>
          </p:cNvSpPr>
          <p:nvPr>
            <p:ph type="body"/>
          </p:nvPr>
        </p:nvSpPr>
        <p:spPr>
          <a:xfrm>
            <a:off x="855468" y="4235845"/>
            <a:ext cx="4706657" cy="401366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85041" tIns="44221" rIns="85041" bIns="44221"/>
          <a:lstStyle/>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dirty="0">
                <a:latin typeface="Arial" pitchFamily="34" charset="0"/>
                <a:ea typeface="ＭＳ Ｐゴシック" pitchFamily="34" charset="-128"/>
              </a:rPr>
              <a:t>The principle of proportionality underlies the whole of the Convention; it is </a:t>
            </a:r>
            <a:r>
              <a:rPr lang="en-GB" altLang="en-GB"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inherent in the whole of the Convention</a:t>
            </a:r>
            <a:r>
              <a:rPr lang="en-GB" altLang="en-GB" sz="900" dirty="0">
                <a:latin typeface="Arial" pitchFamily="34" charset="0"/>
                <a:ea typeface="ＭＳ Ｐゴシック" pitchFamily="34" charset="-128"/>
              </a:rPr>
              <a:t>”</a:t>
            </a:r>
            <a:r>
              <a:rPr lang="en-GB" altLang="ja-JP" sz="900" dirty="0">
                <a:latin typeface="Arial" pitchFamily="34" charset="0"/>
                <a:ea typeface="ＭＳ Ｐゴシック" pitchFamily="34" charset="-128"/>
              </a:rPr>
              <a:t> even though it is never explicitly mentioned. Proportionality is part of the requirement of necessity and requires a reasonable relation between the aims to be achieved and the methods used and it is used in the sense of finding a balance between the rights of the individual and the interests of society. It is also the central to the determination of whether a difference in treatment justified under Article 14 (freedom from discrimination).     </a:t>
            </a:r>
          </a:p>
          <a:p>
            <a:pPr algn="just">
              <a:spcBef>
                <a:spcPts val="354"/>
              </a:spcBef>
              <a:tabLst>
                <a:tab pos="0" algn="l"/>
                <a:tab pos="423008" algn="l"/>
                <a:tab pos="847517" algn="l"/>
                <a:tab pos="1272024" algn="l"/>
                <a:tab pos="1696533" algn="l"/>
                <a:tab pos="2121041" algn="l"/>
                <a:tab pos="2545549" algn="l"/>
                <a:tab pos="2970057" algn="l"/>
                <a:tab pos="3394566" algn="l"/>
                <a:tab pos="3819073" algn="l"/>
                <a:tab pos="4243582" algn="l"/>
                <a:tab pos="4668089" algn="l"/>
                <a:tab pos="5092598" algn="l"/>
                <a:tab pos="5517106" algn="l"/>
                <a:tab pos="5941614" algn="l"/>
                <a:tab pos="6366122" algn="l"/>
                <a:tab pos="6790631" algn="l"/>
                <a:tab pos="7215138" algn="l"/>
                <a:tab pos="7639647" algn="l"/>
                <a:tab pos="8064155" algn="l"/>
                <a:tab pos="8488663" algn="l"/>
              </a:tabLst>
              <a:defRPr/>
            </a:pPr>
            <a:r>
              <a:rPr lang="en-GB" sz="900" dirty="0">
                <a:latin typeface="Arial" pitchFamily="34" charset="0"/>
                <a:ea typeface="ＭＳ Ｐゴシック" pitchFamily="34" charset="-128"/>
              </a:rPr>
              <a:t>It is for the government to prove that an interference is necessary and proportionate.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56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83839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3597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671513" y="88900"/>
            <a:ext cx="7804150" cy="1968500"/>
          </a:xfrm>
        </p:spPr>
        <p:txBody>
          <a:bodyPr/>
          <a:lstStyle/>
          <a:p>
            <a:r>
              <a:rPr lang="it-IT" smtClean="0"/>
              <a:t>Fare clic per modificare stile</a:t>
            </a:r>
            <a:endParaRPr lang="it-IT"/>
          </a:p>
        </p:txBody>
      </p:sp>
    </p:spTree>
    <p:extLst>
      <p:ext uri="{BB962C8B-B14F-4D97-AF65-F5344CB8AC3E}">
        <p14:creationId xmlns:p14="http://schemas.microsoft.com/office/powerpoint/2010/main" val="2056998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1D8BD707-D9CF-40AE-B4C6-C98DA3205C09}"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5493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0704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1D8BD707-D9CF-40AE-B4C6-C98DA3205C09}"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29458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1D8BD707-D9CF-40AE-B4C6-C98DA3205C09}" type="datetimeFigureOut">
              <a:rPr lang="en-US" smtClean="0"/>
              <a:pPr/>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0235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1D8BD707-D9CF-40AE-B4C6-C98DA3205C09}" type="datetimeFigureOut">
              <a:rPr lang="en-US" smtClean="0"/>
              <a:pPr/>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485197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3405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570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79685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93524019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mailto:abbasov.eminn@gmail.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2000" y="3352800"/>
            <a:ext cx="7850188" cy="1295400"/>
          </a:xfrm>
        </p:spPr>
        <p:txBody>
          <a:bodyPr>
            <a:noAutofit/>
          </a:bodyPr>
          <a:lstStyle/>
          <a:p>
            <a:pPr>
              <a:defRPr/>
            </a:pPr>
            <a:r>
              <a:rPr lang="az-Latn-AZ" altLang="ru-RU"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AİHK: Maddə 8</a:t>
            </a:r>
            <a:r>
              <a:rPr lang="en-US" altLang="ru-RU"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r>
              <a:rPr lang="az-Latn-AZ" altLang="ru-RU"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z-Latn-AZ" altLang="ru-RU"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Ş</a:t>
            </a:r>
            <a:r>
              <a:rPr lang="az-Latn-AZ"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əxsi və </a:t>
            </a:r>
            <a:r>
              <a:rPr lang="az-Latn-AZ" sz="3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ailə </a:t>
            </a:r>
            <a:r>
              <a:rPr lang="az-Latn-AZ"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həyatına</a:t>
            </a:r>
            <a:r>
              <a:rPr lang="en-US"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az-Latn-AZ"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hörmət hüququ</a:t>
            </a:r>
            <a:endParaRPr lang="en-GB" altLang="ru-RU" sz="3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075" name="Rectangle 3"/>
          <p:cNvSpPr>
            <a:spLocks noChangeArrowheads="1"/>
          </p:cNvSpPr>
          <p:nvPr/>
        </p:nvSpPr>
        <p:spPr bwMode="auto">
          <a:xfrm>
            <a:off x="0" y="3065463"/>
            <a:ext cx="7848600" cy="76200"/>
          </a:xfrm>
          <a:prstGeom prst="rect">
            <a:avLst/>
          </a:prstGeom>
          <a:solidFill>
            <a:srgbClr val="993300"/>
          </a:solidFill>
          <a:ln w="9525">
            <a:solidFill>
              <a:srgbClr val="99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cs typeface="Arial" charset="0"/>
              </a:defRPr>
            </a:lvl1pPr>
            <a:lvl2pPr marL="742950" indent="-285750" eaLnBrk="0" hangingPunct="0">
              <a:spcBef>
                <a:spcPct val="20000"/>
              </a:spcBef>
              <a:buClr>
                <a:schemeClr val="tx1"/>
              </a:buClr>
              <a:buChar char="•"/>
              <a:defRPr sz="2800">
                <a:solidFill>
                  <a:schemeClr val="tx1"/>
                </a:solidFill>
                <a:latin typeface="Verdana" pitchFamily="34" charset="0"/>
                <a:cs typeface="Arial"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cs typeface="Arial" charset="0"/>
              </a:defRPr>
            </a:lvl3pPr>
            <a:lvl4pPr marL="1600200" indent="-228600" eaLnBrk="0" hangingPunct="0">
              <a:spcBef>
                <a:spcPct val="20000"/>
              </a:spcBef>
              <a:buClr>
                <a:schemeClr val="tx2"/>
              </a:buClr>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9pPr>
          </a:lstStyle>
          <a:p>
            <a:pPr eaLnBrk="1" hangingPunct="1">
              <a:spcBef>
                <a:spcPct val="0"/>
              </a:spcBef>
              <a:buClrTx/>
              <a:buSzTx/>
              <a:buFontTx/>
              <a:buNone/>
            </a:pPr>
            <a:endParaRPr lang="ru-RU" altLang="ru-RU" sz="1800"/>
          </a:p>
        </p:txBody>
      </p:sp>
      <p:graphicFrame>
        <p:nvGraphicFramePr>
          <p:cNvPr id="3076" name="Object 4"/>
          <p:cNvGraphicFramePr>
            <a:graphicFrameLocks noChangeAspect="1"/>
          </p:cNvGraphicFramePr>
          <p:nvPr>
            <p:extLst>
              <p:ext uri="{D42A27DB-BD31-4B8C-83A1-F6EECF244321}">
                <p14:modId xmlns:p14="http://schemas.microsoft.com/office/powerpoint/2010/main" val="228470034"/>
              </p:ext>
            </p:extLst>
          </p:nvPr>
        </p:nvGraphicFramePr>
        <p:xfrm>
          <a:off x="1981200" y="381000"/>
          <a:ext cx="5410200" cy="1014413"/>
        </p:xfrm>
        <a:graphic>
          <a:graphicData uri="http://schemas.openxmlformats.org/presentationml/2006/ole">
            <mc:AlternateContent xmlns:mc="http://schemas.openxmlformats.org/markup-compatibility/2006">
              <mc:Choice xmlns:v="urn:schemas-microsoft-com:vml" Requires="v">
                <p:oleObj spid="_x0000_s1040" name="Photo Editor Photo" r:id="rId4" imgW="3809524" imgH="714286" progId="MSPhotoEd.3">
                  <p:embed/>
                </p:oleObj>
              </mc:Choice>
              <mc:Fallback>
                <p:oleObj name="Photo Editor Photo" r:id="rId4" imgW="3809524" imgH="714286" progId="MSPhotoEd.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1200" y="381000"/>
                        <a:ext cx="5410200" cy="1014413"/>
                      </a:xfrm>
                      <a:prstGeom prst="rect">
                        <a:avLst/>
                      </a:prstGeom>
                      <a:noFill/>
                      <a:ln>
                        <a:noFill/>
                      </a:ln>
                      <a:effectLst/>
                      <a:extLst/>
                    </p:spPr>
                  </p:pic>
                </p:oleObj>
              </mc:Fallback>
            </mc:AlternateContent>
          </a:graphicData>
        </a:graphic>
      </p:graphicFrame>
      <p:sp>
        <p:nvSpPr>
          <p:cNvPr id="3077" name="Rectangle 5"/>
          <p:cNvSpPr>
            <a:spLocks noChangeArrowheads="1"/>
          </p:cNvSpPr>
          <p:nvPr/>
        </p:nvSpPr>
        <p:spPr bwMode="auto">
          <a:xfrm>
            <a:off x="762000" y="5486400"/>
            <a:ext cx="77755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chemeClr val="hlink"/>
              </a:buClr>
              <a:buSzPct val="60000"/>
              <a:buFont typeface="Wingdings" pitchFamily="2" charset="2"/>
              <a:buChar char="n"/>
              <a:defRPr sz="3200">
                <a:solidFill>
                  <a:schemeClr val="tx1"/>
                </a:solidFill>
                <a:latin typeface="Verdana" pitchFamily="34" charset="0"/>
                <a:cs typeface="Arial" charset="0"/>
              </a:defRPr>
            </a:lvl1pPr>
            <a:lvl2pPr marL="742950" indent="-285750" eaLnBrk="0" hangingPunct="0">
              <a:spcBef>
                <a:spcPct val="20000"/>
              </a:spcBef>
              <a:buClr>
                <a:schemeClr val="tx1"/>
              </a:buClr>
              <a:buChar char="•"/>
              <a:defRPr sz="2800">
                <a:solidFill>
                  <a:schemeClr val="tx1"/>
                </a:solidFill>
                <a:latin typeface="Verdana" pitchFamily="34" charset="0"/>
                <a:cs typeface="Arial" charset="0"/>
              </a:defRPr>
            </a:lvl2pPr>
            <a:lvl3pPr marL="1143000" indent="-228600" eaLnBrk="0" hangingPunct="0">
              <a:spcBef>
                <a:spcPct val="20000"/>
              </a:spcBef>
              <a:buClr>
                <a:schemeClr val="accent2"/>
              </a:buClr>
              <a:buSzPct val="60000"/>
              <a:buFont typeface="Wingdings" pitchFamily="2" charset="2"/>
              <a:buChar char="n"/>
              <a:defRPr sz="2400">
                <a:solidFill>
                  <a:schemeClr val="tx1"/>
                </a:solidFill>
                <a:latin typeface="Verdana" pitchFamily="34" charset="0"/>
                <a:cs typeface="Arial" charset="0"/>
              </a:defRPr>
            </a:lvl3pPr>
            <a:lvl4pPr marL="1600200" indent="-228600" eaLnBrk="0" hangingPunct="0">
              <a:spcBef>
                <a:spcPct val="20000"/>
              </a:spcBef>
              <a:buClr>
                <a:schemeClr val="tx2"/>
              </a:buClr>
              <a:buChar char="•"/>
              <a:defRPr sz="2000">
                <a:solidFill>
                  <a:schemeClr val="tx1"/>
                </a:solidFill>
                <a:latin typeface="Verdana" pitchFamily="34" charset="0"/>
                <a:cs typeface="Arial" charset="0"/>
              </a:defRPr>
            </a:lvl4pPr>
            <a:lvl5pPr marL="2057400" indent="-228600" eaLnBrk="0" hangingPunct="0">
              <a:spcBef>
                <a:spcPct val="20000"/>
              </a:spcBef>
              <a:buClr>
                <a:schemeClr val="folHlink"/>
              </a:buClr>
              <a:buSzPct val="60000"/>
              <a:buFont typeface="Wingdings" pitchFamily="2" charset="2"/>
              <a:buChar char="n"/>
              <a:defRPr sz="2000">
                <a:solidFill>
                  <a:schemeClr val="tx1"/>
                </a:solidFill>
                <a:latin typeface="Verdana" pitchFamily="34" charset="0"/>
                <a:cs typeface="Arial" charset="0"/>
              </a:defRPr>
            </a:lvl5pPr>
            <a:lvl6pPr marL="25146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6pPr>
            <a:lvl7pPr marL="29718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7pPr>
            <a:lvl8pPr marL="34290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8pPr>
            <a:lvl9pPr marL="3886200" indent="-228600" eaLnBrk="0" fontAlgn="base" hangingPunct="0">
              <a:spcBef>
                <a:spcPct val="20000"/>
              </a:spcBef>
              <a:spcAft>
                <a:spcPct val="0"/>
              </a:spcAft>
              <a:buClr>
                <a:schemeClr val="folHlink"/>
              </a:buClr>
              <a:buSzPct val="60000"/>
              <a:buFont typeface="Wingdings" pitchFamily="2" charset="2"/>
              <a:buChar char="n"/>
              <a:defRPr sz="2000">
                <a:solidFill>
                  <a:schemeClr val="tx1"/>
                </a:solidFill>
                <a:latin typeface="Verdana" pitchFamily="34" charset="0"/>
                <a:cs typeface="Arial" charset="0"/>
              </a:defRPr>
            </a:lvl9pPr>
          </a:lstStyle>
          <a:p>
            <a:pPr algn="r" eaLnBrk="1" hangingPunct="1">
              <a:spcBef>
                <a:spcPct val="0"/>
              </a:spcBef>
              <a:buClrTx/>
              <a:buSzTx/>
              <a:buFontTx/>
              <a:buNone/>
            </a:pPr>
            <a:r>
              <a:rPr lang="en-US" altLang="ru-RU" sz="1800" dirty="0" smtClean="0"/>
              <a:t>Emin Abbasov</a:t>
            </a:r>
          </a:p>
          <a:p>
            <a:pPr algn="r" eaLnBrk="1" hangingPunct="1">
              <a:spcBef>
                <a:spcPct val="0"/>
              </a:spcBef>
              <a:buClrTx/>
              <a:buSzTx/>
              <a:buFontTx/>
              <a:buNone/>
            </a:pPr>
            <a:r>
              <a:rPr lang="en-US" altLang="ru-RU" sz="1800" dirty="0" smtClean="0">
                <a:ea typeface="Verdana" panose="020B0604030504040204" pitchFamily="34" charset="0"/>
                <a:cs typeface="Verdana" panose="020B0604030504040204" pitchFamily="34" charset="0"/>
              </a:rPr>
              <a:t>2014</a:t>
            </a:r>
          </a:p>
          <a:p>
            <a:pPr algn="just" eaLnBrk="1" hangingPunct="1">
              <a:spcBef>
                <a:spcPct val="0"/>
              </a:spcBef>
              <a:buClrTx/>
              <a:buSzTx/>
              <a:buFontTx/>
              <a:buNone/>
            </a:pPr>
            <a:endParaRPr lang="en-US" altLang="ru-RU" sz="1200" dirty="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24230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304800" y="387350"/>
            <a:ext cx="7772400" cy="1282700"/>
          </a:xfrm>
        </p:spPr>
        <p:txBody>
          <a:bodyPr lIns="90000" tIns="46800" rIns="90000" bIns="46800">
            <a:noAutofit/>
          </a:bodyPr>
          <a:lstStyle/>
          <a:p>
            <a:pPr>
              <a:lnSpc>
                <a:spcPct val="100000"/>
              </a:lnSpc>
              <a:buClr>
                <a:srgbClr val="CCCC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az-Latn-AZ" sz="3200" dirty="0" smtClean="0">
                <a:latin typeface="+mn-lt"/>
              </a:rPr>
              <a:t>Məhkəmənin qiymətləndirməsi.</a:t>
            </a:r>
            <a:br>
              <a:rPr lang="az-Latn-AZ" sz="3200" dirty="0" smtClean="0">
                <a:latin typeface="+mn-lt"/>
              </a:rPr>
            </a:br>
            <a:r>
              <a:rPr lang="en-GB" sz="3200" dirty="0" err="1" smtClean="0">
                <a:latin typeface="+mn-lt"/>
              </a:rPr>
              <a:t>Konstruksi</a:t>
            </a:r>
            <a:r>
              <a:rPr lang="az-Latn-AZ" sz="3200" dirty="0" smtClean="0">
                <a:latin typeface="+mn-lt"/>
              </a:rPr>
              <a:t>ya</a:t>
            </a:r>
            <a:r>
              <a:rPr lang="en-GB" sz="3200" dirty="0" smtClean="0">
                <a:latin typeface="+mn-lt"/>
              </a:rPr>
              <a:t> </a:t>
            </a:r>
            <a:r>
              <a:rPr lang="en-GB" sz="3200" dirty="0" err="1" smtClean="0">
                <a:latin typeface="+mn-lt"/>
              </a:rPr>
              <a:t>prinsip</a:t>
            </a:r>
            <a:r>
              <a:rPr lang="az-Latn-AZ" sz="3200" dirty="0" smtClean="0">
                <a:latin typeface="+mn-lt"/>
              </a:rPr>
              <a:t>ləri</a:t>
            </a:r>
            <a:r>
              <a:rPr lang="en-GB" sz="3200" dirty="0" smtClean="0">
                <a:latin typeface="+mn-lt"/>
              </a:rPr>
              <a:t/>
            </a:r>
            <a:br>
              <a:rPr lang="en-GB" sz="3200" dirty="0" smtClean="0">
                <a:latin typeface="+mn-lt"/>
              </a:rPr>
            </a:br>
            <a:endParaRPr lang="en-GB" sz="3200" dirty="0" smtClean="0">
              <a:latin typeface="+mn-lt"/>
            </a:endParaRPr>
          </a:p>
        </p:txBody>
      </p:sp>
      <p:sp>
        <p:nvSpPr>
          <p:cNvPr id="23554" name="Rectangle 2"/>
          <p:cNvSpPr>
            <a:spLocks noGrp="1" noChangeArrowheads="1"/>
          </p:cNvSpPr>
          <p:nvPr>
            <p:ph type="body" idx="1"/>
          </p:nvPr>
        </p:nvSpPr>
        <p:spPr>
          <a:xfrm>
            <a:off x="685800" y="1966913"/>
            <a:ext cx="7772400" cy="4889500"/>
          </a:xfrm>
        </p:spPr>
        <p:txBody>
          <a:bodyPr lIns="90000" tIns="46800" rIns="90000" bIns="46800"/>
          <a:lstStyle/>
          <a:p>
            <a:pPr marL="339725" indent="-339725">
              <a:lnSpc>
                <a:spcPct val="150000"/>
              </a:lnSpc>
              <a:spcBef>
                <a:spcPts val="700"/>
              </a:spcBef>
              <a:spcAft>
                <a:spcPct val="0"/>
              </a:spcAft>
              <a:buClr>
                <a:srgbClr val="FFFFFF"/>
              </a:buClr>
              <a:buSzPct val="100000"/>
              <a:buFont typeface="Wingdings" charset="0"/>
              <a:buChar char=""/>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r>
              <a:rPr lang="az-Latn-AZ" dirty="0" smtClean="0"/>
              <a:t>Məqsədyönlü şərh</a:t>
            </a:r>
            <a:endParaRPr lang="en-GB" dirty="0" smtClean="0"/>
          </a:p>
          <a:p>
            <a:pPr marL="339725" indent="-339725">
              <a:lnSpc>
                <a:spcPct val="150000"/>
              </a:lnSpc>
              <a:spcBef>
                <a:spcPts val="700"/>
              </a:spcBef>
              <a:spcAft>
                <a:spcPct val="0"/>
              </a:spcAft>
              <a:buClr>
                <a:srgbClr val="FFFFFF"/>
              </a:buClr>
              <a:buSzPct val="100000"/>
              <a:buFont typeface="Wingdings" charset="0"/>
              <a:buChar char=""/>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r>
              <a:rPr lang="az-Latn-AZ" dirty="0" smtClean="0"/>
              <a:t>Müstəqil anlayışlar</a:t>
            </a:r>
            <a:endParaRPr lang="en-GB" dirty="0" smtClean="0"/>
          </a:p>
          <a:p>
            <a:pPr marL="339725" indent="-339725">
              <a:lnSpc>
                <a:spcPct val="150000"/>
              </a:lnSpc>
              <a:spcBef>
                <a:spcPts val="700"/>
              </a:spcBef>
              <a:spcAft>
                <a:spcPct val="0"/>
              </a:spcAft>
              <a:buClr>
                <a:srgbClr val="FFFFFF"/>
              </a:buClr>
              <a:buSzPct val="100000"/>
              <a:buFont typeface="Wingdings" charset="0"/>
              <a:buChar char=""/>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r>
              <a:rPr lang="az-Latn-AZ" dirty="0" smtClean="0"/>
              <a:t>Mülahizə sərbəstliyi</a:t>
            </a:r>
            <a:endParaRPr lang="en-GB" dirty="0" smtClean="0"/>
          </a:p>
          <a:p>
            <a:pPr marL="339725" indent="-339725">
              <a:lnSpc>
                <a:spcPct val="150000"/>
              </a:lnSpc>
              <a:spcBef>
                <a:spcPts val="700"/>
              </a:spcBef>
              <a:spcAft>
                <a:spcPct val="0"/>
              </a:spcAft>
              <a:buClr>
                <a:srgbClr val="FFFFFF"/>
              </a:buClr>
              <a:buSzPct val="100000"/>
              <a:buFont typeface="Wingdings" charset="0"/>
              <a:buChar char=""/>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r>
              <a:rPr lang="az-Latn-AZ" dirty="0" smtClean="0"/>
              <a:t>Pozitiv və neqativ öhdəliklər</a:t>
            </a:r>
            <a:endParaRPr lang="en-GB" dirty="0" smtClean="0"/>
          </a:p>
          <a:p>
            <a:pPr marL="339725" indent="-339725">
              <a:lnSpc>
                <a:spcPct val="150000"/>
              </a:lnSpc>
              <a:spcBef>
                <a:spcPts val="700"/>
              </a:spcBef>
              <a:spcAft>
                <a:spcPct val="0"/>
              </a:spcAft>
              <a:buClr>
                <a:srgbClr val="FFFFFF"/>
              </a:buClr>
              <a:buSzPct val="100000"/>
              <a:buFont typeface="Wingdings" charset="0"/>
              <a:buChar char=""/>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r>
              <a:rPr lang="az-Latn-AZ" dirty="0" smtClean="0"/>
              <a:t>Hüquqların horizontal tətbiqi</a:t>
            </a:r>
            <a:endParaRPr lang="en-GB" dirty="0" smtClean="0"/>
          </a:p>
          <a:p>
            <a:pPr marL="339725" indent="-339725">
              <a:lnSpc>
                <a:spcPct val="150000"/>
              </a:lnSpc>
              <a:spcBef>
                <a:spcPts val="700"/>
              </a:spcBef>
              <a:spcAft>
                <a:spcPct val="0"/>
              </a:spcAft>
              <a:buClr>
                <a:srgbClr val="FFFFFF"/>
              </a:buClr>
              <a:buSzPct val="100000"/>
              <a:buFont typeface="Wingdings" charset="0"/>
              <a:buNone/>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endParaRPr lang="en-GB" dirty="0" smtClean="0">
              <a:latin typeface="Arial" charset="0"/>
            </a:endParaRPr>
          </a:p>
          <a:p>
            <a:pPr marL="339725" indent="-339725">
              <a:lnSpc>
                <a:spcPct val="100000"/>
              </a:lnSpc>
              <a:spcBef>
                <a:spcPts val="700"/>
              </a:spcBef>
              <a:spcAft>
                <a:spcPct val="0"/>
              </a:spcAft>
              <a:buClr>
                <a:srgbClr val="FFFFFF"/>
              </a:buClr>
              <a:buSzPct val="100000"/>
              <a:buFont typeface="Arial" charset="0"/>
              <a:buNone/>
              <a:tabLst>
                <a:tab pos="357188" algn="l"/>
                <a:tab pos="806450" algn="l"/>
                <a:tab pos="1255713" algn="l"/>
                <a:tab pos="1704975" algn="l"/>
                <a:tab pos="2154238" algn="l"/>
                <a:tab pos="2603500" algn="l"/>
                <a:tab pos="3052763" algn="l"/>
                <a:tab pos="3502025" algn="l"/>
                <a:tab pos="3951288" algn="l"/>
                <a:tab pos="4400550" algn="l"/>
                <a:tab pos="4849813" algn="l"/>
                <a:tab pos="5299075" algn="l"/>
                <a:tab pos="5748338" algn="l"/>
                <a:tab pos="6197600" algn="l"/>
                <a:tab pos="6646863" algn="l"/>
                <a:tab pos="7096125" algn="l"/>
                <a:tab pos="7545388" algn="l"/>
                <a:tab pos="7994650" algn="l"/>
                <a:tab pos="8443913" algn="l"/>
                <a:tab pos="8893175" algn="l"/>
              </a:tabLst>
              <a:defRPr/>
            </a:pPr>
            <a:endParaRPr lang="en-GB" dirty="0" smtClean="0">
              <a:latin typeface="Arial" charset="0"/>
            </a:endParaRPr>
          </a:p>
        </p:txBody>
      </p:sp>
      <p:sp>
        <p:nvSpPr>
          <p:cNvPr id="23555" name="Rectangle 3"/>
          <p:cNvSpPr>
            <a:spLocks noChangeArrowheads="1"/>
          </p:cNvSpPr>
          <p:nvPr/>
        </p:nvSpPr>
        <p:spPr bwMode="auto">
          <a:xfrm>
            <a:off x="228600" y="304800"/>
            <a:ext cx="7772400"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
        <p:nvSpPr>
          <p:cNvPr id="23556" name="Rectangle 4"/>
          <p:cNvSpPr>
            <a:spLocks noChangeArrowheads="1"/>
          </p:cNvSpPr>
          <p:nvPr/>
        </p:nvSpPr>
        <p:spPr bwMode="auto">
          <a:xfrm>
            <a:off x="762000" y="1981200"/>
            <a:ext cx="7696200" cy="396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defRPr/>
            </a:pPr>
            <a:endParaRPr lang="it-IT">
              <a:ea typeface="ＭＳ Ｐゴシック" charset="0"/>
            </a:endParaRPr>
          </a:p>
        </p:txBody>
      </p:sp>
    </p:spTree>
    <p:extLst>
      <p:ext uri="{BB962C8B-B14F-4D97-AF65-F5344CB8AC3E}">
        <p14:creationId xmlns:p14="http://schemas.microsoft.com/office/powerpoint/2010/main" val="9283238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xfrm>
            <a:off x="228600" y="304800"/>
            <a:ext cx="7772400" cy="1143000"/>
          </a:xfrm>
        </p:spPr>
        <p:txBody>
          <a:bodyPr lIns="90000" tIns="46800" rIns="90000" bIns="46800"/>
          <a:lstStyle/>
          <a:p>
            <a:pPr algn="l">
              <a:lnSpc>
                <a:spcPct val="100000"/>
              </a:lnSpc>
              <a:buClr>
                <a:srgbClr val="CCCC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az-Latn-AZ" sz="3400" dirty="0" smtClean="0"/>
              <a:t>Hüquqların məhdudlaşdırılması</a:t>
            </a:r>
            <a:endParaRPr lang="en-GB" sz="3400" dirty="0" smtClean="0"/>
          </a:p>
        </p:txBody>
      </p:sp>
      <p:sp>
        <p:nvSpPr>
          <p:cNvPr id="25602" name="Rectangle 2"/>
          <p:cNvSpPr>
            <a:spLocks noGrp="1" noChangeArrowheads="1"/>
          </p:cNvSpPr>
          <p:nvPr>
            <p:ph type="subTitle" idx="4294967295"/>
          </p:nvPr>
        </p:nvSpPr>
        <p:spPr>
          <a:xfrm>
            <a:off x="381000" y="1628775"/>
            <a:ext cx="8512175" cy="4614863"/>
          </a:xfrm>
        </p:spPr>
        <p:txBody>
          <a:bodyPr lIns="90000" tIns="46800" rIns="90000" bIns="46800">
            <a:normAutofit/>
          </a:bodyPr>
          <a:lstStyle/>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az-Latn-AZ" sz="2300" dirty="0" smtClean="0"/>
              <a:t>Məhdudlaşdırılma aşağıdakı qaydada tətbiq olunmalıdır</a:t>
            </a:r>
            <a:r>
              <a:rPr lang="en-GB" sz="2300" dirty="0" smtClean="0"/>
              <a:t>:</a:t>
            </a:r>
          </a:p>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en-GB" sz="2300" dirty="0" smtClean="0"/>
              <a:t>1.	</a:t>
            </a:r>
            <a:r>
              <a:rPr lang="az-Latn-AZ" sz="2300" dirty="0" smtClean="0"/>
              <a:t>Qanunda nəzərdə tutulmalıdır</a:t>
            </a:r>
            <a:r>
              <a:rPr lang="en-GB" sz="2300" dirty="0" smtClean="0"/>
              <a:t> </a:t>
            </a:r>
          </a:p>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en-GB" sz="2300" dirty="0" smtClean="0"/>
              <a:t>2.	</a:t>
            </a:r>
            <a:r>
              <a:rPr lang="az-Latn-AZ" sz="2300" dirty="0" smtClean="0"/>
              <a:t>Maddədə nəzərdə tutulmuş legitim məqsədlərdən birini özündə əks etdirməlidir</a:t>
            </a:r>
            <a:endParaRPr lang="en-GB" sz="2300" dirty="0" smtClean="0"/>
          </a:p>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en-GB" sz="2300" dirty="0" smtClean="0"/>
              <a:t>3. 	</a:t>
            </a:r>
            <a:r>
              <a:rPr lang="en-GB" altLang="en-GB" sz="2300" dirty="0" smtClean="0"/>
              <a:t>“</a:t>
            </a:r>
            <a:r>
              <a:rPr lang="az-Latn-AZ" altLang="en-GB" sz="2300" dirty="0" smtClean="0"/>
              <a:t>Demokratik cəmiyyətdə zəruri</a:t>
            </a:r>
            <a:r>
              <a:rPr lang="en-GB" altLang="en-GB" sz="2300" dirty="0" smtClean="0"/>
              <a:t>”</a:t>
            </a:r>
            <a:r>
              <a:rPr lang="en-GB" altLang="ja-JP" sz="2300" dirty="0" smtClean="0"/>
              <a:t> </a:t>
            </a:r>
            <a:r>
              <a:rPr lang="az-Latn-AZ" altLang="ja-JP" sz="2300" dirty="0" smtClean="0"/>
              <a:t>və proporsional olmalıdır</a:t>
            </a:r>
            <a:endParaRPr lang="en-GB" altLang="ja-JP" sz="2300" dirty="0" smtClean="0"/>
          </a:p>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en-GB" sz="2300" dirty="0" smtClean="0"/>
              <a:t>4. 	</a:t>
            </a:r>
            <a:r>
              <a:rPr lang="az-Latn-AZ" sz="2300" dirty="0" smtClean="0"/>
              <a:t>Ayrı-seçkiliyə yol verilmədən tətbiq olunmalıdır</a:t>
            </a:r>
            <a:endParaRPr lang="en-GB" sz="2300" dirty="0" smtClean="0"/>
          </a:p>
          <a:p>
            <a:pPr marL="606425" indent="-606425">
              <a:lnSpc>
                <a:spcPct val="100000"/>
              </a:lnSpc>
              <a:spcBef>
                <a:spcPts val="1500"/>
              </a:spcBef>
              <a:spcAft>
                <a:spcPct val="0"/>
              </a:spcAft>
              <a:buClr>
                <a:srgbClr val="FFFFFF"/>
              </a:buClr>
              <a:buSzPct val="100000"/>
              <a:buFont typeface="Arial" pitchFamily="34" charset="0"/>
              <a:buNone/>
              <a:tabLst>
                <a:tab pos="606425" algn="l"/>
                <a:tab pos="947738" algn="l"/>
                <a:tab pos="1397000" algn="l"/>
                <a:tab pos="1846263" algn="l"/>
                <a:tab pos="2295525" algn="l"/>
                <a:tab pos="2744788" algn="l"/>
                <a:tab pos="3194050" algn="l"/>
                <a:tab pos="3643313" algn="l"/>
                <a:tab pos="4092575" algn="l"/>
                <a:tab pos="4541838" algn="l"/>
                <a:tab pos="4991100" algn="l"/>
                <a:tab pos="5440363" algn="l"/>
                <a:tab pos="5889625" algn="l"/>
                <a:tab pos="6338888" algn="l"/>
                <a:tab pos="6788150" algn="l"/>
                <a:tab pos="7237413" algn="l"/>
                <a:tab pos="7686675" algn="l"/>
                <a:tab pos="8135938" algn="l"/>
                <a:tab pos="8585200" algn="l"/>
                <a:tab pos="9034463" algn="l"/>
                <a:tab pos="9483725" algn="l"/>
              </a:tabLst>
              <a:defRPr/>
            </a:pPr>
            <a:r>
              <a:rPr lang="en-GB" sz="2300" dirty="0" smtClean="0"/>
              <a:t>	</a:t>
            </a:r>
            <a:r>
              <a:rPr lang="az-Latn-AZ" sz="2300" dirty="0" smtClean="0"/>
              <a:t>Əks halda, məhdudiyyət qeyri-qanuni olacaq və Konvensiyada nəzərdə tutulan hüququn pozuntusuna səbəb olacaq</a:t>
            </a:r>
            <a:r>
              <a:rPr lang="en-GB" sz="2300" dirty="0" smtClean="0"/>
              <a:t>.</a:t>
            </a:r>
            <a:endParaRPr lang="az-Latn-AZ" sz="2300" dirty="0" smtClean="0"/>
          </a:p>
        </p:txBody>
      </p:sp>
    </p:spTree>
    <p:extLst>
      <p:ext uri="{BB962C8B-B14F-4D97-AF65-F5344CB8AC3E}">
        <p14:creationId xmlns:p14="http://schemas.microsoft.com/office/powerpoint/2010/main" val="72744048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xfrm>
            <a:off x="228600" y="304800"/>
            <a:ext cx="7772400" cy="1143000"/>
          </a:xfrm>
        </p:spPr>
        <p:txBody>
          <a:bodyPr lIns="90000" tIns="46800" rIns="90000" bIns="46800"/>
          <a:lstStyle/>
          <a:p>
            <a:pPr algn="l">
              <a:lnSpc>
                <a:spcPct val="100000"/>
              </a:lnSpc>
              <a:buClr>
                <a:srgbClr val="CCCCFF"/>
              </a:buClr>
              <a:buSzPct val="100000"/>
              <a:buFont typeface="Arial"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az-Latn-AZ" sz="3400" dirty="0" smtClean="0"/>
              <a:t>Proporsionallıq</a:t>
            </a:r>
            <a:endParaRPr lang="en-GB" sz="3400" dirty="0" smtClean="0"/>
          </a:p>
        </p:txBody>
      </p:sp>
      <p:sp>
        <p:nvSpPr>
          <p:cNvPr id="26626" name="Rectangle 2"/>
          <p:cNvSpPr>
            <a:spLocks noGrp="1" noChangeArrowheads="1"/>
          </p:cNvSpPr>
          <p:nvPr>
            <p:ph type="subTitle" idx="4294967295"/>
          </p:nvPr>
        </p:nvSpPr>
        <p:spPr>
          <a:xfrm>
            <a:off x="381000" y="1371600"/>
            <a:ext cx="7696200" cy="4110038"/>
          </a:xfrm>
        </p:spPr>
        <p:txBody>
          <a:bodyPr lIns="90000" tIns="46800" rIns="90000" bIns="46800">
            <a:normAutofit fontScale="92500" lnSpcReduction="10000"/>
          </a:bodyPr>
          <a:lstStyle/>
          <a:p>
            <a:pPr marL="809625" indent="-809625">
              <a:lnSpc>
                <a:spcPct val="100000"/>
              </a:lnSpc>
              <a:spcBef>
                <a:spcPts val="700"/>
              </a:spcBef>
              <a:spcAft>
                <a:spcPct val="0"/>
              </a:spcAft>
              <a:buClr>
                <a:srgbClr val="FFFFFF"/>
              </a:buClr>
              <a:buSzPct val="100000"/>
              <a:buFont typeface="Wingdings" pitchFamily="2" charset="2"/>
              <a:buNone/>
              <a:tabLst>
                <a:tab pos="809625"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defRPr/>
            </a:pPr>
            <a:r>
              <a:rPr lang="az-Latn-AZ" dirty="0" smtClean="0"/>
              <a:t>İki əlaqədar anlayış</a:t>
            </a:r>
            <a:r>
              <a:rPr lang="en-GB" dirty="0" smtClean="0"/>
              <a:t>:</a:t>
            </a:r>
            <a:endParaRPr lang="az-Latn-AZ" dirty="0" smtClean="0"/>
          </a:p>
          <a:p>
            <a:pPr marL="809625" indent="-809625">
              <a:lnSpc>
                <a:spcPct val="100000"/>
              </a:lnSpc>
              <a:spcBef>
                <a:spcPts val="700"/>
              </a:spcBef>
              <a:spcAft>
                <a:spcPct val="0"/>
              </a:spcAft>
              <a:buClr>
                <a:srgbClr val="FFFFFF"/>
              </a:buClr>
              <a:buSzPct val="100000"/>
              <a:buFont typeface="Wingdings" pitchFamily="2" charset="2"/>
              <a:buNone/>
              <a:tabLst>
                <a:tab pos="809625"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defRPr/>
            </a:pPr>
            <a:endParaRPr lang="en-GB" dirty="0" smtClean="0"/>
          </a:p>
          <a:p>
            <a:pPr marL="809625" indent="-809625" algn="just">
              <a:lnSpc>
                <a:spcPct val="100000"/>
              </a:lnSpc>
              <a:spcBef>
                <a:spcPts val="700"/>
              </a:spcBef>
              <a:spcAft>
                <a:spcPct val="0"/>
              </a:spcAft>
              <a:buClr>
                <a:srgbClr val="FFFFFF"/>
              </a:buClr>
              <a:buSzPct val="100000"/>
              <a:buFont typeface="Wingdings" pitchFamily="2" charset="2"/>
              <a:buNone/>
              <a:tabLst>
                <a:tab pos="809625"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defRPr/>
            </a:pPr>
            <a:r>
              <a:rPr lang="az-Latn-AZ" dirty="0" smtClean="0"/>
              <a:t>Nəzərdə tutulan ictimai siyasətin məqsədi ilə bu məqsədə nail olmaq üçün dövlətin istifadə etdiyi vasitələr arasında məntiqi əlaqə olmalıdır</a:t>
            </a:r>
            <a:r>
              <a:rPr lang="en-GB" dirty="0" smtClean="0"/>
              <a:t>.</a:t>
            </a:r>
          </a:p>
          <a:p>
            <a:pPr marL="809625" indent="-809625" algn="just">
              <a:lnSpc>
                <a:spcPct val="100000"/>
              </a:lnSpc>
              <a:spcBef>
                <a:spcPts val="700"/>
              </a:spcBef>
              <a:spcAft>
                <a:spcPct val="0"/>
              </a:spcAft>
              <a:buClr>
                <a:srgbClr val="FFFFFF"/>
              </a:buClr>
              <a:buSzPct val="100000"/>
              <a:buFont typeface="Wingdings" pitchFamily="2" charset="2"/>
              <a:buNone/>
              <a:tabLst>
                <a:tab pos="809625" algn="l"/>
                <a:tab pos="1150938" algn="l"/>
                <a:tab pos="1600200" algn="l"/>
                <a:tab pos="2049463" algn="l"/>
                <a:tab pos="2498725" algn="l"/>
                <a:tab pos="2947988" algn="l"/>
                <a:tab pos="3397250" algn="l"/>
                <a:tab pos="3846513" algn="l"/>
                <a:tab pos="4295775" algn="l"/>
                <a:tab pos="4745038" algn="l"/>
                <a:tab pos="5194300" algn="l"/>
                <a:tab pos="5643563" algn="l"/>
                <a:tab pos="6092825" algn="l"/>
                <a:tab pos="6542088" algn="l"/>
                <a:tab pos="6991350" algn="l"/>
                <a:tab pos="7440613" algn="l"/>
                <a:tab pos="7889875" algn="l"/>
                <a:tab pos="8339138" algn="l"/>
                <a:tab pos="8788400" algn="l"/>
                <a:tab pos="9237663" algn="l"/>
                <a:tab pos="9686925" algn="l"/>
              </a:tabLst>
              <a:defRPr/>
            </a:pPr>
            <a:r>
              <a:rPr lang="az-Latn-AZ" dirty="0" smtClean="0"/>
              <a:t>Cəmiyyətin ümumi marağı ilə şəxslərin fundamental hüquqlarının müdafiəsi arasında ədalətli balans olmalıdır</a:t>
            </a:r>
            <a:r>
              <a:rPr lang="en-GB" altLang="ja-JP" dirty="0" smtClean="0"/>
              <a:t>.</a:t>
            </a:r>
            <a:endParaRPr lang="en-GB" dirty="0" smtClean="0"/>
          </a:p>
        </p:txBody>
      </p:sp>
    </p:spTree>
    <p:extLst>
      <p:ext uri="{BB962C8B-B14F-4D97-AF65-F5344CB8AC3E}">
        <p14:creationId xmlns:p14="http://schemas.microsoft.com/office/powerpoint/2010/main" val="54221802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91566449"/>
              </p:ext>
            </p:extLst>
          </p:nvPr>
        </p:nvGraphicFramePr>
        <p:xfrm>
          <a:off x="914400" y="228600"/>
          <a:ext cx="7391400" cy="533400"/>
        </p:xfrm>
        <a:graphic>
          <a:graphicData uri="http://schemas.openxmlformats.org/drawingml/2006/table">
            <a:tbl>
              <a:tblPr firstRow="1" bandRow="1">
                <a:tableStyleId>{5C22544A-7EE6-4342-B048-85BDC9FD1C3A}</a:tableStyleId>
              </a:tblPr>
              <a:tblGrid>
                <a:gridCol w="7391400"/>
              </a:tblGrid>
              <a:tr h="533400">
                <a:tc>
                  <a:txBody>
                    <a:bodyPr/>
                    <a:lstStyle/>
                    <a:p>
                      <a:pPr algn="ctr"/>
                      <a:r>
                        <a:rPr lang="az-Latn-AZ" sz="2800" b="0" dirty="0" smtClean="0"/>
                        <a:t>Məhkəmənin yeni qəbuledilənlik «Meyarları»</a:t>
                      </a:r>
                      <a:endParaRPr lang="ru-RU" sz="2800" dirty="0"/>
                    </a:p>
                  </a:txBody>
                  <a:tcPr/>
                </a:tc>
              </a:tr>
            </a:tbl>
          </a:graphicData>
        </a:graphic>
      </p:graphicFrame>
      <p:sp>
        <p:nvSpPr>
          <p:cNvPr id="3" name="Rectangle 2"/>
          <p:cNvSpPr/>
          <p:nvPr/>
        </p:nvSpPr>
        <p:spPr>
          <a:xfrm>
            <a:off x="914400" y="1066800"/>
            <a:ext cx="7467600" cy="4893647"/>
          </a:xfrm>
          <a:prstGeom prst="rect">
            <a:avLst/>
          </a:prstGeom>
        </p:spPr>
        <p:txBody>
          <a:bodyPr wrap="square">
            <a:spAutoFit/>
          </a:bodyPr>
          <a:lstStyle/>
          <a:p>
            <a:pPr algn="just"/>
            <a:r>
              <a:rPr lang="az-Latn-AZ" sz="2400" dirty="0" smtClean="0"/>
              <a:t>Maddə 35, </a:t>
            </a:r>
            <a:r>
              <a:rPr lang="en-GB" sz="2400" dirty="0" err="1" smtClean="0"/>
              <a:t>Qəbul</a:t>
            </a:r>
            <a:r>
              <a:rPr lang="en-GB" sz="2400" dirty="0" smtClean="0"/>
              <a:t> </a:t>
            </a:r>
            <a:r>
              <a:rPr lang="en-GB" sz="2400" dirty="0" err="1"/>
              <a:t>edilənlik</a:t>
            </a:r>
            <a:r>
              <a:rPr lang="en-GB" sz="2400" dirty="0"/>
              <a:t> </a:t>
            </a:r>
            <a:r>
              <a:rPr lang="en-GB" sz="2400" dirty="0" err="1"/>
              <a:t>şərtləri</a:t>
            </a:r>
            <a:endParaRPr lang="en-GB" sz="2400" dirty="0"/>
          </a:p>
          <a:p>
            <a:pPr algn="just"/>
            <a:r>
              <a:rPr lang="en-GB" sz="2400" dirty="0" smtClean="0"/>
              <a:t>3. </a:t>
            </a:r>
            <a:r>
              <a:rPr lang="en-GB" sz="2400" dirty="0" err="1" smtClean="0"/>
              <a:t>Məhkəmə</a:t>
            </a:r>
            <a:r>
              <a:rPr lang="en-GB" sz="2400" dirty="0" smtClean="0"/>
              <a:t> 34-cü </a:t>
            </a:r>
            <a:r>
              <a:rPr lang="en-GB" sz="2400" dirty="0" err="1" smtClean="0"/>
              <a:t>maddəyə</a:t>
            </a:r>
            <a:r>
              <a:rPr lang="en-GB" sz="2400" dirty="0" smtClean="0"/>
              <a:t> </a:t>
            </a:r>
            <a:r>
              <a:rPr lang="en-GB" sz="2400" dirty="0" err="1" smtClean="0"/>
              <a:t>əsasən</a:t>
            </a:r>
            <a:r>
              <a:rPr lang="en-GB" sz="2400" dirty="0" smtClean="0"/>
              <a:t> </a:t>
            </a:r>
            <a:r>
              <a:rPr lang="en-GB" sz="2400" dirty="0" err="1" smtClean="0"/>
              <a:t>təqdim</a:t>
            </a:r>
            <a:r>
              <a:rPr lang="en-GB" sz="2400" dirty="0" smtClean="0"/>
              <a:t> </a:t>
            </a:r>
            <a:r>
              <a:rPr lang="en-GB" sz="2400" dirty="0" err="1" smtClean="0"/>
              <a:t>edilmiş</a:t>
            </a:r>
            <a:r>
              <a:rPr lang="en-GB" sz="2400" dirty="0" smtClean="0"/>
              <a:t> </a:t>
            </a:r>
            <a:r>
              <a:rPr lang="en-GB" sz="2400" dirty="0" err="1" smtClean="0"/>
              <a:t>istənilən</a:t>
            </a:r>
            <a:r>
              <a:rPr lang="en-GB" sz="2400" dirty="0" smtClean="0"/>
              <a:t> </a:t>
            </a:r>
            <a:r>
              <a:rPr lang="az-Latn-AZ" sz="2400" dirty="0" smtClean="0"/>
              <a:t> </a:t>
            </a:r>
            <a:r>
              <a:rPr lang="en-GB" sz="2400" dirty="0" err="1" smtClean="0"/>
              <a:t>fərdi</a:t>
            </a:r>
            <a:r>
              <a:rPr lang="en-GB" sz="2400" dirty="0" smtClean="0"/>
              <a:t> </a:t>
            </a:r>
            <a:r>
              <a:rPr lang="en-GB" sz="2400" dirty="0" err="1" smtClean="0"/>
              <a:t>şikayəti</a:t>
            </a:r>
            <a:r>
              <a:rPr lang="en-GB" sz="2400" dirty="0" smtClean="0"/>
              <a:t> </a:t>
            </a:r>
            <a:r>
              <a:rPr lang="en-GB" sz="2400" dirty="0" err="1" smtClean="0"/>
              <a:t>qəbuledilməz</a:t>
            </a:r>
            <a:r>
              <a:rPr lang="en-GB" sz="2400" dirty="0" smtClean="0"/>
              <a:t> </a:t>
            </a:r>
            <a:r>
              <a:rPr lang="en-GB" sz="2400" dirty="0" err="1" smtClean="0"/>
              <a:t>elan</a:t>
            </a:r>
            <a:r>
              <a:rPr lang="en-GB" sz="2400" dirty="0" smtClean="0"/>
              <a:t> </a:t>
            </a:r>
            <a:r>
              <a:rPr lang="en-GB" sz="2400" dirty="0" err="1" smtClean="0"/>
              <a:t>edir</a:t>
            </a:r>
            <a:r>
              <a:rPr lang="en-GB" sz="2400" dirty="0" smtClean="0"/>
              <a:t>, </a:t>
            </a:r>
            <a:r>
              <a:rPr lang="en-GB" sz="2400" dirty="0" err="1" smtClean="0"/>
              <a:t>əgər</a:t>
            </a:r>
            <a:r>
              <a:rPr lang="en-GB" sz="2400" dirty="0" smtClean="0"/>
              <a:t> o </a:t>
            </a:r>
            <a:r>
              <a:rPr lang="en-GB" sz="2400" dirty="0" err="1" smtClean="0"/>
              <a:t>hesab</a:t>
            </a:r>
            <a:r>
              <a:rPr lang="en-GB" sz="2400" dirty="0" smtClean="0"/>
              <a:t> </a:t>
            </a:r>
            <a:r>
              <a:rPr lang="en-GB" sz="2400" dirty="0" err="1" smtClean="0"/>
              <a:t>edirsə</a:t>
            </a:r>
            <a:r>
              <a:rPr lang="en-GB" sz="2400" dirty="0" smtClean="0"/>
              <a:t> </a:t>
            </a:r>
            <a:r>
              <a:rPr lang="en-GB" sz="2400" dirty="0" err="1" smtClean="0"/>
              <a:t>ki</a:t>
            </a:r>
            <a:r>
              <a:rPr lang="en-GB" sz="2400" dirty="0" smtClean="0"/>
              <a:t>:</a:t>
            </a:r>
          </a:p>
          <a:p>
            <a:pPr algn="just"/>
            <a:r>
              <a:rPr lang="en-GB" sz="2400" dirty="0" smtClean="0"/>
              <a:t>(</a:t>
            </a:r>
            <a:r>
              <a:rPr lang="en-GB" sz="2400" dirty="0"/>
              <a:t>a) </a:t>
            </a:r>
            <a:r>
              <a:rPr lang="en-GB" sz="2400" dirty="0" err="1"/>
              <a:t>şikayət</a:t>
            </a:r>
            <a:r>
              <a:rPr lang="en-GB" sz="2400" dirty="0"/>
              <a:t> </a:t>
            </a:r>
            <a:r>
              <a:rPr lang="en-GB" sz="2400" dirty="0" err="1"/>
              <a:t>Konvensiyanın</a:t>
            </a:r>
            <a:r>
              <a:rPr lang="en-GB" sz="2400" dirty="0"/>
              <a:t> və ya </a:t>
            </a:r>
            <a:r>
              <a:rPr lang="en-GB" sz="2400" dirty="0" err="1"/>
              <a:t>ona</a:t>
            </a:r>
            <a:r>
              <a:rPr lang="en-GB" sz="2400" dirty="0"/>
              <a:t> </a:t>
            </a:r>
            <a:r>
              <a:rPr lang="en-GB" sz="2400" dirty="0" err="1"/>
              <a:t>dair</a:t>
            </a:r>
            <a:r>
              <a:rPr lang="en-GB" sz="2400" dirty="0"/>
              <a:t> </a:t>
            </a:r>
            <a:r>
              <a:rPr lang="en-GB" sz="2400" dirty="0" err="1"/>
              <a:t>Protokolların</a:t>
            </a:r>
            <a:r>
              <a:rPr lang="en-GB" sz="2400" dirty="0"/>
              <a:t> </a:t>
            </a:r>
            <a:r>
              <a:rPr lang="en-GB" sz="2400" dirty="0" err="1" smtClean="0"/>
              <a:t>müddəalarına</a:t>
            </a:r>
            <a:r>
              <a:rPr lang="en-GB" sz="2400" dirty="0" smtClean="0"/>
              <a:t> </a:t>
            </a:r>
            <a:r>
              <a:rPr lang="en-GB" sz="2400" dirty="0"/>
              <a:t>uyğun </a:t>
            </a:r>
            <a:r>
              <a:rPr lang="en-GB" sz="2400" dirty="0" err="1"/>
              <a:t>deyil</a:t>
            </a:r>
            <a:r>
              <a:rPr lang="en-GB" sz="2400" dirty="0"/>
              <a:t>, </a:t>
            </a:r>
            <a:r>
              <a:rPr lang="en-GB" sz="2400" dirty="0" err="1"/>
              <a:t>açıq-aşkar</a:t>
            </a:r>
            <a:r>
              <a:rPr lang="en-GB" sz="2400" dirty="0"/>
              <a:t> </a:t>
            </a:r>
            <a:r>
              <a:rPr lang="en-GB" sz="2400" dirty="0" err="1"/>
              <a:t>əsassızdır</a:t>
            </a:r>
            <a:r>
              <a:rPr lang="en-GB" sz="2400" dirty="0"/>
              <a:t> və ya </a:t>
            </a:r>
            <a:r>
              <a:rPr lang="en-GB" sz="2400" dirty="0" err="1" smtClean="0"/>
              <a:t>fərdi</a:t>
            </a:r>
            <a:r>
              <a:rPr lang="en-GB" sz="2400" dirty="0" smtClean="0"/>
              <a:t> </a:t>
            </a:r>
            <a:r>
              <a:rPr lang="en-GB" sz="2400" dirty="0" err="1"/>
              <a:t>müraciət</a:t>
            </a:r>
            <a:r>
              <a:rPr lang="en-GB" sz="2400" dirty="0"/>
              <a:t> </a:t>
            </a:r>
            <a:r>
              <a:rPr lang="en-GB" sz="2400" dirty="0" err="1"/>
              <a:t>hüququndan</a:t>
            </a:r>
            <a:r>
              <a:rPr lang="en-GB" sz="2400" dirty="0"/>
              <a:t> sui-</a:t>
            </a:r>
            <a:r>
              <a:rPr lang="en-GB" sz="2400" dirty="0" err="1"/>
              <a:t>istifadədir</a:t>
            </a:r>
            <a:r>
              <a:rPr lang="en-GB" sz="2400" dirty="0"/>
              <a:t>; və ya</a:t>
            </a:r>
          </a:p>
          <a:p>
            <a:pPr algn="just"/>
            <a:r>
              <a:rPr lang="en-GB" sz="2400" dirty="0"/>
              <a:t>(b) </a:t>
            </a:r>
            <a:r>
              <a:rPr lang="en-GB" sz="2400" dirty="0" err="1"/>
              <a:t>Konvensiya</a:t>
            </a:r>
            <a:r>
              <a:rPr lang="en-GB" sz="2400" dirty="0"/>
              <a:t> və </a:t>
            </a:r>
            <a:r>
              <a:rPr lang="en-GB" sz="2400" dirty="0" err="1"/>
              <a:t>ona</a:t>
            </a:r>
            <a:r>
              <a:rPr lang="en-GB" sz="2400" dirty="0"/>
              <a:t> </a:t>
            </a:r>
            <a:r>
              <a:rPr lang="en-GB" sz="2400" dirty="0" err="1"/>
              <a:t>dair</a:t>
            </a:r>
            <a:r>
              <a:rPr lang="en-GB" sz="2400" dirty="0"/>
              <a:t> </a:t>
            </a:r>
            <a:r>
              <a:rPr lang="en-GB" sz="2400" dirty="0" err="1"/>
              <a:t>Protokollarda</a:t>
            </a:r>
            <a:r>
              <a:rPr lang="en-GB" sz="2400" dirty="0"/>
              <a:t> </a:t>
            </a:r>
            <a:r>
              <a:rPr lang="en-GB" sz="2400" dirty="0" err="1"/>
              <a:t>göstərilmiş</a:t>
            </a:r>
            <a:r>
              <a:rPr lang="en-GB" sz="2400" dirty="0"/>
              <a:t> </a:t>
            </a:r>
            <a:r>
              <a:rPr lang="en-GB" sz="2400" dirty="0" err="1" smtClean="0"/>
              <a:t>insan</a:t>
            </a:r>
            <a:r>
              <a:rPr lang="en-GB" sz="2400" dirty="0" smtClean="0"/>
              <a:t> </a:t>
            </a:r>
            <a:r>
              <a:rPr lang="en-GB" sz="2400" dirty="0" err="1"/>
              <a:t>hüquqlarına</a:t>
            </a:r>
            <a:r>
              <a:rPr lang="en-GB" sz="2400" dirty="0"/>
              <a:t> </a:t>
            </a:r>
            <a:r>
              <a:rPr lang="en-GB" sz="2400" dirty="0" err="1"/>
              <a:t>hörmətin</a:t>
            </a:r>
            <a:r>
              <a:rPr lang="en-GB" sz="2400" dirty="0"/>
              <a:t> </a:t>
            </a:r>
            <a:r>
              <a:rPr lang="en-GB" sz="2400" dirty="0" err="1"/>
              <a:t>şikayətə</a:t>
            </a:r>
            <a:r>
              <a:rPr lang="en-GB" sz="2400" dirty="0"/>
              <a:t> </a:t>
            </a:r>
            <a:r>
              <a:rPr lang="en-GB" sz="2400" dirty="0" err="1"/>
              <a:t>mahiyyəti</a:t>
            </a:r>
            <a:r>
              <a:rPr lang="en-GB" sz="2400" dirty="0"/>
              <a:t> </a:t>
            </a:r>
            <a:r>
              <a:rPr lang="en-GB" sz="2400" dirty="0" err="1"/>
              <a:t>üzrə</a:t>
            </a:r>
            <a:r>
              <a:rPr lang="en-GB" sz="2400" dirty="0"/>
              <a:t> </a:t>
            </a:r>
            <a:r>
              <a:rPr lang="en-GB" sz="2400" dirty="0" err="1" smtClean="0"/>
              <a:t>baxılmasını</a:t>
            </a:r>
            <a:r>
              <a:rPr lang="en-GB" sz="2400" dirty="0" smtClean="0"/>
              <a:t> </a:t>
            </a:r>
            <a:r>
              <a:rPr lang="en-GB" sz="2400" dirty="0" err="1"/>
              <a:t>tələb</a:t>
            </a:r>
            <a:r>
              <a:rPr lang="en-GB" sz="2400" dirty="0"/>
              <a:t> </a:t>
            </a:r>
            <a:r>
              <a:rPr lang="en-GB" sz="2400" dirty="0" err="1"/>
              <a:t>etdiyi</a:t>
            </a:r>
            <a:r>
              <a:rPr lang="en-GB" sz="2400" dirty="0"/>
              <a:t> </a:t>
            </a:r>
            <a:r>
              <a:rPr lang="en-GB" sz="2400" dirty="0" err="1"/>
              <a:t>hallar</a:t>
            </a:r>
            <a:r>
              <a:rPr lang="en-GB" sz="2400" dirty="0"/>
              <a:t> </a:t>
            </a:r>
            <a:r>
              <a:rPr lang="en-GB" sz="2400" dirty="0" err="1"/>
              <a:t>istisna</a:t>
            </a:r>
            <a:r>
              <a:rPr lang="en-GB" sz="2400" dirty="0"/>
              <a:t> </a:t>
            </a:r>
            <a:r>
              <a:rPr lang="en-GB" sz="2400" dirty="0" err="1"/>
              <a:t>olmaqla</a:t>
            </a:r>
            <a:r>
              <a:rPr lang="en-GB" sz="2400" dirty="0"/>
              <a:t>, və </a:t>
            </a:r>
            <a:r>
              <a:rPr lang="en-GB" sz="2400" dirty="0" err="1"/>
              <a:t>yerli</a:t>
            </a:r>
            <a:r>
              <a:rPr lang="en-GB" sz="2400" dirty="0"/>
              <a:t> </a:t>
            </a:r>
            <a:r>
              <a:rPr lang="en-GB" sz="2400" dirty="0" err="1" smtClean="0"/>
              <a:t>məhkəmə</a:t>
            </a:r>
            <a:r>
              <a:rPr lang="en-GB" sz="2400" dirty="0" smtClean="0"/>
              <a:t> </a:t>
            </a:r>
            <a:r>
              <a:rPr lang="en-GB" sz="2400" dirty="0" err="1"/>
              <a:t>tərəfindən</a:t>
            </a:r>
            <a:r>
              <a:rPr lang="en-GB" sz="2400" dirty="0"/>
              <a:t> </a:t>
            </a:r>
            <a:r>
              <a:rPr lang="en-GB" sz="2400" dirty="0" err="1"/>
              <a:t>lazımınca</a:t>
            </a:r>
            <a:r>
              <a:rPr lang="en-GB" sz="2400" dirty="0"/>
              <a:t> </a:t>
            </a:r>
            <a:r>
              <a:rPr lang="en-GB" sz="2400" dirty="0" err="1"/>
              <a:t>araşdırılmayan</a:t>
            </a:r>
            <a:r>
              <a:rPr lang="en-GB" sz="2400" dirty="0"/>
              <a:t> </a:t>
            </a:r>
            <a:r>
              <a:rPr lang="en-GB" sz="2400" dirty="0" err="1"/>
              <a:t>heç</a:t>
            </a:r>
            <a:r>
              <a:rPr lang="en-GB" sz="2400" dirty="0"/>
              <a:t> </a:t>
            </a:r>
            <a:r>
              <a:rPr lang="en-GB" sz="2400" dirty="0" err="1" smtClean="0"/>
              <a:t>bir</a:t>
            </a:r>
            <a:r>
              <a:rPr lang="en-GB" sz="2400" dirty="0" smtClean="0"/>
              <a:t> </a:t>
            </a:r>
            <a:r>
              <a:rPr lang="en-GB" sz="2400" dirty="0" err="1"/>
              <a:t>işi</a:t>
            </a:r>
            <a:r>
              <a:rPr lang="en-GB" sz="2400" dirty="0"/>
              <a:t> </a:t>
            </a:r>
            <a:r>
              <a:rPr lang="en-GB" sz="2400" dirty="0" err="1"/>
              <a:t>bu</a:t>
            </a:r>
            <a:r>
              <a:rPr lang="en-GB" sz="2400" dirty="0"/>
              <a:t> </a:t>
            </a:r>
            <a:r>
              <a:rPr lang="en-GB" sz="2400" dirty="0" err="1"/>
              <a:t>əsasla</a:t>
            </a:r>
            <a:r>
              <a:rPr lang="en-GB" sz="2400" dirty="0"/>
              <a:t> </a:t>
            </a:r>
            <a:r>
              <a:rPr lang="en-GB" sz="2400" dirty="0" err="1"/>
              <a:t>rədd</a:t>
            </a:r>
            <a:r>
              <a:rPr lang="en-GB" sz="2400" dirty="0"/>
              <a:t> </a:t>
            </a:r>
            <a:r>
              <a:rPr lang="en-GB" sz="2400" dirty="0" err="1"/>
              <a:t>etməmək</a:t>
            </a:r>
            <a:r>
              <a:rPr lang="en-GB" sz="2400" dirty="0"/>
              <a:t> </a:t>
            </a:r>
            <a:r>
              <a:rPr lang="en-GB" sz="2400" dirty="0" err="1"/>
              <a:t>şərti</a:t>
            </a:r>
            <a:r>
              <a:rPr lang="en-GB" sz="2400" dirty="0"/>
              <a:t> </a:t>
            </a:r>
            <a:r>
              <a:rPr lang="en-GB" sz="2400" dirty="0" err="1"/>
              <a:t>ilə</a:t>
            </a:r>
            <a:r>
              <a:rPr lang="en-GB" sz="2400" dirty="0"/>
              <a:t>, </a:t>
            </a:r>
            <a:r>
              <a:rPr lang="en-GB" sz="2400" dirty="0" err="1"/>
              <a:t>ərizəçi</a:t>
            </a:r>
            <a:r>
              <a:rPr lang="en-GB" sz="2400" dirty="0"/>
              <a:t> </a:t>
            </a:r>
            <a:r>
              <a:rPr lang="en-GB" sz="2400" b="1" u="sng" dirty="0" err="1" smtClean="0"/>
              <a:t>böyük</a:t>
            </a:r>
            <a:r>
              <a:rPr lang="az-Latn-AZ" sz="2400" b="1" u="sng" dirty="0" smtClean="0"/>
              <a:t>  </a:t>
            </a:r>
            <a:r>
              <a:rPr lang="en-GB" sz="2400" b="1" u="sng" dirty="0" err="1" smtClean="0"/>
              <a:t>zərərə</a:t>
            </a:r>
            <a:r>
              <a:rPr lang="en-GB" sz="2400" b="1" u="sng" dirty="0" smtClean="0"/>
              <a:t> </a:t>
            </a:r>
            <a:r>
              <a:rPr lang="en-GB" sz="2400" b="1" u="sng" dirty="0" err="1"/>
              <a:t>məruz</a:t>
            </a:r>
            <a:r>
              <a:rPr lang="en-GB" sz="2400" b="1" u="sng" dirty="0"/>
              <a:t> </a:t>
            </a:r>
            <a:r>
              <a:rPr lang="en-GB" sz="2400" b="1" u="sng" dirty="0" err="1"/>
              <a:t>qalmayıbsa</a:t>
            </a:r>
            <a:r>
              <a:rPr lang="en-GB" sz="2400" b="1" u="sng" dirty="0" smtClean="0"/>
              <a:t>.</a:t>
            </a:r>
            <a:endParaRPr lang="en-GB" sz="2400" b="1" u="sng" dirty="0"/>
          </a:p>
        </p:txBody>
      </p:sp>
    </p:spTree>
    <p:extLst>
      <p:ext uri="{BB962C8B-B14F-4D97-AF65-F5344CB8AC3E}">
        <p14:creationId xmlns:p14="http://schemas.microsoft.com/office/powerpoint/2010/main" val="1172629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1042988" y="2133600"/>
            <a:ext cx="7200900" cy="178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az-Latn-AZ" altLang="ru-RU" sz="2800" dirty="0" smtClean="0">
                <a:effectLst>
                  <a:outerShdw blurRad="38100" dist="38100" dir="2700000" algn="tl">
                    <a:srgbClr val="000000"/>
                  </a:outerShdw>
                </a:effectLst>
              </a:rPr>
              <a:t>Diqqətinizə görə Təşəkkür!</a:t>
            </a:r>
          </a:p>
          <a:p>
            <a:pPr algn="just">
              <a:spcBef>
                <a:spcPct val="50000"/>
              </a:spcBef>
              <a:defRPr/>
            </a:pPr>
            <a:r>
              <a:rPr lang="en-US" altLang="ru-RU" sz="2800" dirty="0" smtClean="0">
                <a:effectLst>
                  <a:outerShdw blurRad="38100" dist="38100" dir="2700000" algn="tl">
                    <a:srgbClr val="000000"/>
                  </a:outerShdw>
                </a:effectLst>
                <a:hlinkClick r:id="rId2"/>
              </a:rPr>
              <a:t>Email: </a:t>
            </a:r>
            <a:r>
              <a:rPr lang="az-Latn-AZ" altLang="ru-RU" sz="2800" dirty="0" smtClean="0">
                <a:effectLst>
                  <a:outerShdw blurRad="38100" dist="38100" dir="2700000" algn="tl">
                    <a:srgbClr val="000000"/>
                  </a:outerShdw>
                </a:effectLst>
                <a:hlinkClick r:id="rId2"/>
              </a:rPr>
              <a:t>abbasov.eminn</a:t>
            </a:r>
            <a:r>
              <a:rPr lang="en-US" altLang="ru-RU" sz="2800" dirty="0" smtClean="0">
                <a:effectLst>
                  <a:outerShdw blurRad="38100" dist="38100" dir="2700000" algn="tl">
                    <a:srgbClr val="000000"/>
                  </a:outerShdw>
                </a:effectLst>
                <a:hlinkClick r:id="rId2"/>
              </a:rPr>
              <a:t>@gmail.com</a:t>
            </a:r>
            <a:r>
              <a:rPr lang="en-US" altLang="ru-RU" sz="2800" dirty="0" smtClean="0">
                <a:effectLst>
                  <a:outerShdw blurRad="38100" dist="38100" dir="2700000" algn="tl">
                    <a:srgbClr val="000000"/>
                  </a:outerShdw>
                </a:effectLst>
              </a:rPr>
              <a:t> </a:t>
            </a:r>
            <a:endParaRPr lang="az-Latn-AZ" altLang="ru-RU" sz="2800" dirty="0" smtClean="0">
              <a:effectLst>
                <a:outerShdw blurRad="38100" dist="38100" dir="2700000" algn="tl">
                  <a:srgbClr val="000000"/>
                </a:outerShdw>
              </a:effectLst>
            </a:endParaRPr>
          </a:p>
          <a:p>
            <a:pPr>
              <a:lnSpc>
                <a:spcPct val="150000"/>
              </a:lnSpc>
              <a:spcBef>
                <a:spcPct val="50000"/>
              </a:spcBef>
              <a:defRPr/>
            </a:pPr>
            <a:endParaRPr lang="az-Latn-AZ" altLang="ru-RU" sz="20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1161681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z-Latn-AZ" dirty="0" smtClean="0"/>
              <a:t>AİHK-nın 8-ci maddəsinin tətbiqi</a:t>
            </a:r>
            <a:endParaRPr lang="ru-RU" dirty="0"/>
          </a:p>
        </p:txBody>
      </p:sp>
      <p:sp>
        <p:nvSpPr>
          <p:cNvPr id="3" name="Content Placeholder 2"/>
          <p:cNvSpPr>
            <a:spLocks noGrp="1"/>
          </p:cNvSpPr>
          <p:nvPr>
            <p:ph idx="1"/>
          </p:nvPr>
        </p:nvSpPr>
        <p:spPr/>
        <p:txBody>
          <a:bodyPr>
            <a:normAutofit/>
          </a:bodyPr>
          <a:lstStyle/>
          <a:p>
            <a:r>
              <a:rPr lang="az-Latn-AZ" dirty="0"/>
              <a:t>Tətbiq olunmada istifadə olunan iki mərhələli test;</a:t>
            </a:r>
          </a:p>
          <a:p>
            <a:r>
              <a:rPr lang="az-Latn-AZ" dirty="0" smtClean="0"/>
              <a:t>8-ci Maddənin əhatə dairəsi;</a:t>
            </a:r>
          </a:p>
          <a:p>
            <a:r>
              <a:rPr lang="az-Latn-AZ" dirty="0" smtClean="0"/>
              <a:t>8-ci maddə üzrə geri çəkilmə müddəası (Derogation Clause= istisna hökmü)</a:t>
            </a:r>
          </a:p>
          <a:p>
            <a:r>
              <a:rPr lang="az-Latn-AZ" dirty="0"/>
              <a:t>Dövlətin öhdəlikləri;</a:t>
            </a:r>
          </a:p>
          <a:p>
            <a:r>
              <a:rPr lang="az-Latn-AZ" dirty="0" smtClean="0"/>
              <a:t>Məhkəmənin qiymətləndirməsi;</a:t>
            </a:r>
          </a:p>
          <a:p>
            <a:r>
              <a:rPr lang="az-Latn-AZ" dirty="0" smtClean="0"/>
              <a:t>Qəbuledilənlik meyarları.</a:t>
            </a:r>
          </a:p>
          <a:p>
            <a:endParaRPr lang="ru-RU" dirty="0"/>
          </a:p>
        </p:txBody>
      </p:sp>
    </p:spTree>
    <p:extLst>
      <p:ext uri="{BB962C8B-B14F-4D97-AF65-F5344CB8AC3E}">
        <p14:creationId xmlns:p14="http://schemas.microsoft.com/office/powerpoint/2010/main" val="2336258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z-Latn-AZ" dirty="0" smtClean="0"/>
              <a:t>Maddənin tətbiqində iki mərhələli test</a:t>
            </a:r>
            <a:endParaRPr lang="ru-RU" dirty="0"/>
          </a:p>
        </p:txBody>
      </p:sp>
      <p:sp>
        <p:nvSpPr>
          <p:cNvPr id="3" name="Content Placeholder 2"/>
          <p:cNvSpPr>
            <a:spLocks noGrp="1"/>
          </p:cNvSpPr>
          <p:nvPr>
            <p:ph idx="1"/>
          </p:nvPr>
        </p:nvSpPr>
        <p:spPr/>
        <p:txBody>
          <a:bodyPr/>
          <a:lstStyle/>
          <a:p>
            <a:r>
              <a:rPr lang="az-Latn-AZ" dirty="0" smtClean="0"/>
              <a:t>Birinci mərhələ </a:t>
            </a:r>
            <a:r>
              <a:rPr lang="en-US" dirty="0" smtClean="0"/>
              <a:t>(</a:t>
            </a:r>
            <a:r>
              <a:rPr lang="az-Latn-AZ" dirty="0" smtClean="0"/>
              <a:t>Maddə</a:t>
            </a:r>
            <a:r>
              <a:rPr lang="en-US" dirty="0" smtClean="0"/>
              <a:t> </a:t>
            </a:r>
            <a:r>
              <a:rPr lang="en-US" dirty="0"/>
              <a:t>8 §1) – </a:t>
            </a:r>
            <a:r>
              <a:rPr lang="az-Latn-AZ" dirty="0" smtClean="0"/>
              <a:t>Şikayət Konvensiyanın səkkizinci maddəsinin əhatə dairəsinə düşürmü</a:t>
            </a:r>
            <a:r>
              <a:rPr lang="en-US" dirty="0" smtClean="0"/>
              <a:t>?</a:t>
            </a:r>
            <a:endParaRPr lang="az-Latn-AZ" dirty="0" smtClean="0"/>
          </a:p>
          <a:p>
            <a:endParaRPr lang="en-US" dirty="0"/>
          </a:p>
          <a:p>
            <a:r>
              <a:rPr lang="az-Latn-AZ" dirty="0" smtClean="0"/>
              <a:t>İkinci mərhələ</a:t>
            </a:r>
            <a:r>
              <a:rPr lang="en-US" dirty="0" smtClean="0"/>
              <a:t> (</a:t>
            </a:r>
            <a:r>
              <a:rPr lang="az-Latn-AZ" dirty="0" smtClean="0"/>
              <a:t>Maddə</a:t>
            </a:r>
            <a:r>
              <a:rPr lang="en-US" dirty="0" smtClean="0"/>
              <a:t> </a:t>
            </a:r>
            <a:r>
              <a:rPr lang="en-US" dirty="0"/>
              <a:t>8 §2) – </a:t>
            </a:r>
            <a:r>
              <a:rPr lang="az-Latn-AZ" dirty="0" smtClean="0"/>
              <a:t>Maddədə göstərilən hüquqlara müdaxilə olmuşdurmu? </a:t>
            </a:r>
            <a:endParaRPr lang="ru-RU" dirty="0"/>
          </a:p>
        </p:txBody>
      </p:sp>
    </p:spTree>
    <p:extLst>
      <p:ext uri="{BB962C8B-B14F-4D97-AF65-F5344CB8AC3E}">
        <p14:creationId xmlns:p14="http://schemas.microsoft.com/office/powerpoint/2010/main" val="1356863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1003300" y="520245"/>
            <a:ext cx="7448550" cy="6124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sz="2800" b="1" dirty="0" err="1" smtClean="0"/>
              <a:t>Şəxsi</a:t>
            </a:r>
            <a:r>
              <a:rPr lang="en-GB" sz="2800" b="1" dirty="0" smtClean="0"/>
              <a:t> və </a:t>
            </a:r>
            <a:r>
              <a:rPr lang="en-GB" sz="2800" b="1" dirty="0" err="1"/>
              <a:t>ailə</a:t>
            </a:r>
            <a:r>
              <a:rPr lang="en-GB" sz="2800" b="1" dirty="0"/>
              <a:t> </a:t>
            </a:r>
            <a:r>
              <a:rPr lang="en-GB" sz="2800" b="1" dirty="0" err="1"/>
              <a:t>həyatına</a:t>
            </a:r>
            <a:r>
              <a:rPr lang="en-GB" sz="2800" b="1" dirty="0"/>
              <a:t> </a:t>
            </a:r>
            <a:r>
              <a:rPr lang="en-GB" sz="2800" b="1" dirty="0" err="1"/>
              <a:t>hörmət</a:t>
            </a:r>
            <a:r>
              <a:rPr lang="en-GB" sz="2800" b="1" dirty="0"/>
              <a:t> </a:t>
            </a:r>
            <a:r>
              <a:rPr lang="en-GB" sz="2800" b="1" dirty="0" err="1" smtClean="0"/>
              <a:t>hüququ</a:t>
            </a:r>
            <a:r>
              <a:rPr lang="az-Latn-AZ" sz="2800" b="1" dirty="0" smtClean="0"/>
              <a:t>nun əhatə dairəsi</a:t>
            </a:r>
            <a:endParaRPr lang="en-GB" sz="2800" b="1" dirty="0"/>
          </a:p>
          <a:p>
            <a:endParaRPr lang="az-Latn-AZ" sz="2800" dirty="0" smtClean="0"/>
          </a:p>
          <a:p>
            <a:pPr marL="514350" indent="-514350" algn="just">
              <a:buAutoNum type="arabicPeriod"/>
            </a:pPr>
            <a:r>
              <a:rPr lang="en-GB" sz="2800" dirty="0" err="1" smtClean="0"/>
              <a:t>Hər</a:t>
            </a:r>
            <a:r>
              <a:rPr lang="en-GB" sz="2800" dirty="0" smtClean="0"/>
              <a:t> </a:t>
            </a:r>
            <a:r>
              <a:rPr lang="en-GB" sz="2800" dirty="0" err="1"/>
              <a:t>kəs</a:t>
            </a:r>
            <a:r>
              <a:rPr lang="en-GB" sz="2800" dirty="0"/>
              <a:t> </a:t>
            </a:r>
            <a:r>
              <a:rPr lang="en-GB" sz="2800" dirty="0" err="1"/>
              <a:t>öz</a:t>
            </a:r>
            <a:r>
              <a:rPr lang="en-GB" sz="2800" dirty="0"/>
              <a:t> </a:t>
            </a:r>
            <a:r>
              <a:rPr lang="en-GB" sz="2800" u="sng" dirty="0" err="1"/>
              <a:t>şəxsi</a:t>
            </a:r>
            <a:r>
              <a:rPr lang="en-GB" sz="2800" dirty="0"/>
              <a:t> və </a:t>
            </a:r>
            <a:r>
              <a:rPr lang="en-GB" sz="2800" u="sng" dirty="0" err="1"/>
              <a:t>ailə</a:t>
            </a:r>
            <a:r>
              <a:rPr lang="en-GB" sz="2800" dirty="0"/>
              <a:t> </a:t>
            </a:r>
            <a:r>
              <a:rPr lang="en-GB" sz="2800" b="1" dirty="0" err="1"/>
              <a:t>həyatına</a:t>
            </a:r>
            <a:r>
              <a:rPr lang="en-GB" sz="2800" dirty="0"/>
              <a:t>, </a:t>
            </a:r>
            <a:r>
              <a:rPr lang="en-GB" sz="2800" b="1" u="sng" dirty="0" err="1"/>
              <a:t>evinə</a:t>
            </a:r>
            <a:r>
              <a:rPr lang="en-GB" sz="2800" dirty="0"/>
              <a:t> və </a:t>
            </a:r>
            <a:r>
              <a:rPr lang="en-GB" sz="2800" b="1" u="sng" dirty="0" err="1"/>
              <a:t>yazışma</a:t>
            </a:r>
            <a:r>
              <a:rPr lang="en-GB" sz="2800" b="1" u="sng" dirty="0"/>
              <a:t> </a:t>
            </a:r>
            <a:r>
              <a:rPr lang="en-GB" sz="2800" b="1" u="sng" dirty="0" err="1" smtClean="0"/>
              <a:t>sirrinə</a:t>
            </a:r>
            <a:r>
              <a:rPr lang="az-Latn-AZ" sz="2800" u="sng" dirty="0" smtClean="0"/>
              <a:t> </a:t>
            </a:r>
            <a:r>
              <a:rPr lang="en-GB" sz="2800" dirty="0" err="1" smtClean="0"/>
              <a:t>hörmət</a:t>
            </a:r>
            <a:r>
              <a:rPr lang="en-GB" sz="2800" dirty="0" smtClean="0"/>
              <a:t> </a:t>
            </a:r>
            <a:r>
              <a:rPr lang="en-GB" sz="2800" dirty="0" err="1"/>
              <a:t>hüququna</a:t>
            </a:r>
            <a:r>
              <a:rPr lang="en-GB" sz="2800" dirty="0"/>
              <a:t> </a:t>
            </a:r>
            <a:r>
              <a:rPr lang="en-GB" sz="2800" dirty="0" err="1"/>
              <a:t>malikdir</a:t>
            </a:r>
            <a:r>
              <a:rPr lang="en-GB" sz="2800" dirty="0" smtClean="0"/>
              <a:t>.</a:t>
            </a:r>
            <a:endParaRPr lang="az-Latn-AZ" sz="2800" dirty="0" smtClean="0"/>
          </a:p>
          <a:p>
            <a:pPr algn="just"/>
            <a:r>
              <a:rPr lang="en-GB" sz="2800" dirty="0" smtClean="0"/>
              <a:t>2</a:t>
            </a:r>
            <a:r>
              <a:rPr lang="en-GB" sz="2800" dirty="0"/>
              <a:t>. </a:t>
            </a:r>
            <a:r>
              <a:rPr lang="en-GB" sz="2800" i="1" dirty="0" err="1"/>
              <a:t>Milli</a:t>
            </a:r>
            <a:r>
              <a:rPr lang="en-GB" sz="2800" i="1" dirty="0"/>
              <a:t> </a:t>
            </a:r>
            <a:r>
              <a:rPr lang="en-GB" sz="2800" i="1" dirty="0" err="1"/>
              <a:t>təhlükəsizlik</a:t>
            </a:r>
            <a:r>
              <a:rPr lang="en-GB" sz="2800" dirty="0"/>
              <a:t>, </a:t>
            </a:r>
            <a:r>
              <a:rPr lang="en-GB" sz="2800" i="1" dirty="0" err="1"/>
              <a:t>ictimai</a:t>
            </a:r>
            <a:r>
              <a:rPr lang="en-GB" sz="2800" i="1" dirty="0"/>
              <a:t> </a:t>
            </a:r>
            <a:r>
              <a:rPr lang="en-GB" sz="2800" i="1" dirty="0" err="1"/>
              <a:t>asayiş</a:t>
            </a:r>
            <a:r>
              <a:rPr lang="en-GB" sz="2800" i="1" dirty="0"/>
              <a:t> </a:t>
            </a:r>
            <a:r>
              <a:rPr lang="en-GB" sz="2800" dirty="0"/>
              <a:t>və </a:t>
            </a:r>
            <a:r>
              <a:rPr lang="en-GB" sz="2800" i="1" dirty="0" err="1"/>
              <a:t>ölkənin</a:t>
            </a:r>
            <a:r>
              <a:rPr lang="en-GB" sz="2800" i="1" dirty="0"/>
              <a:t> </a:t>
            </a:r>
            <a:r>
              <a:rPr lang="en-GB" sz="2800" i="1" dirty="0" err="1"/>
              <a:t>iqtisadi</a:t>
            </a:r>
            <a:r>
              <a:rPr lang="en-GB" sz="2800" i="1" dirty="0"/>
              <a:t> </a:t>
            </a:r>
            <a:r>
              <a:rPr lang="en-GB" sz="2800" i="1" dirty="0" err="1" smtClean="0"/>
              <a:t>rifah</a:t>
            </a:r>
            <a:r>
              <a:rPr lang="az-Latn-AZ" sz="2800" i="1" dirty="0" smtClean="0"/>
              <a:t> </a:t>
            </a:r>
            <a:r>
              <a:rPr lang="en-GB" sz="2800" i="1" dirty="0" err="1" smtClean="0"/>
              <a:t>maraqları</a:t>
            </a:r>
            <a:r>
              <a:rPr lang="en-GB" sz="2800" i="1" dirty="0" smtClean="0"/>
              <a:t> </a:t>
            </a:r>
            <a:r>
              <a:rPr lang="en-GB" sz="2800" i="1" dirty="0" err="1"/>
              <a:t>naminə</a:t>
            </a:r>
            <a:r>
              <a:rPr lang="en-GB" sz="2800" dirty="0"/>
              <a:t>, </a:t>
            </a:r>
            <a:r>
              <a:rPr lang="en-GB" sz="2800" i="1" dirty="0" err="1"/>
              <a:t>iğtişaş</a:t>
            </a:r>
            <a:r>
              <a:rPr lang="en-GB" sz="2800" i="1" dirty="0"/>
              <a:t> və ya </a:t>
            </a:r>
            <a:r>
              <a:rPr lang="en-GB" sz="2800" i="1" dirty="0" err="1"/>
              <a:t>cinayətin</a:t>
            </a:r>
            <a:r>
              <a:rPr lang="en-GB" sz="2800" i="1" dirty="0"/>
              <a:t> </a:t>
            </a:r>
            <a:r>
              <a:rPr lang="en-GB" sz="2800" i="1" dirty="0" err="1"/>
              <a:t>qarşısını</a:t>
            </a:r>
            <a:r>
              <a:rPr lang="en-GB" sz="2800" i="1" dirty="0"/>
              <a:t> </a:t>
            </a:r>
            <a:r>
              <a:rPr lang="en-GB" sz="2800" i="1" dirty="0" err="1"/>
              <a:t>almaq</a:t>
            </a:r>
            <a:r>
              <a:rPr lang="en-GB" sz="2800" i="1" dirty="0"/>
              <a:t> </a:t>
            </a:r>
            <a:r>
              <a:rPr lang="en-GB" sz="2800" i="1" dirty="0" err="1" smtClean="0"/>
              <a:t>üçün</a:t>
            </a:r>
            <a:r>
              <a:rPr lang="en-GB" sz="2800" dirty="0" smtClean="0"/>
              <a:t>,</a:t>
            </a:r>
            <a:r>
              <a:rPr lang="az-Latn-AZ" sz="2800" dirty="0" smtClean="0"/>
              <a:t> </a:t>
            </a:r>
            <a:r>
              <a:rPr lang="en-GB" sz="2800" i="1" dirty="0" err="1" smtClean="0"/>
              <a:t>sağlamlığı</a:t>
            </a:r>
            <a:r>
              <a:rPr lang="en-GB" sz="2800" dirty="0"/>
              <a:t>, </a:t>
            </a:r>
            <a:r>
              <a:rPr lang="en-GB" sz="2800" i="1" dirty="0" err="1"/>
              <a:t>yaxud</a:t>
            </a:r>
            <a:r>
              <a:rPr lang="en-GB" sz="2800" i="1" dirty="0"/>
              <a:t> </a:t>
            </a:r>
            <a:r>
              <a:rPr lang="en-GB" sz="2800" i="1" dirty="0" err="1"/>
              <a:t>mənəviyyatı</a:t>
            </a:r>
            <a:r>
              <a:rPr lang="en-GB" sz="2800" i="1" dirty="0"/>
              <a:t> </a:t>
            </a:r>
            <a:r>
              <a:rPr lang="en-GB" sz="2800" i="1" dirty="0" err="1"/>
              <a:t>qorumaq</a:t>
            </a:r>
            <a:r>
              <a:rPr lang="en-GB" sz="2800" dirty="0"/>
              <a:t> </a:t>
            </a:r>
            <a:r>
              <a:rPr lang="en-GB" sz="2800" dirty="0" err="1"/>
              <a:t>üçün</a:t>
            </a:r>
            <a:r>
              <a:rPr lang="en-GB" sz="2800" dirty="0"/>
              <a:t> </a:t>
            </a:r>
            <a:r>
              <a:rPr lang="en-GB" sz="2800" i="1" dirty="0"/>
              <a:t>və ya </a:t>
            </a:r>
            <a:r>
              <a:rPr lang="en-GB" sz="2800" i="1" dirty="0" err="1" smtClean="0"/>
              <a:t>digər</a:t>
            </a:r>
            <a:r>
              <a:rPr lang="az-Latn-AZ" sz="2800" i="1" dirty="0" smtClean="0"/>
              <a:t> </a:t>
            </a:r>
            <a:r>
              <a:rPr lang="en-GB" sz="2800" i="1" dirty="0" err="1" smtClean="0"/>
              <a:t>şəxslərin</a:t>
            </a:r>
            <a:r>
              <a:rPr lang="en-GB" sz="2800" i="1" dirty="0" smtClean="0"/>
              <a:t> </a:t>
            </a:r>
            <a:r>
              <a:rPr lang="en-GB" sz="2800" i="1" dirty="0" err="1"/>
              <a:t>hüquq</a:t>
            </a:r>
            <a:r>
              <a:rPr lang="en-GB" sz="2800" i="1" dirty="0"/>
              <a:t> və </a:t>
            </a:r>
            <a:r>
              <a:rPr lang="en-GB" sz="2800" i="1" dirty="0" err="1"/>
              <a:t>azadlıqlarını</a:t>
            </a:r>
            <a:r>
              <a:rPr lang="en-GB" sz="2800" i="1" dirty="0"/>
              <a:t> </a:t>
            </a:r>
            <a:r>
              <a:rPr lang="en-GB" sz="2800" i="1" dirty="0" err="1"/>
              <a:t>müdafiə</a:t>
            </a:r>
            <a:r>
              <a:rPr lang="en-GB" sz="2800" i="1" dirty="0"/>
              <a:t> </a:t>
            </a:r>
            <a:r>
              <a:rPr lang="en-GB" sz="2800" i="1" dirty="0" err="1"/>
              <a:t>etmək</a:t>
            </a:r>
            <a:r>
              <a:rPr lang="en-GB" sz="2800" i="1" dirty="0"/>
              <a:t> </a:t>
            </a:r>
            <a:r>
              <a:rPr lang="en-GB" sz="2800" dirty="0" err="1"/>
              <a:t>üçün</a:t>
            </a:r>
            <a:r>
              <a:rPr lang="en-GB" sz="2800" dirty="0"/>
              <a:t> </a:t>
            </a:r>
            <a:r>
              <a:rPr lang="en-GB" sz="2800" u="sng" dirty="0" err="1" smtClean="0">
                <a:solidFill>
                  <a:srgbClr val="FFFF00"/>
                </a:solidFill>
              </a:rPr>
              <a:t>qanunla</a:t>
            </a:r>
            <a:r>
              <a:rPr lang="az-Latn-AZ" sz="2800" u="sng" dirty="0" smtClean="0">
                <a:solidFill>
                  <a:srgbClr val="FFFF00"/>
                </a:solidFill>
              </a:rPr>
              <a:t> </a:t>
            </a:r>
            <a:r>
              <a:rPr lang="en-GB" sz="2800" u="sng" dirty="0" err="1" smtClean="0">
                <a:solidFill>
                  <a:srgbClr val="FFFF00"/>
                </a:solidFill>
              </a:rPr>
              <a:t>nəzərdə</a:t>
            </a:r>
            <a:r>
              <a:rPr lang="en-GB" sz="2800" u="sng" dirty="0" smtClean="0">
                <a:solidFill>
                  <a:srgbClr val="FFFF00"/>
                </a:solidFill>
              </a:rPr>
              <a:t> </a:t>
            </a:r>
            <a:r>
              <a:rPr lang="en-GB" sz="2800" u="sng" dirty="0" err="1">
                <a:solidFill>
                  <a:srgbClr val="FFFF00"/>
                </a:solidFill>
              </a:rPr>
              <a:t>tutulmuş</a:t>
            </a:r>
            <a:r>
              <a:rPr lang="en-GB" sz="2800" dirty="0"/>
              <a:t> və </a:t>
            </a:r>
            <a:r>
              <a:rPr lang="en-GB" sz="2800" u="sng" dirty="0" err="1">
                <a:solidFill>
                  <a:srgbClr val="FFFF00"/>
                </a:solidFill>
              </a:rPr>
              <a:t>demokratik</a:t>
            </a:r>
            <a:r>
              <a:rPr lang="en-GB" sz="2800" u="sng" dirty="0">
                <a:solidFill>
                  <a:srgbClr val="FFFF00"/>
                </a:solidFill>
              </a:rPr>
              <a:t> </a:t>
            </a:r>
            <a:r>
              <a:rPr lang="en-GB" sz="2800" u="sng" dirty="0" err="1">
                <a:solidFill>
                  <a:srgbClr val="FFFF00"/>
                </a:solidFill>
              </a:rPr>
              <a:t>cəmiyyətdə</a:t>
            </a:r>
            <a:r>
              <a:rPr lang="en-GB" sz="2800" u="sng" dirty="0">
                <a:solidFill>
                  <a:srgbClr val="FFFF00"/>
                </a:solidFill>
              </a:rPr>
              <a:t> </a:t>
            </a:r>
            <a:r>
              <a:rPr lang="en-GB" sz="2800" u="sng" dirty="0" err="1">
                <a:solidFill>
                  <a:srgbClr val="FFFF00"/>
                </a:solidFill>
              </a:rPr>
              <a:t>zəruri</a:t>
            </a:r>
            <a:r>
              <a:rPr lang="en-GB" sz="2800" u="sng" dirty="0">
                <a:solidFill>
                  <a:srgbClr val="FFFF00"/>
                </a:solidFill>
              </a:rPr>
              <a:t> </a:t>
            </a:r>
            <a:r>
              <a:rPr lang="en-GB" sz="2800" u="sng" dirty="0" err="1">
                <a:solidFill>
                  <a:srgbClr val="FFFF00"/>
                </a:solidFill>
              </a:rPr>
              <a:t>olan</a:t>
            </a:r>
            <a:r>
              <a:rPr lang="en-GB" sz="2800" u="sng" dirty="0">
                <a:solidFill>
                  <a:srgbClr val="FFFF00"/>
                </a:solidFill>
              </a:rPr>
              <a:t> </a:t>
            </a:r>
            <a:r>
              <a:rPr lang="en-GB" sz="2800" u="sng" dirty="0" err="1" smtClean="0">
                <a:solidFill>
                  <a:srgbClr val="FFFF00"/>
                </a:solidFill>
              </a:rPr>
              <a:t>hallar</a:t>
            </a:r>
            <a:r>
              <a:rPr lang="az-Latn-AZ" sz="2800" u="sng" dirty="0" smtClean="0">
                <a:solidFill>
                  <a:srgbClr val="FFFF00"/>
                </a:solidFill>
              </a:rPr>
              <a:t> </a:t>
            </a:r>
            <a:r>
              <a:rPr lang="en-GB" sz="2800" u="sng" dirty="0" err="1" smtClean="0">
                <a:solidFill>
                  <a:srgbClr val="FFFF00"/>
                </a:solidFill>
              </a:rPr>
              <a:t>istisna</a:t>
            </a:r>
            <a:r>
              <a:rPr lang="en-GB" sz="2800" u="sng" dirty="0" smtClean="0">
                <a:solidFill>
                  <a:srgbClr val="FFFF00"/>
                </a:solidFill>
              </a:rPr>
              <a:t> </a:t>
            </a:r>
            <a:r>
              <a:rPr lang="en-GB" sz="2800" u="sng" dirty="0" err="1">
                <a:solidFill>
                  <a:srgbClr val="FFFF00"/>
                </a:solidFill>
              </a:rPr>
              <a:t>olmaqla</a:t>
            </a:r>
            <a:r>
              <a:rPr lang="en-GB" sz="2800" dirty="0"/>
              <a:t>, </a:t>
            </a:r>
            <a:r>
              <a:rPr lang="en-GB" sz="2800" dirty="0" err="1"/>
              <a:t>bu</a:t>
            </a:r>
            <a:r>
              <a:rPr lang="en-GB" sz="2800" dirty="0"/>
              <a:t> </a:t>
            </a:r>
            <a:r>
              <a:rPr lang="en-GB" sz="2800" dirty="0" err="1"/>
              <a:t>hüququn</a:t>
            </a:r>
            <a:r>
              <a:rPr lang="en-GB" sz="2800" dirty="0"/>
              <a:t> </a:t>
            </a:r>
            <a:r>
              <a:rPr lang="en-GB" sz="2800" dirty="0" err="1"/>
              <a:t>həyata</a:t>
            </a:r>
            <a:r>
              <a:rPr lang="en-GB" sz="2800" dirty="0"/>
              <a:t> </a:t>
            </a:r>
            <a:r>
              <a:rPr lang="en-GB" sz="2800" dirty="0" err="1"/>
              <a:t>keçirilməsinə</a:t>
            </a:r>
            <a:r>
              <a:rPr lang="en-GB" sz="2800" dirty="0"/>
              <a:t> </a:t>
            </a:r>
            <a:r>
              <a:rPr lang="en-GB" sz="2800" dirty="0" err="1" smtClean="0"/>
              <a:t>dövlət</a:t>
            </a:r>
            <a:r>
              <a:rPr lang="az-Latn-AZ" sz="2800" dirty="0"/>
              <a:t> </a:t>
            </a:r>
            <a:r>
              <a:rPr lang="en-GB" sz="2800" dirty="0" err="1" smtClean="0"/>
              <a:t>hakimiyyəti</a:t>
            </a:r>
            <a:r>
              <a:rPr lang="en-GB" sz="2800" dirty="0" smtClean="0"/>
              <a:t> </a:t>
            </a:r>
            <a:r>
              <a:rPr lang="en-GB" sz="2800" dirty="0" err="1"/>
              <a:t>orqanları</a:t>
            </a:r>
            <a:r>
              <a:rPr lang="en-GB" sz="2800" dirty="0"/>
              <a:t> </a:t>
            </a:r>
            <a:r>
              <a:rPr lang="en-GB" sz="2800" dirty="0" err="1"/>
              <a:t>tərəfindən</a:t>
            </a:r>
            <a:r>
              <a:rPr lang="en-GB" sz="2800" dirty="0"/>
              <a:t> </a:t>
            </a:r>
            <a:r>
              <a:rPr lang="en-GB" sz="2800" dirty="0" err="1"/>
              <a:t>müdaxiləyə</a:t>
            </a:r>
            <a:r>
              <a:rPr lang="en-GB" sz="2800" dirty="0"/>
              <a:t> </a:t>
            </a:r>
            <a:r>
              <a:rPr lang="en-GB" sz="2800" dirty="0" err="1"/>
              <a:t>yol</a:t>
            </a:r>
            <a:r>
              <a:rPr lang="en-GB" sz="2800" dirty="0"/>
              <a:t> </a:t>
            </a:r>
            <a:r>
              <a:rPr lang="en-GB" sz="2800" dirty="0" err="1"/>
              <a:t>verilmir</a:t>
            </a:r>
            <a:r>
              <a:rPr lang="en-GB" sz="2800" dirty="0"/>
              <a:t>.</a:t>
            </a:r>
            <a:endParaRPr lang="en-GB" altLang="ru-RU" sz="2800" i="1" dirty="0">
              <a:effectLst>
                <a:outerShdw blurRad="38100" dist="38100" dir="2700000" algn="tl">
                  <a:srgbClr val="000000"/>
                </a:outerShdw>
              </a:effectLst>
            </a:endParaRPr>
          </a:p>
        </p:txBody>
      </p:sp>
    </p:spTree>
    <p:extLst>
      <p:ext uri="{BB962C8B-B14F-4D97-AF65-F5344CB8AC3E}">
        <p14:creationId xmlns:p14="http://schemas.microsoft.com/office/powerpoint/2010/main" val="2658360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609600" y="1905000"/>
            <a:ext cx="80010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buFontTx/>
              <a:buChar char="•"/>
              <a:defRPr/>
            </a:pPr>
            <a:r>
              <a:rPr lang="az-Latn-AZ" sz="2400" b="1" dirty="0" smtClean="0"/>
              <a:t> “</a:t>
            </a:r>
            <a:r>
              <a:rPr lang="az-Latn-AZ" sz="2400" b="1" dirty="0"/>
              <a:t>Şəxsi həyat” </a:t>
            </a:r>
            <a:r>
              <a:rPr lang="az-Latn-AZ" sz="2400" b="1" dirty="0" smtClean="0"/>
              <a:t>konsepsiyasının ətraflı və mükəmməl tərifi olmasa da, Məhkəmə şəxsi həyat anlayışı işığında dəyərləndirdiyi sahələr vardır:</a:t>
            </a:r>
          </a:p>
          <a:p>
            <a:pPr marL="800100" lvl="1" indent="-342900">
              <a:buFont typeface="Wingdings" panose="05000000000000000000" pitchFamily="2" charset="2"/>
              <a:buChar char="Ø"/>
              <a:defRPr/>
            </a:pPr>
            <a:r>
              <a:rPr lang="az-Latn-AZ" sz="2000" dirty="0" smtClean="0"/>
              <a:t>Fiziki və psixoloji toxunulmazlıq; (X və Y Niderlanda qarşı)</a:t>
            </a:r>
          </a:p>
          <a:p>
            <a:pPr marL="800100" lvl="1" indent="-342900">
              <a:buFont typeface="Wingdings" panose="05000000000000000000" pitchFamily="2" charset="2"/>
              <a:buChar char="Ø"/>
              <a:defRPr/>
            </a:pPr>
            <a:r>
              <a:rPr lang="az-Latn-AZ" sz="2000" dirty="0" smtClean="0"/>
              <a:t>Şəxsin fiziki və sosial kimliyinin aspektləri; </a:t>
            </a:r>
          </a:p>
          <a:p>
            <a:pPr marL="800100" lvl="1" indent="-342900">
              <a:buFont typeface="Wingdings" panose="05000000000000000000" pitchFamily="2" charset="2"/>
              <a:buChar char="Ø"/>
              <a:defRPr/>
            </a:pPr>
            <a:r>
              <a:rPr lang="az-Latn-AZ" sz="2000" dirty="0" smtClean="0"/>
              <a:t>Şəxsin adı və soyadı;</a:t>
            </a:r>
          </a:p>
          <a:p>
            <a:pPr marL="800100" lvl="1" indent="-342900">
              <a:buFont typeface="Wingdings" panose="05000000000000000000" pitchFamily="2" charset="2"/>
              <a:buChar char="Ø"/>
              <a:defRPr/>
            </a:pPr>
            <a:r>
              <a:rPr lang="az-Latn-AZ" sz="2000" dirty="0" smtClean="0"/>
              <a:t>Şəxsin şəkillərinə və fotolarına olan hüququ</a:t>
            </a:r>
          </a:p>
          <a:p>
            <a:pPr marL="800100" lvl="1" indent="-342900">
              <a:buFont typeface="Wingdings" panose="05000000000000000000" pitchFamily="2" charset="2"/>
              <a:buChar char="Ø"/>
              <a:defRPr/>
            </a:pPr>
            <a:r>
              <a:rPr lang="az-Latn-AZ" sz="2000" dirty="0" smtClean="0"/>
              <a:t>Şəxsin reputasiyası</a:t>
            </a:r>
          </a:p>
          <a:p>
            <a:pPr marL="800100" lvl="1" indent="-342900">
              <a:buFont typeface="Wingdings" panose="05000000000000000000" pitchFamily="2" charset="2"/>
              <a:buChar char="Ø"/>
              <a:defRPr/>
            </a:pPr>
            <a:r>
              <a:rPr lang="az-Latn-AZ" sz="2000" dirty="0" smtClean="0"/>
              <a:t>Cinsi kimlik;</a:t>
            </a:r>
          </a:p>
          <a:p>
            <a:pPr marL="800100" lvl="1" indent="-342900">
              <a:buFont typeface="Wingdings" panose="05000000000000000000" pitchFamily="2" charset="2"/>
              <a:buChar char="Ø"/>
              <a:defRPr/>
            </a:pPr>
            <a:r>
              <a:rPr lang="az-Latn-AZ" sz="2000" dirty="0" smtClean="0"/>
              <a:t>Seksual həyat;</a:t>
            </a:r>
          </a:p>
          <a:p>
            <a:pPr marL="800100" lvl="1" indent="-342900">
              <a:buFont typeface="Wingdings" panose="05000000000000000000" pitchFamily="2" charset="2"/>
              <a:buChar char="Ø"/>
              <a:defRPr/>
            </a:pPr>
            <a:r>
              <a:rPr lang="az-Latn-AZ" sz="2000" dirty="0" smtClean="0"/>
              <a:t>Məskunlaşmış miqrantlar və icma ilə sosial bağlar;</a:t>
            </a:r>
          </a:p>
          <a:p>
            <a:pPr marL="800100" lvl="1" indent="-342900">
              <a:buFont typeface="Wingdings" panose="05000000000000000000" pitchFamily="2" charset="2"/>
              <a:buChar char="Ø"/>
              <a:defRPr/>
            </a:pPr>
            <a:r>
              <a:rPr lang="az-Latn-AZ" sz="2000" dirty="0" smtClean="0"/>
              <a:t>Şəxsi inkişaf və müstəqillik hüququ;</a:t>
            </a:r>
          </a:p>
        </p:txBody>
      </p:sp>
      <p:graphicFrame>
        <p:nvGraphicFramePr>
          <p:cNvPr id="3" name="Table 2"/>
          <p:cNvGraphicFramePr>
            <a:graphicFrameLocks noGrp="1"/>
          </p:cNvGraphicFramePr>
          <p:nvPr>
            <p:extLst>
              <p:ext uri="{D42A27DB-BD31-4B8C-83A1-F6EECF244321}">
                <p14:modId xmlns:p14="http://schemas.microsoft.com/office/powerpoint/2010/main" val="1450570988"/>
              </p:ext>
            </p:extLst>
          </p:nvPr>
        </p:nvGraphicFramePr>
        <p:xfrm>
          <a:off x="609600" y="533400"/>
          <a:ext cx="8001000" cy="1066800"/>
        </p:xfrm>
        <a:graphic>
          <a:graphicData uri="http://schemas.openxmlformats.org/drawingml/2006/table">
            <a:tbl>
              <a:tblPr firstRow="1" bandRow="1">
                <a:tableStyleId>{5C22544A-7EE6-4342-B048-85BDC9FD1C3A}</a:tableStyleId>
              </a:tblPr>
              <a:tblGrid>
                <a:gridCol w="8001000"/>
              </a:tblGrid>
              <a:tr h="370840">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az-Latn-AZ" sz="3200" b="0" dirty="0" smtClean="0"/>
                        <a:t>Avropa</a:t>
                      </a:r>
                      <a:r>
                        <a:rPr lang="az-Latn-AZ" sz="3200" b="0" baseline="0" dirty="0" smtClean="0"/>
                        <a:t> məhkəməsi qərarlarında </a:t>
                      </a:r>
                      <a:r>
                        <a:rPr lang="az-Latn-AZ" sz="3200" b="1" u="sng" baseline="0" dirty="0" smtClean="0"/>
                        <a:t>«Ş</a:t>
                      </a:r>
                      <a:r>
                        <a:rPr lang="az-Latn-AZ" sz="3200" b="1" u="sng" dirty="0" smtClean="0"/>
                        <a:t>əxsi həyat» </a:t>
                      </a:r>
                      <a:r>
                        <a:rPr lang="az-Latn-AZ" sz="3200" b="0" dirty="0" smtClean="0"/>
                        <a:t>və «Ailə həyatı» anlayışlarının əhatə dairəsi </a:t>
                      </a:r>
                      <a:r>
                        <a:rPr lang="en-GB" altLang="ru-RU" sz="3200" b="0" dirty="0" smtClean="0">
                          <a:effectLst>
                            <a:outerShdw blurRad="38100" dist="38100" dir="2700000" algn="tl">
                              <a:srgbClr val="000000"/>
                            </a:outerShdw>
                          </a:effectLst>
                        </a:rPr>
                        <a:t>(1)</a:t>
                      </a:r>
                      <a:endParaRPr lang="en-GB" altLang="ru-RU" sz="2400" b="0" dirty="0" smtClean="0">
                        <a:effectLst>
                          <a:outerShdw blurRad="38100" dist="38100" dir="2700000" algn="tl">
                            <a:srgbClr val="000000"/>
                          </a:outerShdw>
                        </a:effectLst>
                      </a:endParaRPr>
                    </a:p>
                  </a:txBody>
                  <a:tcPr/>
                </a:tc>
              </a:tr>
            </a:tbl>
          </a:graphicData>
        </a:graphic>
      </p:graphicFrame>
    </p:spTree>
    <p:extLst>
      <p:ext uri="{BB962C8B-B14F-4D97-AF65-F5344CB8AC3E}">
        <p14:creationId xmlns:p14="http://schemas.microsoft.com/office/powerpoint/2010/main" val="27468955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76724446"/>
              </p:ext>
            </p:extLst>
          </p:nvPr>
        </p:nvGraphicFramePr>
        <p:xfrm>
          <a:off x="914400" y="457200"/>
          <a:ext cx="7391400" cy="106680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Strasbourg</a:t>
                      </a:r>
                      <a:r>
                        <a:rPr lang="az-Latn-AZ" sz="3200" b="0" baseline="0" dirty="0" smtClean="0"/>
                        <a:t> Məhkəməsinin qərarlarında </a:t>
                      </a:r>
                      <a:r>
                        <a:rPr lang="az-Latn-AZ" sz="3200" b="0" dirty="0" smtClean="0"/>
                        <a:t>«Ailə həyatı» anlayışının əhatə dairəsi  (2)</a:t>
                      </a:r>
                      <a:endParaRPr lang="ru-RU" sz="3200" dirty="0"/>
                    </a:p>
                  </a:txBody>
                  <a:tcPr/>
                </a:tc>
              </a:tr>
            </a:tbl>
          </a:graphicData>
        </a:graphic>
      </p:graphicFrame>
      <p:sp>
        <p:nvSpPr>
          <p:cNvPr id="3" name="Text Box 2"/>
          <p:cNvSpPr txBox="1">
            <a:spLocks noChangeArrowheads="1"/>
          </p:cNvSpPr>
          <p:nvPr/>
        </p:nvSpPr>
        <p:spPr bwMode="auto">
          <a:xfrm>
            <a:off x="609600" y="2286000"/>
            <a:ext cx="80010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spcBef>
                <a:spcPct val="50000"/>
              </a:spcBef>
              <a:buFontTx/>
              <a:buChar char="•"/>
              <a:defRPr/>
            </a:pPr>
            <a:r>
              <a:rPr lang="az-Latn-AZ" sz="2000" dirty="0" smtClean="0"/>
              <a:t> “Ailə həyatı” konsepsiyasının ətraflı və mükəmməl tərifi olmasa da, Məhkəmə şəxsi həyat anlayışı işığında dəyərləndirdiyi sahələr vardır:</a:t>
            </a:r>
          </a:p>
          <a:p>
            <a:pPr marL="800100" lvl="1" indent="-342900">
              <a:buFont typeface="Wingdings" panose="05000000000000000000" pitchFamily="2" charset="2"/>
              <a:buChar char="Ø"/>
              <a:defRPr/>
            </a:pPr>
            <a:r>
              <a:rPr lang="az-Latn-AZ" sz="2000" dirty="0" smtClean="0"/>
              <a:t>Valideyn olmaq hüququ (Dikson Birləşmiş Krallığa qarşı)</a:t>
            </a:r>
          </a:p>
          <a:p>
            <a:pPr marL="800100" lvl="1" indent="-342900">
              <a:buFont typeface="Wingdings" panose="05000000000000000000" pitchFamily="2" charset="2"/>
              <a:buChar char="Ø"/>
              <a:defRPr/>
            </a:pPr>
            <a:r>
              <a:rPr lang="az-Latn-AZ" sz="2000" dirty="0" smtClean="0"/>
              <a:t>Ana və onun övladı arasında təbii bağlar (Marcks Belçikaya qarşı; </a:t>
            </a:r>
          </a:p>
          <a:p>
            <a:pPr marL="800100" lvl="1" indent="-342900">
              <a:buFont typeface="Wingdings" panose="05000000000000000000" pitchFamily="2" charset="2"/>
              <a:buChar char="Ø"/>
              <a:defRPr/>
            </a:pPr>
            <a:r>
              <a:rPr lang="az-Latn-AZ" sz="2000" dirty="0" smtClean="0"/>
              <a:t>Evlilik birliyi;</a:t>
            </a:r>
          </a:p>
          <a:p>
            <a:pPr marL="800100" lvl="1" indent="-342900">
              <a:buFont typeface="Wingdings" panose="05000000000000000000" pitchFamily="2" charset="2"/>
              <a:buChar char="Ø"/>
              <a:defRPr/>
            </a:pPr>
            <a:r>
              <a:rPr lang="az-Latn-AZ" sz="2000" dirty="0" smtClean="0"/>
              <a:t>Övladlığa götürülmüş uşaqlar və onların övladlığa götürən valideynlər arası əlaqələr;</a:t>
            </a:r>
          </a:p>
          <a:p>
            <a:pPr marL="800100" lvl="1" indent="-342900">
              <a:buFont typeface="Wingdings" panose="05000000000000000000" pitchFamily="2" charset="2"/>
              <a:buChar char="Ø"/>
              <a:defRPr/>
            </a:pPr>
            <a:r>
              <a:rPr lang="az-Latn-AZ" sz="2000" dirty="0" smtClean="0"/>
              <a:t>Uşaq və yaxın qohumlar arasındakı əlaqələr; (Price BB qarşı)</a:t>
            </a:r>
          </a:p>
          <a:p>
            <a:pPr marL="800100" lvl="1" indent="-342900">
              <a:buFont typeface="Wingdings" panose="05000000000000000000" pitchFamily="2" charset="2"/>
              <a:buChar char="Ø"/>
              <a:defRPr/>
            </a:pPr>
            <a:r>
              <a:rPr lang="az-Latn-AZ" sz="2000" dirty="0" smtClean="0"/>
              <a:t>İmmiqrasiya (Slivenko Latviyaya qarşı)</a:t>
            </a:r>
          </a:p>
          <a:p>
            <a:pPr marL="800100" lvl="1" indent="-342900">
              <a:buFont typeface="Wingdings" panose="05000000000000000000" pitchFamily="2" charset="2"/>
              <a:buChar char="Ø"/>
              <a:defRPr/>
            </a:pPr>
            <a:r>
              <a:rPr lang="az-Latn-AZ" sz="2000" dirty="0" smtClean="0"/>
              <a:t>Rəsmi nigahdan kənar cütlüklər;</a:t>
            </a:r>
          </a:p>
          <a:p>
            <a:pPr marL="800100" lvl="1" indent="-342900">
              <a:buFont typeface="Wingdings" panose="05000000000000000000" pitchFamily="2" charset="2"/>
              <a:buChar char="Ø"/>
              <a:defRPr/>
            </a:pPr>
            <a:r>
              <a:rPr lang="az-Latn-AZ" sz="2000" dirty="0" smtClean="0"/>
              <a:t>Ailə həyatı, həmçinin bacı-qardaş əlaqələri;</a:t>
            </a:r>
          </a:p>
          <a:p>
            <a:pPr marL="800100" lvl="1" indent="-342900">
              <a:buFont typeface="Wingdings" panose="05000000000000000000" pitchFamily="2" charset="2"/>
              <a:buChar char="Ø"/>
              <a:defRPr/>
            </a:pPr>
            <a:r>
              <a:rPr lang="az-Latn-AZ" sz="2000" dirty="0" smtClean="0"/>
              <a:t>Maddi maraqlar (vərəsəlik məsələləri) (Marcks Belçikaya qarşı, Haas Niderlanda qarşı)</a:t>
            </a:r>
          </a:p>
        </p:txBody>
      </p:sp>
    </p:spTree>
    <p:extLst>
      <p:ext uri="{BB962C8B-B14F-4D97-AF65-F5344CB8AC3E}">
        <p14:creationId xmlns:p14="http://schemas.microsoft.com/office/powerpoint/2010/main" val="1624885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1042988" y="1905000"/>
            <a:ext cx="7200900" cy="409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Müstəqil konsepsiyadır;</a:t>
            </a:r>
          </a:p>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Milli qanunvericiliklərdə müyyən olunan formal təsnifatlardan daha geniş şərh oluna bilir;</a:t>
            </a:r>
          </a:p>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Yalnız qanuni tikililərə şamil olunmur;</a:t>
            </a:r>
          </a:p>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Ənənəvi yaşayış yerləri ilə kifayətlənmir; </a:t>
            </a:r>
          </a:p>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Şəxsin ofisini və biznes məqsədi ilə işlədilən obyektlərə də aid ola bilər; </a:t>
            </a:r>
          </a:p>
          <a:p>
            <a:pPr marL="342900" indent="-342900">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Daimi yox, arabir istifadə olunan yaşayış sahələrinə də aid ola bilir;</a:t>
            </a:r>
          </a:p>
          <a:p>
            <a:pPr>
              <a:spcBef>
                <a:spcPct val="50000"/>
              </a:spcBef>
              <a:defRPr/>
            </a:pPr>
            <a:endParaRPr lang="az-Latn-AZ" altLang="ru-RU" sz="2000" dirty="0" smtClean="0">
              <a:effectLst>
                <a:outerShdw blurRad="38100" dist="38100" dir="2700000" algn="tl">
                  <a:srgbClr val="000000"/>
                </a:outerShdw>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3352433701"/>
              </p:ext>
            </p:extLst>
          </p:nvPr>
        </p:nvGraphicFramePr>
        <p:xfrm>
          <a:off x="914400" y="457200"/>
          <a:ext cx="7391400" cy="57912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«Mənzil» anlayışının əhatə dairəsi  (3)</a:t>
                      </a:r>
                      <a:endParaRPr lang="ru-RU" sz="3200" dirty="0"/>
                    </a:p>
                  </a:txBody>
                  <a:tcPr/>
                </a:tc>
              </a:tr>
            </a:tbl>
          </a:graphicData>
        </a:graphic>
      </p:graphicFrame>
    </p:spTree>
    <p:extLst>
      <p:ext uri="{BB962C8B-B14F-4D97-AF65-F5344CB8AC3E}">
        <p14:creationId xmlns:p14="http://schemas.microsoft.com/office/powerpoint/2010/main" val="32191713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5761" y="1447800"/>
            <a:ext cx="7506237" cy="5170646"/>
          </a:xfrm>
          <a:prstGeom prst="rect">
            <a:avLst/>
          </a:prstGeom>
        </p:spPr>
        <p:txBody>
          <a:bodyPr wrap="square">
            <a:spAutoFit/>
          </a:bodyPr>
          <a:lstStyle/>
          <a:p>
            <a:pPr marL="457200" indent="-457200">
              <a:buFont typeface="Arial" panose="020B0604020202020204" pitchFamily="34" charset="0"/>
              <a:buChar char="•"/>
            </a:pPr>
            <a:r>
              <a:rPr lang="az-Latn-AZ" sz="2400" dirty="0" smtClean="0"/>
              <a:t>Bu konsepsiyanın təməlində dayanan məqsəd şəxsi əlaqələrin məxfiliyini qorumaqdır. Məhkəmə yazışma konsepsiya altında nəzərə aldığı aşağıdakı əlaqə vasitələrini yazışma kateqoriyasında qiymətləndirmişdir:</a:t>
            </a:r>
          </a:p>
          <a:p>
            <a:pPr marL="914400" lvl="1" indent="-457200">
              <a:buFont typeface="Arial" panose="020B0604020202020204" pitchFamily="34" charset="0"/>
              <a:buChar char="•"/>
            </a:pPr>
            <a:r>
              <a:rPr lang="az-Latn-AZ" sz="2400" dirty="0" smtClean="0"/>
              <a:t>Məktublaşma; o cümlədən gömrük rəsmiləri tərəfindən müsadirə olunan paketlər;</a:t>
            </a:r>
          </a:p>
          <a:p>
            <a:pPr marL="914400" lvl="1" indent="-457200">
              <a:buFont typeface="Arial" panose="020B0604020202020204" pitchFamily="34" charset="0"/>
              <a:buChar char="•"/>
            </a:pPr>
            <a:r>
              <a:rPr lang="az-Latn-AZ" sz="2400" dirty="0" smtClean="0"/>
              <a:t>Telefon;</a:t>
            </a:r>
          </a:p>
          <a:p>
            <a:pPr marL="914400" lvl="1" indent="-457200">
              <a:buFont typeface="Arial" panose="020B0604020202020204" pitchFamily="34" charset="0"/>
              <a:buChar char="•"/>
            </a:pPr>
            <a:r>
              <a:rPr lang="az-Latn-AZ" sz="2400" dirty="0" smtClean="0"/>
              <a:t>Teleks;</a:t>
            </a:r>
          </a:p>
          <a:p>
            <a:pPr marL="914400" lvl="1" indent="-457200">
              <a:buFont typeface="Arial" panose="020B0604020202020204" pitchFamily="34" charset="0"/>
              <a:buChar char="•"/>
            </a:pPr>
            <a:r>
              <a:rPr lang="az-Latn-AZ" sz="2400" dirty="0" smtClean="0"/>
              <a:t>Emaillər;</a:t>
            </a:r>
          </a:p>
          <a:p>
            <a:pPr marL="914400" lvl="1" indent="-457200">
              <a:buFont typeface="Arial" panose="020B0604020202020204" pitchFamily="34" charset="0"/>
              <a:buChar char="•"/>
            </a:pPr>
            <a:r>
              <a:rPr lang="az-Latn-AZ" sz="2400" dirty="0" smtClean="0"/>
              <a:t>Şəxsi radio;</a:t>
            </a:r>
          </a:p>
          <a:p>
            <a:pPr marL="914400" lvl="1" indent="-457200">
              <a:buFont typeface="Arial" panose="020B0604020202020204" pitchFamily="34" charset="0"/>
              <a:buChar char="•"/>
            </a:pPr>
            <a:r>
              <a:rPr lang="az-Latn-AZ" sz="2400" dirty="0" smtClean="0"/>
              <a:t>Elektron məlumatlar (biznes)</a:t>
            </a:r>
          </a:p>
          <a:p>
            <a:pPr marL="914400" lvl="1" indent="-457200">
              <a:buFont typeface="Arial" panose="020B0604020202020204" pitchFamily="34" charset="0"/>
              <a:buChar char="•"/>
            </a:pPr>
            <a:endParaRPr lang="az-Latn-AZ" sz="2400" dirty="0" smtClean="0"/>
          </a:p>
          <a:p>
            <a:pPr marL="914400" lvl="1" indent="-457200">
              <a:buFont typeface="Arial" panose="020B0604020202020204" pitchFamily="34" charset="0"/>
              <a:buChar char="•"/>
            </a:pPr>
            <a:endParaRPr lang="ru-RU" dirty="0"/>
          </a:p>
        </p:txBody>
      </p:sp>
      <p:graphicFrame>
        <p:nvGraphicFramePr>
          <p:cNvPr id="3" name="Table 2"/>
          <p:cNvGraphicFramePr>
            <a:graphicFrameLocks noGrp="1"/>
          </p:cNvGraphicFramePr>
          <p:nvPr>
            <p:extLst>
              <p:ext uri="{D42A27DB-BD31-4B8C-83A1-F6EECF244321}">
                <p14:modId xmlns:p14="http://schemas.microsoft.com/office/powerpoint/2010/main" val="3709059413"/>
              </p:ext>
            </p:extLst>
          </p:nvPr>
        </p:nvGraphicFramePr>
        <p:xfrm>
          <a:off x="914400" y="457200"/>
          <a:ext cx="7391400" cy="57912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«Yazışma» anlayışının əhatə dairəsi  (4)</a:t>
                      </a:r>
                      <a:endParaRPr lang="ru-RU" sz="3200" dirty="0"/>
                    </a:p>
                  </a:txBody>
                  <a:tcPr/>
                </a:tc>
              </a:tr>
            </a:tbl>
          </a:graphicData>
        </a:graphic>
      </p:graphicFrame>
    </p:spTree>
    <p:extLst>
      <p:ext uri="{BB962C8B-B14F-4D97-AF65-F5344CB8AC3E}">
        <p14:creationId xmlns:p14="http://schemas.microsoft.com/office/powerpoint/2010/main" val="2285013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6079250"/>
              </p:ext>
            </p:extLst>
          </p:nvPr>
        </p:nvGraphicFramePr>
        <p:xfrm>
          <a:off x="914400" y="457200"/>
          <a:ext cx="7391400" cy="1066800"/>
        </p:xfrm>
        <a:graphic>
          <a:graphicData uri="http://schemas.openxmlformats.org/drawingml/2006/table">
            <a:tbl>
              <a:tblPr firstRow="1" bandRow="1">
                <a:tableStyleId>{5C22544A-7EE6-4342-B048-85BDC9FD1C3A}</a:tableStyleId>
              </a:tblPr>
              <a:tblGrid>
                <a:gridCol w="7391400"/>
              </a:tblGrid>
              <a:tr h="370840">
                <a:tc>
                  <a:txBody>
                    <a:bodyPr/>
                    <a:lstStyle/>
                    <a:p>
                      <a:pPr algn="ctr"/>
                      <a:r>
                        <a:rPr lang="az-Latn-AZ" sz="3200" b="0" dirty="0" smtClean="0"/>
                        <a:t>«Geriçəkilmə» müddəası və</a:t>
                      </a:r>
                      <a:r>
                        <a:rPr lang="az-Latn-AZ" sz="3200" b="0" baseline="0" dirty="0" smtClean="0"/>
                        <a:t> dövlətlərin öhdəlikləri</a:t>
                      </a:r>
                      <a:endParaRPr lang="ru-RU" sz="3200" dirty="0"/>
                    </a:p>
                  </a:txBody>
                  <a:tcPr/>
                </a:tc>
              </a:tr>
            </a:tbl>
          </a:graphicData>
        </a:graphic>
      </p:graphicFrame>
      <p:sp>
        <p:nvSpPr>
          <p:cNvPr id="3" name="Text Box 2"/>
          <p:cNvSpPr txBox="1">
            <a:spLocks noChangeArrowheads="1"/>
          </p:cNvSpPr>
          <p:nvPr/>
        </p:nvSpPr>
        <p:spPr bwMode="auto">
          <a:xfrm>
            <a:off x="1042988" y="1905000"/>
            <a:ext cx="7200900"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just">
              <a:spcBef>
                <a:spcPct val="50000"/>
              </a:spcBef>
              <a:buFont typeface="Arial" panose="020B0604020202020204" pitchFamily="34" charset="0"/>
              <a:buChar char="•"/>
              <a:defRPr/>
            </a:pPr>
            <a:r>
              <a:rPr lang="az-Latn-AZ" altLang="ru-RU" sz="2000" dirty="0" smtClean="0">
                <a:effectLst>
                  <a:outerShdw blurRad="38100" dist="38100" dir="2700000" algn="tl">
                    <a:srgbClr val="000000"/>
                  </a:outerShdw>
                </a:effectLst>
              </a:rPr>
              <a:t>8-ci maddə üzrə geriçəkilmə anlayışı;</a:t>
            </a:r>
          </a:p>
          <a:p>
            <a:pPr marL="914400" lvl="1" indent="-457200" algn="just">
              <a:spcBef>
                <a:spcPct val="50000"/>
              </a:spcBef>
              <a:buFont typeface="Arial" panose="020B0604020202020204" pitchFamily="34" charset="0"/>
              <a:buChar char="•"/>
              <a:defRPr/>
            </a:pPr>
            <a:r>
              <a:rPr lang="en-GB" sz="2000" i="1" dirty="0" err="1"/>
              <a:t>Milli</a:t>
            </a:r>
            <a:r>
              <a:rPr lang="en-GB" sz="2000" i="1" dirty="0"/>
              <a:t> </a:t>
            </a:r>
            <a:r>
              <a:rPr lang="en-GB" sz="2000" i="1" dirty="0" err="1"/>
              <a:t>təhlükəsizlik</a:t>
            </a:r>
            <a:r>
              <a:rPr lang="en-GB" sz="2000" dirty="0"/>
              <a:t>, </a:t>
            </a:r>
            <a:r>
              <a:rPr lang="en-GB" sz="2000" i="1" dirty="0" err="1"/>
              <a:t>ictimai</a:t>
            </a:r>
            <a:r>
              <a:rPr lang="en-GB" sz="2000" i="1" dirty="0"/>
              <a:t> </a:t>
            </a:r>
            <a:r>
              <a:rPr lang="en-GB" sz="2000" i="1" dirty="0" err="1"/>
              <a:t>asayiş</a:t>
            </a:r>
            <a:r>
              <a:rPr lang="en-GB" sz="2000" i="1" dirty="0"/>
              <a:t> </a:t>
            </a:r>
            <a:r>
              <a:rPr lang="en-GB" sz="2000" dirty="0"/>
              <a:t>və </a:t>
            </a:r>
            <a:r>
              <a:rPr lang="en-GB" sz="2000" i="1" dirty="0" err="1"/>
              <a:t>ölkənin</a:t>
            </a:r>
            <a:r>
              <a:rPr lang="en-GB" sz="2000" i="1" dirty="0"/>
              <a:t> </a:t>
            </a:r>
            <a:r>
              <a:rPr lang="en-GB" sz="2000" i="1" dirty="0" err="1"/>
              <a:t>iqtisadi</a:t>
            </a:r>
            <a:r>
              <a:rPr lang="en-GB" sz="2000" i="1" dirty="0"/>
              <a:t> </a:t>
            </a:r>
            <a:r>
              <a:rPr lang="en-GB" sz="2000" i="1" dirty="0" err="1"/>
              <a:t>rifah</a:t>
            </a:r>
            <a:r>
              <a:rPr lang="az-Latn-AZ" sz="2000" i="1" dirty="0"/>
              <a:t> </a:t>
            </a:r>
            <a:r>
              <a:rPr lang="en-GB" sz="2000" i="1" dirty="0" err="1"/>
              <a:t>maraqları</a:t>
            </a:r>
            <a:r>
              <a:rPr lang="en-GB" sz="2000" i="1" dirty="0"/>
              <a:t> </a:t>
            </a:r>
            <a:r>
              <a:rPr lang="en-GB" sz="2000" i="1" dirty="0" err="1"/>
              <a:t>naminə</a:t>
            </a:r>
            <a:r>
              <a:rPr lang="en-GB" sz="2000" dirty="0"/>
              <a:t>, </a:t>
            </a:r>
            <a:r>
              <a:rPr lang="en-GB" sz="2000" i="1" dirty="0" err="1"/>
              <a:t>iğtişaş</a:t>
            </a:r>
            <a:r>
              <a:rPr lang="en-GB" sz="2000" i="1" dirty="0"/>
              <a:t> və ya </a:t>
            </a:r>
            <a:r>
              <a:rPr lang="en-GB" sz="2000" i="1" dirty="0" err="1"/>
              <a:t>cinayətin</a:t>
            </a:r>
            <a:r>
              <a:rPr lang="en-GB" sz="2000" i="1" dirty="0"/>
              <a:t> </a:t>
            </a:r>
            <a:r>
              <a:rPr lang="en-GB" sz="2000" i="1" dirty="0" err="1"/>
              <a:t>qarşısını</a:t>
            </a:r>
            <a:r>
              <a:rPr lang="en-GB" sz="2000" i="1" dirty="0"/>
              <a:t> </a:t>
            </a:r>
            <a:r>
              <a:rPr lang="en-GB" sz="2000" i="1" dirty="0" err="1"/>
              <a:t>almaq</a:t>
            </a:r>
            <a:r>
              <a:rPr lang="en-GB" sz="2000" i="1" dirty="0"/>
              <a:t> </a:t>
            </a:r>
            <a:r>
              <a:rPr lang="en-GB" sz="2000" i="1" dirty="0" err="1"/>
              <a:t>üçün</a:t>
            </a:r>
            <a:r>
              <a:rPr lang="en-GB" sz="2000" dirty="0"/>
              <a:t>,</a:t>
            </a:r>
            <a:r>
              <a:rPr lang="az-Latn-AZ" sz="2000" dirty="0"/>
              <a:t> </a:t>
            </a:r>
            <a:r>
              <a:rPr lang="en-GB" sz="2000" i="1" dirty="0" err="1"/>
              <a:t>sağlamlığı</a:t>
            </a:r>
            <a:r>
              <a:rPr lang="en-GB" sz="2000" dirty="0"/>
              <a:t>, </a:t>
            </a:r>
            <a:r>
              <a:rPr lang="en-GB" sz="2000" i="1" dirty="0" err="1"/>
              <a:t>yaxud</a:t>
            </a:r>
            <a:r>
              <a:rPr lang="en-GB" sz="2000" i="1" dirty="0"/>
              <a:t> </a:t>
            </a:r>
            <a:r>
              <a:rPr lang="en-GB" sz="2000" i="1" dirty="0" err="1"/>
              <a:t>mənəviyyatı</a:t>
            </a:r>
            <a:r>
              <a:rPr lang="en-GB" sz="2000" i="1" dirty="0"/>
              <a:t> </a:t>
            </a:r>
            <a:r>
              <a:rPr lang="en-GB" sz="2000" i="1" dirty="0" err="1"/>
              <a:t>qorumaq</a:t>
            </a:r>
            <a:r>
              <a:rPr lang="en-GB" sz="2000" dirty="0"/>
              <a:t> </a:t>
            </a:r>
            <a:r>
              <a:rPr lang="en-GB" sz="2000" dirty="0" err="1"/>
              <a:t>üçün</a:t>
            </a:r>
            <a:r>
              <a:rPr lang="en-GB" sz="2000" dirty="0"/>
              <a:t> </a:t>
            </a:r>
            <a:r>
              <a:rPr lang="en-GB" sz="2000" i="1" dirty="0"/>
              <a:t>və ya </a:t>
            </a:r>
            <a:r>
              <a:rPr lang="en-GB" sz="2000" i="1" dirty="0" err="1"/>
              <a:t>digər</a:t>
            </a:r>
            <a:r>
              <a:rPr lang="az-Latn-AZ" sz="2000" i="1" dirty="0"/>
              <a:t> </a:t>
            </a:r>
            <a:r>
              <a:rPr lang="en-GB" sz="2000" i="1" dirty="0" err="1"/>
              <a:t>şəxslərin</a:t>
            </a:r>
            <a:r>
              <a:rPr lang="en-GB" sz="2000" i="1" dirty="0"/>
              <a:t> </a:t>
            </a:r>
            <a:r>
              <a:rPr lang="en-GB" sz="2000" i="1" dirty="0" err="1"/>
              <a:t>hüquq</a:t>
            </a:r>
            <a:r>
              <a:rPr lang="en-GB" sz="2000" i="1" dirty="0"/>
              <a:t> və </a:t>
            </a:r>
            <a:r>
              <a:rPr lang="en-GB" sz="2000" i="1" dirty="0" err="1"/>
              <a:t>azadlıqlarını</a:t>
            </a:r>
            <a:r>
              <a:rPr lang="en-GB" sz="2000" i="1" dirty="0"/>
              <a:t> </a:t>
            </a:r>
            <a:r>
              <a:rPr lang="en-GB" sz="2000" i="1" dirty="0" err="1"/>
              <a:t>müdafiə</a:t>
            </a:r>
            <a:r>
              <a:rPr lang="en-GB" sz="2000" i="1" dirty="0"/>
              <a:t> </a:t>
            </a:r>
            <a:r>
              <a:rPr lang="en-GB" sz="2000" i="1" dirty="0" err="1" smtClean="0"/>
              <a:t>etmək</a:t>
            </a:r>
            <a:r>
              <a:rPr lang="az-Latn-AZ" sz="2000" i="1" dirty="0"/>
              <a:t>.</a:t>
            </a:r>
            <a:endParaRPr lang="az-Latn-AZ" altLang="ru-RU" sz="2000" dirty="0" smtClean="0">
              <a:effectLst>
                <a:outerShdw blurRad="38100" dist="38100" dir="2700000" algn="tl">
                  <a:srgbClr val="000000"/>
                </a:outerShdw>
              </a:effectLst>
            </a:endParaRPr>
          </a:p>
          <a:p>
            <a:pPr marL="457200" indent="-457200" algn="just">
              <a:spcBef>
                <a:spcPct val="50000"/>
              </a:spcBef>
              <a:buFont typeface="Arial" panose="020B0604020202020204" pitchFamily="34" charset="0"/>
              <a:buChar char="•"/>
              <a:defRPr/>
            </a:pPr>
            <a:r>
              <a:rPr lang="az-Latn-AZ" altLang="ru-RU" sz="3600" dirty="0" smtClean="0">
                <a:effectLst>
                  <a:outerShdw blurRad="38100" dist="38100" dir="2700000" algn="tl">
                    <a:srgbClr val="000000"/>
                  </a:outerShdw>
                </a:effectLst>
              </a:rPr>
              <a:t>Məhkəmənin təcrübəsində 8-ci maddə üzrə dövlətlərin pozitiv öhdəliklərini qiymətləndirilməsi. </a:t>
            </a:r>
          </a:p>
          <a:p>
            <a:pPr>
              <a:lnSpc>
                <a:spcPct val="150000"/>
              </a:lnSpc>
              <a:spcBef>
                <a:spcPct val="50000"/>
              </a:spcBef>
              <a:defRPr/>
            </a:pPr>
            <a:endParaRPr lang="az-Latn-AZ" altLang="ru-RU" sz="2000" dirty="0" smtClean="0">
              <a:effectLst>
                <a:outerShdw blurRad="38100" dist="38100" dir="2700000" algn="tl">
                  <a:srgbClr val="000000"/>
                </a:outerShdw>
              </a:effectLst>
            </a:endParaRPr>
          </a:p>
        </p:txBody>
      </p:sp>
    </p:spTree>
    <p:extLst>
      <p:ext uri="{BB962C8B-B14F-4D97-AF65-F5344CB8AC3E}">
        <p14:creationId xmlns:p14="http://schemas.microsoft.com/office/powerpoint/2010/main" val="454397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594</TotalTime>
  <Words>1789</Words>
  <Application>Microsoft Office PowerPoint</Application>
  <PresentationFormat>On-screen Show (4:3)</PresentationFormat>
  <Paragraphs>120</Paragraphs>
  <Slides>14</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Photo Editor Photo</vt:lpstr>
      <vt:lpstr>AİHK: Maddə 8. Şəxsi və ailə həyatına hörmət hüququ</vt:lpstr>
      <vt:lpstr>AİHK-nın 8-ci maddəsinin tətbiqi</vt:lpstr>
      <vt:lpstr>Maddənin tətbiqində iki mərhələli test</vt:lpstr>
      <vt:lpstr>PowerPoint Presentation</vt:lpstr>
      <vt:lpstr>PowerPoint Presentation</vt:lpstr>
      <vt:lpstr>PowerPoint Presentation</vt:lpstr>
      <vt:lpstr>PowerPoint Presentation</vt:lpstr>
      <vt:lpstr>PowerPoint Presentation</vt:lpstr>
      <vt:lpstr>PowerPoint Presentation</vt:lpstr>
      <vt:lpstr>Məhkəmənin qiymətləndirməsi. Konstruksiya prinsipləri </vt:lpstr>
      <vt:lpstr>Hüquqların məhdudlaşdırılması</vt:lpstr>
      <vt:lpstr>Proporsionallıq</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Hüquqları və Əsas Azadlıqları haqqında Avropa Konvensiyası: Maddə 8</dc:title>
  <dc:creator>user</dc:creator>
  <cp:lastModifiedBy>ROVSHANOVA Vafa</cp:lastModifiedBy>
  <cp:revision>24</cp:revision>
  <dcterms:created xsi:type="dcterms:W3CDTF">2006-08-16T00:00:00Z</dcterms:created>
  <dcterms:modified xsi:type="dcterms:W3CDTF">2016-07-06T11:48:22Z</dcterms:modified>
</cp:coreProperties>
</file>