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308" r:id="rId2"/>
    <p:sldId id="335" r:id="rId3"/>
    <p:sldId id="314" r:id="rId4"/>
    <p:sldId id="342" r:id="rId5"/>
    <p:sldId id="341" r:id="rId6"/>
    <p:sldId id="334" r:id="rId7"/>
    <p:sldId id="336" r:id="rId8"/>
    <p:sldId id="337" r:id="rId9"/>
    <p:sldId id="338" r:id="rId10"/>
    <p:sldId id="340" r:id="rId11"/>
    <p:sldId id="343" r:id="rId12"/>
    <p:sldId id="28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FFCCCC"/>
    <a:srgbClr val="FFFF66"/>
    <a:srgbClr val="FFCC66"/>
    <a:srgbClr val="CC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40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94F07F-FA90-4FD0-9AD4-D01D47217AD1}" type="datetimeFigureOut">
              <a:rPr lang="ru-RU"/>
              <a:pPr>
                <a:defRPr/>
              </a:pPr>
              <a:t>10.12.2016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E7C22A-AA1E-4B16-AD10-2D505566D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3E4AFD-8AF2-452C-BA39-EFB5505AE046}" type="slidenum">
              <a:rPr lang="ru-RU" altLang="en-US" smtClean="0"/>
              <a:pPr/>
              <a:t>1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6A9CAE-EACD-4576-91B2-688A7936DE0F}" type="slidenum">
              <a:rPr lang="ru-RU" altLang="en-US" smtClean="0"/>
              <a:pPr/>
              <a:t>10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6B97CE-6CF6-418A-AF48-2EAE702B1808}" type="slidenum">
              <a:rPr lang="ru-RU" altLang="en-US" smtClean="0"/>
              <a:pPr/>
              <a:t>11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90B9CA-CE61-4F63-811F-9EEEB0AFF328}" type="slidenum">
              <a:rPr lang="ru-RU" altLang="en-US" smtClean="0"/>
              <a:pPr/>
              <a:t>2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53C96B-147A-46D8-8F3D-34D386867E0A}" type="slidenum">
              <a:rPr lang="ru-RU" altLang="en-US" smtClean="0"/>
              <a:pPr/>
              <a:t>3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DB14D3-ECB2-4163-8457-FEFB45985E4F}" type="slidenum">
              <a:rPr lang="ru-RU" altLang="en-US" smtClean="0"/>
              <a:pPr/>
              <a:t>4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93E20B-E0EB-44A9-B2E5-0ACA5DC84191}" type="slidenum">
              <a:rPr lang="ru-RU" altLang="en-US" smtClean="0"/>
              <a:pPr/>
              <a:t>5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1AA21B-17A2-4A1D-B8AB-CF6BDD337E69}" type="slidenum">
              <a:rPr lang="ru-RU" altLang="en-US" smtClean="0"/>
              <a:pPr/>
              <a:t>6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6E4A19-103E-452A-8178-310FED5FEC75}" type="slidenum">
              <a:rPr lang="ru-RU" altLang="en-US" smtClean="0"/>
              <a:pPr/>
              <a:t>7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835252-1443-4720-AA8A-0C6B59AAE278}" type="slidenum">
              <a:rPr lang="ru-RU" altLang="en-US" smtClean="0"/>
              <a:pPr/>
              <a:t>8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2B6094-DB0C-49E4-AD03-474EA3B394AF}" type="slidenum">
              <a:rPr lang="ru-RU" altLang="en-US" smtClean="0"/>
              <a:pPr/>
              <a:t>9</a:t>
            </a:fld>
            <a:endParaRPr lang="ru-R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</p:grpSp>
      <p:sp>
        <p:nvSpPr>
          <p:cNvPr id="1756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56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EA86B2B2-1BC1-4A79-B347-E3E336F0C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E9744-10EF-471A-A923-34AE6D26A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966CF-B282-4589-86D1-BF6DFC38C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1FCCF-98EF-4E0A-957E-4E876AE5D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5E640-5A5B-4E0B-A413-F3E97C8C2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EEC25-E14A-400D-A993-7425B050B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A34F5-82A8-4076-BDD8-699134435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B2003-5193-4234-85B7-856703011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649B2-FFB4-4638-A280-6987A038F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2579E-4527-49B4-9487-335F44EC7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5BE-D783-44B9-8F93-E1101EE5B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254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1653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</p:grpSp>
      <p:sp>
        <p:nvSpPr>
          <p:cNvPr id="1653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53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3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4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C3E0B491-9D87-4290-A8D5-1733149FF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54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1728788"/>
          </a:xfrm>
        </p:spPr>
        <p:txBody>
          <a:bodyPr/>
          <a:lstStyle/>
          <a:p>
            <a:pPr eaLnBrk="1" hangingPunct="1"/>
            <a:r>
              <a:rPr lang="en-GB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az-Cyrl-AZ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Avropa Məhkəməsinin ayrı-seçkilik əleyhinə təcrübəsində</a:t>
            </a:r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 yenilikl</a:t>
            </a:r>
            <a:r>
              <a:rPr lang="az-Latn-AZ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ər</a:t>
            </a:r>
            <a:endParaRPr lang="ru-RU" altLang="en-US" sz="3600" smtClean="0"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7558088" cy="2060575"/>
          </a:xfrm>
        </p:spPr>
        <p:txBody>
          <a:bodyPr/>
          <a:lstStyle/>
          <a:p>
            <a:pPr algn="r" eaLnBrk="1" hangingPunct="1"/>
            <a:r>
              <a:rPr lang="ru-RU" altLang="en-US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Maksim Timofeyev,</a:t>
            </a:r>
          </a:p>
          <a:p>
            <a:pPr algn="r" eaLnBrk="1" hangingPunct="1"/>
            <a:r>
              <a:rPr lang="en-US" altLang="en-US" sz="20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H</a:t>
            </a:r>
            <a:r>
              <a:rPr lang="ru-RU" altLang="en-US" sz="20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üquq elmləri namizədi, </a:t>
            </a:r>
          </a:p>
          <a:p>
            <a:pPr algn="r" eaLnBrk="1" hangingPunct="1"/>
            <a:r>
              <a:rPr lang="ru-RU" altLang="en-US" sz="20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Avropa Humanitar universitetinin dosenti</a:t>
            </a:r>
            <a:endParaRPr lang="en-US" altLang="en-US" sz="2000" smtClean="0">
              <a:solidFill>
                <a:srgbClr val="FFFF9E"/>
              </a:solidFill>
              <a:effectLst/>
              <a:latin typeface="Arial" charset="0"/>
              <a:cs typeface="Arial" charset="0"/>
            </a:endParaRPr>
          </a:p>
          <a:p>
            <a:pPr algn="r" eaLnBrk="1" hangingPunct="1"/>
            <a:r>
              <a:rPr lang="en-US" altLang="en-US" sz="20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2015</a:t>
            </a:r>
            <a:endParaRPr lang="ru-RU" altLang="en-US" sz="2000" smtClean="0">
              <a:solidFill>
                <a:srgbClr val="FFFF9E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125538"/>
            <a:ext cx="8928100" cy="5567362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4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Əksəriyyət tərəfindən tətbiq edilən araşdırma standartı iki məsələyə əsaslanır</a:t>
            </a:r>
            <a:endParaRPr lang="en-US" sz="2400" smtClean="0">
              <a:solidFill>
                <a:srgbClr val="FFFF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200" u="sng" smtClean="0">
                <a:effectLst/>
                <a:latin typeface="Arial" pitchFamily="34" charset="0"/>
                <a:cs typeface="Arial" pitchFamily="34" charset="0"/>
              </a:rPr>
              <a:t>1-ci məsələ: Faktiki vəziyyət və həmin vəziyyətin yaranmasına gətirib çıxaran hüquq normaları arasındakı fərqlərə həddən artıq vurğu edilməsi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Ailə birləşməsi ilə bağlı məsələlərdə dövlətin mülahizə sərbəstliyinin geniş olmaması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Zahirən neytral olan bir norma milli/etnik mənsubiyyət əsasında dolayı ayrı-seçkilik yaradır ki, onun da ağlaba</a:t>
            </a:r>
            <a:r>
              <a:rPr lang="az-Latn-AZ" sz="2200" smtClean="0">
                <a:effectLst/>
                <a:latin typeface="Arial" pitchFamily="34" charset="0"/>
                <a:cs typeface="Arial" pitchFamily="34" charset="0"/>
              </a:rPr>
              <a:t>t</a:t>
            </a: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an və obyektiv şəkildə əsaslandırılması mümkün deyil, çünki onun arxasında qanunauyğun məqsəd dayanmamışdır</a:t>
            </a:r>
            <a:endParaRPr lang="ru-RU" sz="220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endParaRPr lang="en-US" sz="200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-26988"/>
            <a:ext cx="9144000" cy="1008063"/>
          </a:xfrm>
        </p:spPr>
        <p:txBody>
          <a:bodyPr/>
          <a:lstStyle/>
          <a:p>
            <a:pPr eaLnBrk="1" hangingPunct="1">
              <a:defRPr/>
            </a:pP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Hakimlər Şayo, Vuçiniç və Kyurisin «</a:t>
            </a:r>
            <a:r>
              <a:rPr lang="en-GB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Biao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 Danimarkaya qarşı»</a:t>
            </a:r>
            <a:r>
              <a:rPr lang="en-US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az-Cyrl-AZ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işi ilə bağlı fərqli rəyləri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(2014)</a:t>
            </a:r>
            <a:endParaRPr lang="ru-RU" sz="2700" b="1" smtClean="0">
              <a:solidFill>
                <a:srgbClr val="FFCC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125538"/>
            <a:ext cx="8928100" cy="5567362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4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Əksəriyyət tərəfindən tətbiq edilən araşdırma standartı iki məsələyə əsaslanır</a:t>
            </a:r>
            <a:endParaRPr lang="en-US" sz="2400" smtClean="0">
              <a:solidFill>
                <a:srgbClr val="FFFF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endParaRPr lang="en-US" sz="2400" smtClean="0">
              <a:solidFill>
                <a:srgbClr val="FFFF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200" u="sng" smtClean="0">
                <a:effectLst/>
                <a:latin typeface="Arial" pitchFamily="34" charset="0"/>
                <a:cs typeface="Arial" pitchFamily="34" charset="0"/>
              </a:rPr>
              <a:t>2-ci məsələ: tədbirin qiymətləndirilməsi üçün vaxt məhdudiyyətinin müəyyən edilmısdi (2004-cü il)</a:t>
            </a:r>
            <a:endParaRPr lang="ru-RU" sz="2200" b="1" u="sng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2004-cü ilin yekun ili olaraq seçilməsi səhvdir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2014-cü ildə ərizəçinin vəziyyəti dəyişməyib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Ərizənin cəmi 2 il ərzində vətəndaş olması faktına həddindən artıq çox əhəmiyyət verilmişdir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endParaRPr lang="en-US" sz="200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-26988"/>
            <a:ext cx="9144000" cy="1008063"/>
          </a:xfrm>
        </p:spPr>
        <p:txBody>
          <a:bodyPr/>
          <a:lstStyle/>
          <a:p>
            <a:pPr eaLnBrk="1" hangingPunct="1">
              <a:defRPr/>
            </a:pP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Hakimlər Şayo, Vuçiniç və Kyurisin «</a:t>
            </a:r>
            <a:r>
              <a:rPr lang="en-GB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Biao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 Danimarkaya qarşı»</a:t>
            </a:r>
            <a:r>
              <a:rPr lang="en-US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az-Cyrl-AZ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işi ilə bağlı fərqli rəyləri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(2014)</a:t>
            </a:r>
            <a:endParaRPr lang="ru-RU" sz="2700" b="1" smtClean="0">
              <a:solidFill>
                <a:srgbClr val="FFCC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52425" y="1557338"/>
            <a:ext cx="8540750" cy="719137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ru-RU" b="1" u="sng" smtClean="0">
                <a:solidFill>
                  <a:srgbClr val="FFFF9E"/>
                </a:solidFill>
                <a:latin typeface="Arial" pitchFamily="34" charset="0"/>
                <a:cs typeface="Arial" pitchFamily="34" charset="0"/>
              </a:rPr>
              <a:t>Diqqətinizə görə təşəkkür edirəm</a:t>
            </a:r>
            <a:endParaRPr lang="ru-RU" smtClean="0">
              <a:solidFill>
                <a:srgbClr val="FFFF9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571500"/>
            <a:ext cx="9144000" cy="3001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I.</a:t>
            </a: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Konvensiyanın 9-cu Maddəsi ilə birgə götürülməklə</a:t>
            </a: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Konvensiyanın 14-cü Maddəsi</a:t>
            </a:r>
            <a:endParaRPr lang="ru-RU" altLang="en-US" sz="3600" b="1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250825" y="115888"/>
            <a:ext cx="8540750" cy="67691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400" u="sng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İşin faktları</a:t>
            </a:r>
            <a:endParaRPr lang="en-US" sz="2400" u="sng" smtClean="0">
              <a:solidFill>
                <a:srgbClr val="FFFF9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2000"/>
              </a:spcBef>
              <a:buFontTx/>
              <a:buChar char="-"/>
              <a:defRPr/>
            </a:pP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Dövlətin ərazisində yerləşən dini təşkilatın bir sıra ibadət evləri və iki məbədi vardır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Həmin məbədlərə giriş hüququ yalnız icmanın ən layiqli üzvlərinə verilib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Təşkilat məbədlərlə bağlı vergilərin ödənilməsindən qismən azad edilib (20% ödəyir), belə ki, qanunvericiliyə əsasən belə tikililər vergiqoymadan tam şəkildə azad edilən «Allaha sitayiş etmək üçün ictimai yer»lərə deyil, «xeyriyyəçilik məqsədi ilə istifadə edilən binalar»a aid edilib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Təşkilat həmin məbədin «Allaha sitayiş etmək üçün ictimai yer» olaraq təsnifatlandırılmasını tələb edir, lakin məhkəmələr bundan imtina edir və qərarlarını onunla əsaslandırırlar ki, həmin binaya girmək hüququ adi insanlara verilməyib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endParaRPr lang="ru-RU" sz="2000" smtClean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ru-RU" sz="2400" b="1" smtClean="0"/>
          </a:p>
          <a:p>
            <a:pPr eaLnBrk="1" hangingPunct="1">
              <a:buFont typeface="Arial" pitchFamily="34" charset="0"/>
              <a:buNone/>
              <a:defRPr/>
            </a:pPr>
            <a:endParaRPr lang="ru-RU" sz="2400" b="1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2852738"/>
            <a:ext cx="8928100" cy="3984625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400" b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Məhkəmənin gəldiyi nəticə:</a:t>
            </a:r>
            <a:r>
              <a:rPr lang="ru-RU" sz="24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4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ayr</a:t>
            </a:r>
            <a:r>
              <a:rPr lang="az-Latn-AZ" sz="2400" smtClean="0">
                <a:effectLst/>
                <a:latin typeface="Arial" pitchFamily="34" charset="0"/>
                <a:cs typeface="Arial" pitchFamily="34" charset="0"/>
              </a:rPr>
              <a:t>ı</a:t>
            </a: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-seçkiliklə bağlı şikayətin mahiyyət etibarı ilə əsassız olduğu müəyyən edildi</a:t>
            </a:r>
            <a:endParaRPr lang="ru-RU" sz="2400" b="1" smtClean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ru-RU" sz="2400" b="1" smtClean="0"/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-26988"/>
            <a:ext cx="9144000" cy="2519363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«Son günlərin Müqəddəsləri İsa Məsih Kilsəsi»</a:t>
            </a:r>
            <a:b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en-GB" sz="24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The Church of Jesus Christ of Latter-Day Saints</a:t>
            </a:r>
            <a:r>
              <a:rPr lang="ru-RU" sz="24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z-Cyrl-AZ" sz="24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Birləşmiş Krallığa qarşı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b="1" i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4 mart 2014-cü il tarixli qətnamə </a:t>
            </a:r>
            <a:r>
              <a:rPr lang="ru-RU" sz="2700" b="1" i="1" smtClean="0"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700" b="1" i="1" smtClean="0"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b="1" i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7552/09 saylı ərizə</a:t>
            </a:r>
            <a:endParaRPr lang="ru-RU" sz="2700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15888"/>
            <a:ext cx="8928100" cy="6721475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Ayr</a:t>
            </a:r>
            <a:r>
              <a:rPr lang="az-Latn-AZ" sz="2400" smtClean="0">
                <a:effectLst/>
                <a:latin typeface="Arial" pitchFamily="34" charset="0"/>
                <a:cs typeface="Arial" pitchFamily="34" charset="0"/>
              </a:rPr>
              <a:t>ı</a:t>
            </a: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-seçkiliyə dair şikayətin mahiyyət etibarı ilə əsassız olduğu   müəyyən edildi</a:t>
            </a:r>
            <a:endParaRPr lang="en-US" sz="2400" smtClean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u="sng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Eyni vəziyyətdə olan dini qruplara fərqli münasibət?</a:t>
            </a:r>
            <a:r>
              <a:rPr lang="ru-RU" sz="22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	Eyni qaydalar digər dini təşkilatlara da şamil edilirdi (məsələn, rəsmi Anqlikan kilsəsinin özəl ibadət evlərinə)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u="sng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Münasibətdə fərq - əgər mövcud olmuşdusa belə - ağlabatan olmuşdu və obyektiv şəkildə əsaslandırılmışdı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Bu imtiyaz 1833-cü il tarixli qanun ilə, geniş əhali kütlələrinə açıq olan kilsələri həvəsləndirmək məqsədi ilə təqdim edilmişdi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Bu tədbirin məqsədi çoxdinli bir cəmiyyətdə mövcud olan ziddiyyətləri kənarlaşdırmaqla əhalinin mənafeinə xidmət etməkdən ibarət idi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Bu sahədə dövlətin geniş mülahizə sərbəstliyi var idi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Tədbir neytral xarakter daşıyırdı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Tədbir maliyyə baxımından öhdəlik yaratmırdı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ru-RU" sz="2400" b="1" smtClean="0"/>
          </a:p>
          <a:p>
            <a:pPr eaLnBrk="1" hangingPunct="1">
              <a:buFont typeface="Arial" pitchFamily="34" charset="0"/>
              <a:buNone/>
              <a:defRPr/>
            </a:pPr>
            <a:endParaRPr lang="ru-RU" sz="2400" b="1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571500"/>
            <a:ext cx="9144000" cy="3001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I.</a:t>
            </a: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Konvensiyanın 8-ci Maddəsi ilə birgə götürülməklə</a:t>
            </a:r>
            <a:b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Konvensiyanın 14-cü Maddəsi</a:t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endParaRPr lang="ru-RU" altLang="en-US" sz="3600" b="1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195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250825" y="115888"/>
            <a:ext cx="8540750" cy="67691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400" u="sng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İşin faktları</a:t>
            </a:r>
            <a:endParaRPr lang="en-US" sz="2400" u="sng" smtClean="0">
              <a:solidFill>
                <a:srgbClr val="FFFF9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14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Əcnəbilərin statusu haqqında qanun elə bir tələb təsbit edir ki, həmin tələbə görə nikahda olan/olmayan cütlərin üzvlərindən biri digər dövlətlə daha sıx əlaqələrə malikdirsə, bu zaman onlardan birinə ailənin birləşməsi əsasında yaşayış icazəsi verilmir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Bu tələb bu dövlətin vətəndaşları ilə 28 ildən çox müddətdə nikahda olan şəxslərə şamil edilmir (onların anadan olduqdan etibarən və ya sonradan vətəndaş olmasından asılı olmayaraq)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Ərizəçi 1993-cü ildən etibarən dövlətdə qanuni şəkildə yaşamış və 2002-ci ildə (yəni 31 yaşı olduqda) həmin dövlətin vətəndaşı olmuşdur 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O, 2003-cü ildə digər dövlətin ərazisində digər dövlətin vətəndaşı ilə ailə qurmuşdur;  ərizəçinin arvadı onun vətəndaşı olduğu dövlətin ərazisində heç vaxt olmayıb və həmin dövlətin dilində danışmır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Ona yaşayış icazəsi verməkdən imtina ediblər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endParaRPr lang="ru-RU" sz="2200" smtClean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ru-RU" sz="2200" b="1" smtClean="0"/>
          </a:p>
          <a:p>
            <a:pPr eaLnBrk="1" hangingPunct="1">
              <a:buFont typeface="Arial" pitchFamily="34" charset="0"/>
              <a:buNone/>
              <a:defRPr/>
            </a:pPr>
            <a:endParaRPr lang="ru-RU" sz="2200" b="1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557338"/>
            <a:ext cx="8928100" cy="5280025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400" b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Məhkəmənin gəldiyi nəticə:</a:t>
            </a:r>
            <a:r>
              <a:rPr lang="ru-RU" sz="24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4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ayrı-seçkilik aşkar edilmədi</a:t>
            </a:r>
            <a:endParaRPr lang="ru-RU" sz="2400" b="1" smtClean="0"/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endParaRPr lang="ru-RU" sz="240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en-US" sz="2400" b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ru-RU" sz="2400" b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. Analoji vəziyyətdə olan şəxslərə münasibətdə fərqli rəftar mövcud olub</a:t>
            </a:r>
            <a:endParaRPr lang="en-US" sz="2400" smtClean="0">
              <a:solidFill>
                <a:srgbClr val="FFFF9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1400"/>
              </a:spcBef>
              <a:buFont typeface="Arial" pitchFamily="34" charset="0"/>
              <a:buChar char="►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Ərizəçilər 28 ilə dair qaydaların tətbiqi zamanı etnik mənşəyinə görə fərqli rəftarın baş verdiyinə dair şikayətlərini əsaslandırmadılar</a:t>
            </a:r>
            <a:endParaRPr lang="en-US" sz="220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Vətəndaş statusuna 28 ildən az və 28 il ərzində malik olan şəxslərə münasibətdə fərqli rəftar  mövcud olub</a:t>
            </a:r>
            <a:endParaRPr lang="en-US" sz="2200" smtClean="0">
              <a:solidFill>
                <a:srgbClr val="FFFF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-26988"/>
            <a:ext cx="9144000" cy="1584326"/>
          </a:xfrm>
        </p:spPr>
        <p:txBody>
          <a:bodyPr/>
          <a:lstStyle/>
          <a:p>
            <a:pPr eaLnBrk="1" hangingPunct="1">
              <a:defRPr/>
            </a:pP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lang="en-GB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Biao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 Danimarkaya qarşı»</a:t>
            </a:r>
            <a:r>
              <a:rPr lang="en-US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b="1" i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25 mart 2014-cü il tarixli Qətnamə </a:t>
            </a:r>
            <a:r>
              <a:rPr lang="ru-RU" sz="2700" b="1" i="1" smtClean="0"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700" b="1" i="1" smtClean="0"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b="1" i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i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38590</a:t>
            </a:r>
            <a:r>
              <a:rPr lang="ru-RU" sz="2700" b="1" i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lang="en-US" sz="2700" b="1" i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lang="ru-RU" sz="2700" b="1" i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0 saylı ərizə</a:t>
            </a:r>
            <a:r>
              <a:rPr lang="en-US" sz="2800" smtClean="0">
                <a:effectLst/>
              </a:rPr>
              <a:t> </a:t>
            </a:r>
            <a:endParaRPr lang="ru-RU" sz="2700" b="1" smtClean="0">
              <a:solidFill>
                <a:srgbClr val="FFCC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333375"/>
            <a:ext cx="8928100" cy="6503988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en-US" sz="2400" b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II</a:t>
            </a:r>
            <a:r>
              <a:rPr lang="ru-RU" sz="2400" b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. Rəftardakı fərq ağlabatan və obyektiv əsaslara söykənir</a:t>
            </a:r>
            <a:endParaRPr lang="en-US" sz="2400" smtClean="0">
              <a:solidFill>
                <a:srgbClr val="FFFF9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200" u="sng" smtClean="0">
                <a:effectLst/>
                <a:latin typeface="Arial" pitchFamily="34" charset="0"/>
                <a:cs typeface="Arial" pitchFamily="34" charset="0"/>
              </a:rPr>
              <a:t>Belə tədbirin arxasında duran məqsəd, yəni cəmiyyətə daha yaxşı inteqrasiyanın təmin edilməsi – qanuna uyğundur</a:t>
            </a: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200" u="sng" smtClean="0">
                <a:effectLst/>
                <a:latin typeface="Arial" pitchFamily="34" charset="0"/>
                <a:cs typeface="Arial" pitchFamily="34" charset="0"/>
              </a:rPr>
              <a:t>Tədbir məqsədə mütənasibdir</a:t>
            </a:r>
            <a:endParaRPr lang="ru-RU" sz="2200" b="1" u="sng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000" smtClean="0">
                <a:effectLst/>
                <a:latin typeface="Arial" pitchFamily="34" charset="0"/>
                <a:cs typeface="Arial" pitchFamily="34" charset="0"/>
              </a:rPr>
              <a:t>28 ilə dair</a:t>
            </a:r>
            <a:r>
              <a:rPr lang="az-Latn-AZ" sz="200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000" smtClean="0">
                <a:effectLst/>
                <a:latin typeface="Arial" pitchFamily="34" charset="0"/>
                <a:cs typeface="Arial" pitchFamily="34" charset="0"/>
              </a:rPr>
              <a:t> tələbin həddən-ziyadə olduğu görünür</a:t>
            </a:r>
            <a:r>
              <a:rPr lang="az-Latn-AZ" sz="200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000" smtClean="0">
                <a:effectLst/>
                <a:latin typeface="Arial" pitchFamily="34" charset="0"/>
                <a:cs typeface="Arial" pitchFamily="34" charset="0"/>
              </a:rPr>
              <a:t> və həmin tələb anadan olduqdan etibarən deyil, daha sonradan vətəndaşlıq almış şəxsləri həddindən artıq əlverişsiz</a:t>
            </a:r>
            <a:r>
              <a:rPr lang="az-Latn-AZ" sz="200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000" smtClean="0">
                <a:effectLst/>
                <a:latin typeface="Arial" pitchFamily="34" charset="0"/>
                <a:cs typeface="Arial" pitchFamily="34" charset="0"/>
              </a:rPr>
              <a:t> vəziyyətə salır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000" smtClean="0">
                <a:effectLst/>
                <a:latin typeface="Arial" pitchFamily="34" charset="0"/>
                <a:cs typeface="Arial" pitchFamily="34" charset="0"/>
              </a:rPr>
              <a:t>Lakin, Məhkəmə qanunvericiliyi mücərrəd şəkildə deyil, ərizəçinin işi ilə bağlı konkret vəziyyətdə nəzərdən keçirir (buna müvafiq olaraq, ərizəçilərə 2004-cü ildə tətbiq edilmiş tədbirin mütənasibliyi məsələsini araşdırmaq lazımdr)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000" smtClean="0">
                <a:effectLst/>
                <a:latin typeface="Arial" pitchFamily="34" charset="0"/>
                <a:cs typeface="Arial" pitchFamily="34" charset="0"/>
              </a:rPr>
              <a:t>Kişi ərizəçinin vətəndaşı olduğu dövlətlə kifayət qədər güclü əlaqələri vardır, lakin qadın ərizəçinin heç bir əlaqəsi mövcud deyil; kişi ərizəçi cəmi 2 il vətəndaş olub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endParaRPr lang="en-US" sz="2000" smtClean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4853</TotalTime>
  <Words>570</Words>
  <Application>Microsoft Macintosh PowerPoint</Application>
  <PresentationFormat>Экран (4:3)</PresentationFormat>
  <Paragraphs>69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Tahoma</vt:lpstr>
      <vt:lpstr>MS PGothic</vt:lpstr>
      <vt:lpstr>Arial</vt:lpstr>
      <vt:lpstr>Wingdings</vt:lpstr>
      <vt:lpstr>Calibri</vt:lpstr>
      <vt:lpstr>Граница</vt:lpstr>
      <vt:lpstr> Avropa Məhkəməsinin ayrı-seçkilik əleyhinə təcrübəsində yeniliklər</vt:lpstr>
      <vt:lpstr>I. Konvensiyanın 9-cu Maddəsi ilə birgə götürülməklə Konvensiyanın 14-cü Maddəsi</vt:lpstr>
      <vt:lpstr>Слайд 3</vt:lpstr>
      <vt:lpstr>«Son günlərin Müqəddəsləri İsa Məsih Kilsəsi»  (The Church of Jesus Christ of Latter-Day Saints)  Birləşmiş Krallığa qarşı 4 mart 2014-cü il tarixli qətnamə   7552/09 saylı ərizə</vt:lpstr>
      <vt:lpstr>Слайд 5</vt:lpstr>
      <vt:lpstr>I. Konvensiyanın 8-ci Maddəsi ilə birgə götürülməklə Konvensiyanın 14-cü Maddəsi </vt:lpstr>
      <vt:lpstr>Слайд 7</vt:lpstr>
      <vt:lpstr>«Biao Danimarkaya qarşı» 25 mart 2014-cü il tarixli Qətnamə   38590/10 saylı ərizə </vt:lpstr>
      <vt:lpstr>Слайд 9</vt:lpstr>
      <vt:lpstr>Hakimlər Şayo, Vuçiniç və Kyurisin «Biao Danimarkaya qarşı» işi ilə bağlı fərqli rəyləri(2014)</vt:lpstr>
      <vt:lpstr>Hakimlər Şayo, Vuçiniç və Kyurisin «Biao Danimarkaya qarşı» işi ilə bağlı fərqli rəyləri(2014)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 изменения Конституции: между Сциллой формальной процедуры и Харибдой конституционной практики</dc:title>
  <dc:creator>Zver</dc:creator>
  <cp:lastModifiedBy>Eldar</cp:lastModifiedBy>
  <cp:revision>181</cp:revision>
  <dcterms:created xsi:type="dcterms:W3CDTF">2007-12-10T23:36:45Z</dcterms:created>
  <dcterms:modified xsi:type="dcterms:W3CDTF">2016-12-10T13:30:44Z</dcterms:modified>
</cp:coreProperties>
</file>