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2" r:id="rId3"/>
    <p:sldId id="257" r:id="rId4"/>
    <p:sldId id="277" r:id="rId5"/>
    <p:sldId id="261" r:id="rId6"/>
    <p:sldId id="279" r:id="rId7"/>
    <p:sldId id="280" r:id="rId8"/>
    <p:sldId id="281" r:id="rId9"/>
    <p:sldId id="278" r:id="rId10"/>
    <p:sldId id="283" r:id="rId11"/>
    <p:sldId id="262" r:id="rId12"/>
    <p:sldId id="263" r:id="rId13"/>
    <p:sldId id="264" r:id="rId14"/>
    <p:sldId id="269" r:id="rId15"/>
    <p:sldId id="268" r:id="rId16"/>
    <p:sldId id="267" r:id="rId17"/>
    <p:sldId id="265" r:id="rId18"/>
    <p:sldId id="266" r:id="rId19"/>
    <p:sldId id="276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19" autoAdjust="0"/>
    <p:restoredTop sz="94683" autoAdjust="0"/>
  </p:normalViewPr>
  <p:slideViewPr>
    <p:cSldViewPr>
      <p:cViewPr varScale="1">
        <p:scale>
          <a:sx n="105" d="100"/>
          <a:sy n="105" d="100"/>
        </p:scale>
        <p:origin x="-15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27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F20CB9-2317-4A9E-9E4D-B22B72E51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C81443-7657-483A-9373-FCC6B3E21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2B7CA1-993C-4C91-8140-9BC68283C07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557242-3F19-4D86-A944-2BA92986D5B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FORM IS THE BEST WAY TO CONTROL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6844E3-B64A-469C-90C3-C5BCDCB5486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the witness didn’t do</a:t>
            </a:r>
          </a:p>
          <a:p>
            <a:endParaRPr lang="en-US" altLang="en-US" smtClean="0"/>
          </a:p>
          <a:p>
            <a:r>
              <a:rPr lang="en-US" altLang="en-US" smtClean="0"/>
              <a:t>Rule of 3</a:t>
            </a:r>
          </a:p>
          <a:p>
            <a:endParaRPr lang="en-US" altLang="en-US" smtClean="0"/>
          </a:p>
          <a:p>
            <a:r>
              <a:rPr lang="en-US" altLang="en-US" smtClean="0"/>
              <a:t>Polar opposite for wafflers</a:t>
            </a:r>
          </a:p>
          <a:p>
            <a:endParaRPr lang="en-US" altLang="en-US" smtClean="0"/>
          </a:p>
          <a:p>
            <a:r>
              <a:rPr lang="en-US" altLang="en-US" smtClean="0"/>
              <a:t>Rule of three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A29E31-5DEB-46D0-977D-80C3EDA4BD7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Primacy and recency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D8A0162-13B7-4448-A025-5BFAFC836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493E-844D-4AFB-8D29-92617D958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F524-3D5D-46DA-A884-0E4D93A93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F8AC-3746-42F2-AD71-168E7478E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35DD9-C7BE-4797-A85F-2189BC6AE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8B518-2A1B-48B8-8EB9-599B53A41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37204-7FF2-477E-BB25-99FFC663C8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A515-71DE-481F-8FC1-05276D2BB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516CD-7FD2-4FE7-B87C-1EDFD9E52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44087-5962-4B42-AFB4-ADD457309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8065-0F42-4800-82ED-E9FFFD640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en-US" sz="240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en-US" sz="240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en-US" sz="240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en-US" sz="240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en-US" sz="240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en-US" sz="240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ru-RU" altLang="en-US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DCF51241-CF22-43F3-B82F-0BBDF7A1F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981200"/>
          </a:xfrm>
        </p:spPr>
        <p:txBody>
          <a:bodyPr/>
          <a:lstStyle/>
          <a:p>
            <a:pPr algn="ctr" eaLnBrk="1" hangingPunct="1"/>
            <a:r>
              <a:rPr lang="az-Latn-AZ" altLang="en-US" b="1" smtClean="0">
                <a:latin typeface="Times New Roman" pitchFamily="18" charset="0"/>
              </a:rPr>
              <a:t>Fikir, vicdan və din azadlığı</a:t>
            </a:r>
            <a:endParaRPr lang="en-US" altLang="en-US" b="1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620000" cy="1752600"/>
          </a:xfrm>
        </p:spPr>
        <p:txBody>
          <a:bodyPr/>
          <a:lstStyle/>
          <a:p>
            <a:pPr eaLnBrk="1" hangingPunct="1"/>
            <a:r>
              <a:rPr lang="az-Latn-AZ" altLang="en-US" sz="2800" b="1" smtClean="0">
                <a:latin typeface="Times New Roman" pitchFamily="18" charset="0"/>
              </a:rPr>
              <a:t>Aynur Cəfərova</a:t>
            </a:r>
            <a:endParaRPr lang="en-US" altLang="en-US" sz="2800" b="1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800" b="1" smtClean="0">
                <a:latin typeface="Times New Roman" pitchFamily="18" charset="0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Anlayışlar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Zərurilik</a:t>
            </a:r>
          </a:p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Proporsionallıq </a:t>
            </a:r>
          </a:p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Demokratik cəmiyyət </a:t>
            </a:r>
          </a:p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Plüralizm (Kokkinakis Yunanıstana qarşı)</a:t>
            </a:r>
            <a:endParaRPr lang="ru-RU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smtClean="0">
                <a:latin typeface="Times New Roman" pitchFamily="18" charset="0"/>
              </a:rPr>
              <a:t>9-cu maddənin özəllikləri</a:t>
            </a:r>
            <a:endParaRPr lang="en-US" altLang="en-US" sz="3200" smtClean="0"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z-Latn-AZ" altLang="en-US" sz="2800" smtClean="0">
                <a:latin typeface="Times New Roman" pitchFamily="18" charset="0"/>
              </a:rPr>
              <a:t>bu maddədə nəzərdə tutulan hüquqlar mütləq hüquqdurmu?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800" smtClean="0">
                <a:latin typeface="Times New Roman" pitchFamily="18" charset="0"/>
              </a:rPr>
              <a:t>Bu hüquqlara müdaxilə yol veriləndirmi?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800" smtClean="0">
                <a:latin typeface="Times New Roman" pitchFamily="18" charset="0"/>
              </a:rPr>
              <a:t>Müdaxilənin qanuni məqsədi varmı?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800" smtClean="0">
                <a:latin typeface="Times New Roman" pitchFamily="18" charset="0"/>
              </a:rPr>
              <a:t>Müdaxilə qanunla nəzərdə tutulurmu? (</a:t>
            </a:r>
            <a:r>
              <a:rPr lang="en-US" altLang="en-US" sz="2800" smtClean="0">
                <a:latin typeface="Times New Roman" pitchFamily="18" charset="0"/>
              </a:rPr>
              <a:t>Hasan ve Chaush Bolqar</a:t>
            </a:r>
            <a:r>
              <a:rPr lang="az-Latn-AZ" altLang="en-US" sz="2800" smtClean="0">
                <a:latin typeface="Times New Roman" pitchFamily="18" charset="0"/>
              </a:rPr>
              <a:t>ı</a:t>
            </a:r>
            <a:r>
              <a:rPr lang="en-US" altLang="en-US" sz="2800" smtClean="0">
                <a:latin typeface="Times New Roman" pitchFamily="18" charset="0"/>
              </a:rPr>
              <a:t>stana </a:t>
            </a:r>
            <a:r>
              <a:rPr lang="az-Latn-AZ" altLang="en-US" sz="2800" smtClean="0">
                <a:latin typeface="Times New Roman" pitchFamily="18" charset="0"/>
              </a:rPr>
              <a:t>qarşı)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800" smtClean="0">
                <a:latin typeface="Times New Roman" pitchFamily="18" charset="0"/>
              </a:rPr>
              <a:t>Müdaxilə demokratik cəmiyyətdə zəruridirmi? (</a:t>
            </a:r>
            <a:r>
              <a:rPr lang="en-US" altLang="en-US" sz="2800" smtClean="0">
                <a:latin typeface="Times New Roman" pitchFamily="18" charset="0"/>
              </a:rPr>
              <a:t>Bessarabia Metropoliten Kils</a:t>
            </a:r>
            <a:r>
              <a:rPr lang="az-Latn-AZ" altLang="en-US" sz="2800" smtClean="0">
                <a:latin typeface="Times New Roman" pitchFamily="18" charset="0"/>
              </a:rPr>
              <a:t>əsi</a:t>
            </a:r>
            <a:r>
              <a:rPr lang="en-US" altLang="en-US" sz="2800" smtClean="0">
                <a:latin typeface="Times New Roman" pitchFamily="18" charset="0"/>
              </a:rPr>
              <a:t> v</a:t>
            </a:r>
            <a:r>
              <a:rPr lang="az-Latn-AZ" altLang="en-US" sz="2800" smtClean="0">
                <a:latin typeface="Times New Roman" pitchFamily="18" charset="0"/>
              </a:rPr>
              <a:t>ə</a:t>
            </a:r>
            <a:r>
              <a:rPr lang="en-US" altLang="en-US" sz="2800" smtClean="0">
                <a:latin typeface="Times New Roman" pitchFamily="18" charset="0"/>
              </a:rPr>
              <a:t> ba</a:t>
            </a:r>
            <a:r>
              <a:rPr lang="az-Latn-AZ" altLang="en-US" sz="2800" smtClean="0">
                <a:latin typeface="Times New Roman" pitchFamily="18" charset="0"/>
              </a:rPr>
              <a:t>ş</a:t>
            </a:r>
            <a:r>
              <a:rPr lang="en-US" altLang="en-US" sz="2800" smtClean="0">
                <a:latin typeface="Times New Roman" pitchFamily="18" charset="0"/>
              </a:rPr>
              <a:t>qalar</a:t>
            </a:r>
            <a:r>
              <a:rPr lang="az-Latn-AZ" altLang="en-US" sz="2800" smtClean="0">
                <a:latin typeface="Times New Roman" pitchFamily="18" charset="0"/>
              </a:rPr>
              <a:t>ı</a:t>
            </a:r>
            <a:r>
              <a:rPr lang="en-US" altLang="en-US" sz="2800" smtClean="0">
                <a:latin typeface="Times New Roman" pitchFamily="18" charset="0"/>
              </a:rPr>
              <a:t> Moldovaya qar</a:t>
            </a:r>
            <a:r>
              <a:rPr lang="az-Latn-AZ" altLang="en-US" sz="2800" smtClean="0">
                <a:latin typeface="Times New Roman" pitchFamily="18" charset="0"/>
              </a:rPr>
              <a:t>şı, Kokkinakis Yunanıstana qarşı)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600" b="1" smtClean="0">
                <a:latin typeface="Times New Roman" pitchFamily="18" charset="0"/>
              </a:rPr>
              <a:t>Müdaxilə</a:t>
            </a:r>
            <a:endParaRPr lang="en-US" altLang="en-US" sz="3600" b="1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303713"/>
          </a:xfrm>
        </p:spPr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Müdaxilə nə üçündür?</a:t>
            </a:r>
            <a:endParaRPr lang="en-US" altLang="en-US" smtClean="0">
              <a:latin typeface="Times New Roman" pitchFamily="18" charset="0"/>
            </a:endParaRPr>
          </a:p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Dövlət hansı həddə müdaxilə edə bilər? (Malsamis Yunanıstana qarşı; Efstratio Yunanıstana qarşı)</a:t>
            </a:r>
          </a:p>
          <a:p>
            <a:pPr eaLnBrk="1" hangingPunct="1"/>
            <a:endParaRPr lang="en-US" alt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b="1" smtClean="0">
                <a:latin typeface="Times New Roman" pitchFamily="18" charset="0"/>
              </a:rPr>
              <a:t>9-cu maddənin təsir dairəsi</a:t>
            </a:r>
            <a:endParaRPr lang="en-US" altLang="en-US" sz="3600" b="1" smtClean="0">
              <a:latin typeface="Times New Roman" pitchFamily="18" charset="0"/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az-Latn-AZ" alt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az-Latn-AZ" altLang="en-US" smtClean="0">
                <a:latin typeface="Times New Roman" pitchFamily="18" charset="0"/>
              </a:rPr>
              <a:t>Abort və ya boşanma 9-cu maddənin təsir dairəsinə düşürmü?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mtClean="0">
                <a:latin typeface="Times New Roman" pitchFamily="18" charset="0"/>
              </a:rPr>
              <a:t>Eftanaziya 9-cu maddənin təsir dairəsinə düşürmü?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mtClean="0">
                <a:latin typeface="Times New Roman" pitchFamily="18" charset="0"/>
              </a:rPr>
              <a:t>Dini qurumların materiallarının götürülməsi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mtClean="0">
                <a:latin typeface="Times New Roman" pitchFamily="18" charset="0"/>
              </a:rPr>
              <a:t>Dinlə bağlı vergilərin ödənilməsi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mtClean="0">
                <a:latin typeface="Times New Roman" pitchFamily="18" charset="0"/>
              </a:rPr>
              <a:t>İslamda gənc yaşlı qızların ərə verilməsi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Pozitiv və neqativ öhdəliklər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z="2800" smtClean="0">
                <a:latin typeface="Times New Roman" pitchFamily="18" charset="0"/>
              </a:rPr>
              <a:t>Konvensiyanın 1-ci maddəsi</a:t>
            </a:r>
          </a:p>
          <a:p>
            <a:pPr eaLnBrk="1" hangingPunct="1"/>
            <a:r>
              <a:rPr lang="az-Latn-AZ" altLang="en-US" sz="2800" smtClean="0">
                <a:latin typeface="Times New Roman" pitchFamily="18" charset="0"/>
              </a:rPr>
              <a:t>9-cu maddə və neqativ öhdəliklər; Müdafiə olunmalı olan hüquqlara müdaxilə etməkdən çəkinmək. “...vicdan azadlığı yalnız.....”</a:t>
            </a:r>
          </a:p>
          <a:p>
            <a:pPr eaLnBrk="1" hangingPunct="1"/>
            <a:r>
              <a:rPr lang="az-Latn-AZ" altLang="en-US" sz="2800" smtClean="0">
                <a:latin typeface="Times New Roman" pitchFamily="18" charset="0"/>
              </a:rPr>
              <a:t>Pozitiv öhdəliklərin həddinin müəyyən edilməsi. Problem?</a:t>
            </a:r>
          </a:p>
          <a:p>
            <a:pPr eaLnBrk="1" hangingPunct="1"/>
            <a:r>
              <a:rPr lang="az-Latn-AZ" altLang="en-US" sz="2800" smtClean="0">
                <a:latin typeface="Times New Roman" pitchFamily="18" charset="0"/>
              </a:rPr>
              <a:t>Mülahizə Sərbəstliyi. Hədsiz yoxsa məhdud? (Handyside Birləşmiş Krallığa qarşı) </a:t>
            </a:r>
            <a:endParaRPr lang="ru-RU" alt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514600"/>
            <a:ext cx="7772400" cy="3617913"/>
          </a:xfrm>
        </p:spPr>
        <p:txBody>
          <a:bodyPr/>
          <a:lstStyle/>
          <a:p>
            <a:pPr eaLnBrk="1" hangingPunct="1"/>
            <a:endParaRPr lang="ru-RU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Dissiplin və dini inanc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z-Latn-AZ" altLang="en-US" sz="2800" b="1" smtClean="0">
                <a:latin typeface="Times New Roman" pitchFamily="18" charset="0"/>
              </a:rPr>
              <a:t>Həqiqi hərbi xidmət və dini inanc</a:t>
            </a:r>
          </a:p>
          <a:p>
            <a:pPr lvl="1" eaLnBrk="1" hangingPunct="1">
              <a:lnSpc>
                <a:spcPct val="90000"/>
              </a:lnSpc>
            </a:pPr>
            <a:r>
              <a:rPr lang="az-Latn-AZ" altLang="en-US" sz="2400" smtClean="0">
                <a:latin typeface="Times New Roman" pitchFamily="18" charset="0"/>
              </a:rPr>
              <a:t>Alternativ hərbi xidmət? </a:t>
            </a:r>
            <a:r>
              <a:rPr lang="fr-FR" altLang="en-US" sz="2400" smtClean="0">
                <a:latin typeface="Times New Roman" pitchFamily="18" charset="0"/>
              </a:rPr>
              <a:t>A</a:t>
            </a:r>
            <a:r>
              <a:rPr lang="az-Latn-AZ" altLang="en-US" sz="2400" smtClean="0">
                <a:latin typeface="Times New Roman" pitchFamily="18" charset="0"/>
              </a:rPr>
              <a:t>Ş</a:t>
            </a:r>
            <a:r>
              <a:rPr lang="fr-FR" altLang="en-US" sz="2400" smtClean="0">
                <a:latin typeface="Times New Roman" pitchFamily="18" charset="0"/>
              </a:rPr>
              <a:t> NK No. R(87) 8 Tovsiyyesi</a:t>
            </a:r>
            <a:r>
              <a:rPr lang="az-Latn-AZ" altLang="en-US" sz="2400" smtClean="0">
                <a:latin typeface="Times New Roman" pitchFamily="18" charset="0"/>
              </a:rPr>
              <a:t>.</a:t>
            </a:r>
            <a:r>
              <a:rPr lang="fr-FR" altLang="en-US" sz="2400" smtClean="0">
                <a:latin typeface="Times New Roman" pitchFamily="18" charset="0"/>
              </a:rPr>
              <a:t> </a:t>
            </a:r>
            <a:r>
              <a:rPr lang="az-Latn-AZ" altLang="en-US" sz="2400" smtClean="0">
                <a:latin typeface="Times New Roman" pitchFamily="18" charset="0"/>
              </a:rPr>
              <a:t>(Stefanov Bolqarıstana qarşı; Ülkə Türkiyəyə qarşı)</a:t>
            </a:r>
          </a:p>
          <a:p>
            <a:pPr lvl="1" eaLnBrk="1" hangingPunct="1">
              <a:lnSpc>
                <a:spcPct val="90000"/>
              </a:lnSpc>
            </a:pPr>
            <a:r>
              <a:rPr lang="az-Latn-AZ" altLang="en-US" sz="2400" smtClean="0">
                <a:latin typeface="Times New Roman" pitchFamily="18" charset="0"/>
              </a:rPr>
              <a:t>Dissiplin yoxsa dini təcrübə? (Kalaç Terkiyəyə qarşı)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800" b="1" smtClean="0">
                <a:latin typeface="Times New Roman" pitchFamily="18" charset="0"/>
              </a:rPr>
              <a:t>Məhbuslar və dini etiqad</a:t>
            </a:r>
          </a:p>
          <a:p>
            <a:pPr lvl="1" eaLnBrk="1" hangingPunct="1">
              <a:lnSpc>
                <a:spcPct val="90000"/>
              </a:lnSpc>
            </a:pPr>
            <a:r>
              <a:rPr lang="az-Latn-AZ" altLang="en-US" sz="2400" smtClean="0">
                <a:latin typeface="Times New Roman" pitchFamily="18" charset="0"/>
              </a:rPr>
              <a:t>Həbsxanalarda dini etiqada icazə verilməlidirmi? </a:t>
            </a:r>
          </a:p>
          <a:p>
            <a:pPr lvl="2" eaLnBrk="1" hangingPunct="1">
              <a:lnSpc>
                <a:spcPct val="90000"/>
              </a:lnSpc>
            </a:pPr>
            <a:r>
              <a:rPr lang="az-Latn-AZ" altLang="en-US" sz="2000" smtClean="0">
                <a:latin typeface="Times New Roman" pitchFamily="18" charset="0"/>
              </a:rPr>
              <a:t>Pəhriz (X Birləşmiş Krallığa qarşı)</a:t>
            </a:r>
          </a:p>
          <a:p>
            <a:pPr lvl="2" eaLnBrk="1" hangingPunct="1">
              <a:lnSpc>
                <a:spcPct val="90000"/>
              </a:lnSpc>
            </a:pPr>
            <a:r>
              <a:rPr lang="az-Latn-AZ" altLang="en-US" sz="2000" smtClean="0">
                <a:latin typeface="Times New Roman" pitchFamily="18" charset="0"/>
              </a:rPr>
              <a:t>Simvolik geyimlər?</a:t>
            </a:r>
          </a:p>
          <a:p>
            <a:pPr lvl="2" eaLnBrk="1" hangingPunct="1">
              <a:lnSpc>
                <a:spcPct val="90000"/>
              </a:lnSpc>
            </a:pPr>
            <a:r>
              <a:rPr lang="az-Latn-AZ" altLang="en-US" sz="2000" smtClean="0">
                <a:latin typeface="Times New Roman" pitchFamily="18" charset="0"/>
              </a:rPr>
              <a:t>Məhkumluq formasına görə diskriminasiya? (</a:t>
            </a:r>
            <a:r>
              <a:rPr lang="de-DE" altLang="en-US" sz="2000" smtClean="0">
                <a:latin typeface="Times New Roman" pitchFamily="18" charset="0"/>
              </a:rPr>
              <a:t>Poltorotskiy Ukraynaya qar</a:t>
            </a:r>
            <a:r>
              <a:rPr lang="az-Latn-AZ" altLang="en-US" sz="2000" smtClean="0">
                <a:latin typeface="Times New Roman" pitchFamily="18" charset="0"/>
              </a:rPr>
              <a:t>şı</a:t>
            </a:r>
            <a:r>
              <a:rPr lang="de-DE" altLang="en-US" sz="2000" smtClean="0">
                <a:latin typeface="Times New Roman" pitchFamily="18" charset="0"/>
              </a:rPr>
              <a:t> v</a:t>
            </a:r>
            <a:r>
              <a:rPr lang="az-Latn-AZ" altLang="en-US" sz="2000" smtClean="0">
                <a:latin typeface="Times New Roman" pitchFamily="18" charset="0"/>
              </a:rPr>
              <a:t>ə</a:t>
            </a:r>
            <a:r>
              <a:rPr lang="de-DE" altLang="en-US" sz="2000" smtClean="0">
                <a:latin typeface="Times New Roman" pitchFamily="18" charset="0"/>
              </a:rPr>
              <a:t> Kuznetsov Ukraynaya qar</a:t>
            </a:r>
            <a:r>
              <a:rPr lang="az-Latn-AZ" altLang="en-US" sz="2000" smtClean="0">
                <a:latin typeface="Times New Roman" pitchFamily="18" charset="0"/>
              </a:rPr>
              <a:t>şı</a:t>
            </a:r>
            <a:r>
              <a:rPr lang="de-DE" altLang="en-US" sz="2000" smtClean="0">
                <a:latin typeface="Times New Roman" pitchFamily="18" charset="0"/>
              </a:rPr>
              <a:t> </a:t>
            </a:r>
            <a:r>
              <a:rPr lang="az-Latn-AZ" altLang="en-US" sz="2000" smtClean="0">
                <a:latin typeface="Times New Roman" pitchFamily="18" charset="0"/>
              </a:rPr>
              <a:t>)</a:t>
            </a:r>
            <a:endParaRPr lang="ru-RU" altLang="en-US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Kilsə vergisi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048000"/>
            <a:ext cx="7772400" cy="3084513"/>
          </a:xfrm>
        </p:spPr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Dini fəaliyyət yoxsa texniki xərcləri nəzərdə tutan vergi? (Bruno İsveçə qarşı)</a:t>
            </a:r>
            <a:endParaRPr lang="ru-RU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Simvolik dini geyimlər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62200"/>
            <a:ext cx="7772400" cy="3770313"/>
          </a:xfrm>
        </p:spPr>
        <p:txBody>
          <a:bodyPr/>
          <a:lstStyle/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Dahlab İsveçrəyə qarşı 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Leyla Şahin Türkiyəyə qarşı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Aktas Fransaya qarşı 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Belçika və burka</a:t>
            </a:r>
            <a:endParaRPr lang="ru-RU" alt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Digər rəmzlər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514600"/>
            <a:ext cx="7772400" cy="3617913"/>
          </a:xfrm>
        </p:spPr>
        <p:txBody>
          <a:bodyPr/>
          <a:lstStyle/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Azan səsi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Məscidlərin bağlanması və sökülməsi</a:t>
            </a:r>
            <a:endParaRPr lang="ru-RU" alt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Fikir, vicdan və dina azadlığı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Fikir, vicdan və din dedikdə nə başa düşülür?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İnam dedikdə nə başa düşülür?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Sadəcə dindarlar yoxsa həm də ateistlər, aqnostiklər, skeptiklər və sair?</a:t>
            </a:r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Proselytizm (dinini dəyişmək)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514600"/>
            <a:ext cx="7772400" cy="3617913"/>
          </a:xfrm>
        </p:spPr>
        <p:txBody>
          <a:bodyPr/>
          <a:lstStyle/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Kokkinakis Yunanıstana qarşı (münasib proselitizm)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Larissis Yunanıstana qarşı (qeyri-münasib proselitizm)</a:t>
            </a:r>
            <a:endParaRPr lang="ru-RU" altLang="en-US" sz="3600" smtClean="0">
              <a:latin typeface="Times New Roman" pitchFamily="18" charset="0"/>
            </a:endParaRPr>
          </a:p>
          <a:p>
            <a:pPr eaLnBrk="1" hangingPunct="1"/>
            <a:endParaRPr lang="ru-RU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Dövlət qeydiyyatına alınma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590800"/>
            <a:ext cx="7772400" cy="3541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z-Latn-AZ" altLang="en-US" smtClean="0">
                <a:latin typeface="Times New Roman" pitchFamily="18" charset="0"/>
              </a:rPr>
              <a:t>9-cu Maddə + 11-ci Maddə;</a:t>
            </a:r>
            <a:r>
              <a:rPr lang="de-DE" altLang="en-US" smtClean="0">
                <a:latin typeface="Times New Roman" pitchFamily="18" charset="0"/>
              </a:rPr>
              <a:t> Bessarabia</a:t>
            </a:r>
            <a:endParaRPr lang="az-Latn-AZ" altLang="en-US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en-US" smtClean="0">
                <a:latin typeface="Times New Roman" pitchFamily="18" charset="0"/>
              </a:rPr>
              <a:t>Metropoliten Kilsesi </a:t>
            </a:r>
            <a:r>
              <a:rPr lang="az-Latn-AZ" altLang="en-US" smtClean="0">
                <a:latin typeface="Times New Roman" pitchFamily="18" charset="0"/>
              </a:rPr>
              <a:t>və digərləri Moldovaya qarşı; </a:t>
            </a:r>
          </a:p>
          <a:p>
            <a:pPr eaLnBrk="1" hangingPunct="1"/>
            <a:endParaRPr lang="ru-RU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İbadətgahlar üzərində nəzarət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590800"/>
            <a:ext cx="7772400" cy="3541713"/>
          </a:xfrm>
        </p:spPr>
        <p:txBody>
          <a:bodyPr/>
          <a:lstStyle/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Manoussakis və Ors Yunanıstana qarşı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Vergos Yunanıstana qarşı</a:t>
            </a:r>
            <a:endParaRPr lang="ru-RU" alt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Maddələr arasında əlaqə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1200"/>
            <a:ext cx="7772400" cy="4151313"/>
          </a:xfrm>
        </p:spPr>
        <p:txBody>
          <a:bodyPr/>
          <a:lstStyle/>
          <a:p>
            <a:pPr eaLnBrk="1" hangingPunct="1"/>
            <a:r>
              <a:rPr lang="az-Latn-AZ" altLang="en-US" sz="2900" smtClean="0">
                <a:latin typeface="Times New Roman" pitchFamily="18" charset="0"/>
              </a:rPr>
              <a:t>1-ci Protokolun 2-ci Maddəsi + Maddə 9 (</a:t>
            </a:r>
            <a:r>
              <a:rPr lang="fr-FR" altLang="en-US" sz="2900" smtClean="0">
                <a:latin typeface="Times New Roman" pitchFamily="18" charset="0"/>
              </a:rPr>
              <a:t>Kjeldsen, Bulsk Madsen ve Pedersen Danimarkaya</a:t>
            </a:r>
            <a:r>
              <a:rPr lang="az-Latn-AZ" altLang="en-US" sz="2900" smtClean="0">
                <a:latin typeface="Times New Roman" pitchFamily="18" charset="0"/>
              </a:rPr>
              <a:t> qarşı; </a:t>
            </a:r>
            <a:r>
              <a:rPr lang="fr-FR" altLang="en-US" sz="2900" smtClean="0">
                <a:latin typeface="Times New Roman" pitchFamily="18" charset="0"/>
              </a:rPr>
              <a:t>Campbell ve Cosans</a:t>
            </a:r>
            <a:r>
              <a:rPr lang="az-Latn-AZ" altLang="en-US" sz="2900" smtClean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az-Latn-AZ" altLang="en-US" sz="2900" smtClean="0">
                <a:latin typeface="Times New Roman" pitchFamily="18" charset="0"/>
              </a:rPr>
              <a:t>Maddə 10+Maddə 9 (Murphy Birləşmiş Krallığa qarşı; </a:t>
            </a:r>
            <a:r>
              <a:rPr lang="de-DE" altLang="en-US" sz="2900" smtClean="0">
                <a:latin typeface="Times New Roman" pitchFamily="18" charset="0"/>
              </a:rPr>
              <a:t>Otto-Preminger-Institut</a:t>
            </a:r>
            <a:r>
              <a:rPr lang="az-Latn-AZ" altLang="en-US" sz="2900" smtClean="0">
                <a:latin typeface="Times New Roman" pitchFamily="18" charset="0"/>
              </a:rPr>
              <a:t> Avstriyaya qarşı; </a:t>
            </a:r>
            <a:r>
              <a:rPr lang="de-DE" altLang="en-US" sz="2900" smtClean="0">
                <a:latin typeface="Times New Roman" pitchFamily="18" charset="0"/>
              </a:rPr>
              <a:t>Wingrove</a:t>
            </a:r>
            <a:r>
              <a:rPr lang="ru-RU" altLang="en-US" sz="2900" smtClean="0">
                <a:latin typeface="Times New Roman" pitchFamily="18" charset="0"/>
              </a:rPr>
              <a:t> </a:t>
            </a:r>
            <a:r>
              <a:rPr lang="az-Latn-AZ" altLang="en-US" sz="2900" smtClean="0">
                <a:latin typeface="Times New Roman" pitchFamily="18" charset="0"/>
              </a:rPr>
              <a:t>Birləşmiş Krallığa qarşı; Danimarka-Peygəmbərin karikaturası ilə bağlı iş)</a:t>
            </a:r>
          </a:p>
          <a:p>
            <a:pPr eaLnBrk="1" hangingPunct="1"/>
            <a:r>
              <a:rPr lang="az-Latn-AZ" altLang="en-US" sz="2900" smtClean="0">
                <a:latin typeface="Times New Roman" pitchFamily="18" charset="0"/>
              </a:rPr>
              <a:t>Maddə 9+ Maddə 14 (Thlimmenos Yunanıstana qarşı) Maddə 6+Maddə 14 (Canea Katolik Kisləsi Yunanıstana qarşı) </a:t>
            </a:r>
          </a:p>
          <a:p>
            <a:pPr eaLnBrk="1" hangingPunct="1"/>
            <a:endParaRPr lang="ru-RU" altLang="en-US" sz="29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Yekun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590800"/>
            <a:ext cx="7772400" cy="3541713"/>
          </a:xfrm>
        </p:spPr>
        <p:txBody>
          <a:bodyPr/>
          <a:lstStyle/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9-cu maddə və tolerantlıq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9-cu maddə və plüralizm</a:t>
            </a:r>
          </a:p>
          <a:p>
            <a:pPr eaLnBrk="1" hangingPunct="1"/>
            <a:r>
              <a:rPr lang="az-Latn-AZ" altLang="en-US" sz="3600" smtClean="0">
                <a:latin typeface="Times New Roman" pitchFamily="18" charset="0"/>
              </a:rPr>
              <a:t>9-cu maddə və demokratiya</a:t>
            </a:r>
            <a:endParaRPr lang="ru-RU" altLang="en-US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algn="ctr" eaLnBrk="1" hangingPunct="1"/>
            <a:r>
              <a:rPr lang="az-Latn-AZ" altLang="en-US" smtClean="0">
                <a:latin typeface="Times New Roman" pitchFamily="18" charset="0"/>
              </a:rPr>
              <a:t>Suallar və şərhlər</a:t>
            </a:r>
            <a:endParaRPr lang="ru-RU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smtClean="0">
                <a:latin typeface="Times New Roman" pitchFamily="18" charset="0"/>
              </a:rPr>
              <a:t>Vicdan azadlığı beynəlxalq konvensiyalarda</a:t>
            </a:r>
            <a:endParaRPr lang="en-US" altLang="en-US" sz="320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3810000"/>
          </a:xfrm>
        </p:spPr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İnsan hüquqları üzrə universal bəyannamə, Maddə 18</a:t>
            </a:r>
          </a:p>
          <a:p>
            <a:pPr lvl="1" eaLnBrk="1" hangingPunct="1"/>
            <a:r>
              <a:rPr lang="az-Latn-AZ" altLang="en-US" smtClean="0">
                <a:latin typeface="Times New Roman" pitchFamily="18" charset="0"/>
              </a:rPr>
              <a:t>“Hər kəsin fikir, vicdan və din azadlığı var; bu hüquqa dinini və ya inancını dəyişmək azadlığı, təkbaşına və ya başqaları ilə birlikdə, açıq və ya gizli şəkildə, öyrətmək və ya təcrübə etmək yoluyla, ibadət edərək ifadə etmək daxildir.”</a:t>
            </a:r>
          </a:p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313"/>
            <a:ext cx="8029575" cy="1462087"/>
          </a:xfrm>
        </p:spPr>
        <p:txBody>
          <a:bodyPr/>
          <a:lstStyle/>
          <a:p>
            <a:pPr eaLnBrk="1" hangingPunct="1"/>
            <a:r>
              <a:rPr lang="az-Latn-AZ" altLang="en-US" sz="3400" smtClean="0">
                <a:latin typeface="Times New Roman" pitchFamily="18" charset="0"/>
              </a:rPr>
              <a:t>Vicdan azadlığı beynəlxalq konvensiyalarda</a:t>
            </a:r>
            <a:endParaRPr lang="ru-RU" altLang="en-US" sz="3400" smtClean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z-Latn-AZ" altLang="en-US" smtClean="0">
                <a:latin typeface="Times New Roman" pitchFamily="18" charset="0"/>
              </a:rPr>
              <a:t>Mülki və siyasi hüquqlar haqqında beynəlxalq pakt, Maddə 18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mtClean="0">
                <a:latin typeface="Times New Roman" pitchFamily="18" charset="0"/>
              </a:rPr>
              <a:t>İnsan hüquqları haqqında Amerika konvensiyası, Maddə 12 </a:t>
            </a:r>
            <a:r>
              <a:rPr lang="az-Latn-AZ" altLang="en-US" sz="2200" smtClean="0">
                <a:latin typeface="Times New Roman" pitchFamily="18" charset="0"/>
              </a:rPr>
              <a:t>(İHUB-nin mətninə uyğun)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mtClean="0">
                <a:latin typeface="Times New Roman" pitchFamily="18" charset="0"/>
              </a:rPr>
              <a:t>İnsan hüquqları haqda Afrika xartiyası, Maddə 8 (...heç kim bu azadlıqları məhdudlaşdıran hər hansı tədbirə məruz qala bilməz)</a:t>
            </a:r>
          </a:p>
          <a:p>
            <a:pPr eaLnBrk="1" hangingPunct="1">
              <a:lnSpc>
                <a:spcPct val="90000"/>
              </a:lnSpc>
            </a:pPr>
            <a:endParaRPr lang="ru-RU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b="1" smtClean="0">
                <a:latin typeface="Times New Roman" pitchFamily="18" charset="0"/>
              </a:rPr>
              <a:t>Avropa İnsan Hüquqları Konvensiyası, </a:t>
            </a:r>
            <a:br>
              <a:rPr lang="az-Latn-AZ" altLang="en-US" sz="3200" b="1" smtClean="0">
                <a:latin typeface="Times New Roman" pitchFamily="18" charset="0"/>
              </a:rPr>
            </a:br>
            <a:r>
              <a:rPr lang="az-Latn-AZ" altLang="en-US" sz="3200" b="1" smtClean="0">
                <a:latin typeface="Times New Roman" pitchFamily="18" charset="0"/>
              </a:rPr>
              <a:t>Maddə 9</a:t>
            </a:r>
            <a:endParaRPr lang="en-US" altLang="en-US" sz="3200" b="1" smtClean="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az-Latn-AZ" altLang="en-US" b="1" smtClean="0">
              <a:latin typeface="Times New Roman" pitchFamily="18" charset="0"/>
            </a:endParaRPr>
          </a:p>
          <a:p>
            <a:pPr eaLnBrk="1" hangingPunct="1"/>
            <a:endParaRPr lang="en-US" altLang="en-US" b="1" smtClean="0"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2362200"/>
            <a:ext cx="8193088" cy="3770313"/>
          </a:xfrm>
        </p:spPr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Konvensiyanın digər maddələri</a:t>
            </a:r>
          </a:p>
          <a:p>
            <a:pPr lvl="1" eaLnBrk="1" hangingPunct="1"/>
            <a:r>
              <a:rPr lang="az-Latn-AZ" altLang="en-US" sz="2800" smtClean="0">
                <a:latin typeface="Times New Roman" pitchFamily="18" charset="0"/>
              </a:rPr>
              <a:t>1-ci Protokolun 2-ci maddəsi</a:t>
            </a:r>
          </a:p>
          <a:p>
            <a:pPr lvl="2" eaLnBrk="1" hangingPunct="1"/>
            <a:r>
              <a:rPr lang="az-Latn-AZ" altLang="en-US" sz="2400" smtClean="0">
                <a:latin typeface="Times New Roman" pitchFamily="18" charset="0"/>
              </a:rPr>
              <a:t>“Heç kim təhsil almaq hüququndan məhrum edilə bilməz. ...dövlət valideyinlərin uşaqlarını öz dini inanclarına və fəlsəfi görüşlərinə uyğun təhsil almasına şərait yaradılmasını təmin etməlidir.”</a:t>
            </a:r>
          </a:p>
          <a:p>
            <a:pPr lvl="2" eaLnBrk="1" hangingPunct="1"/>
            <a:r>
              <a:rPr lang="az-Latn-AZ" altLang="en-US" sz="2400" smtClean="0">
                <a:latin typeface="Times New Roman" pitchFamily="18" charset="0"/>
              </a:rPr>
              <a:t>(</a:t>
            </a:r>
            <a:r>
              <a:rPr lang="fr-FR" altLang="en-US" sz="2400" smtClean="0">
                <a:latin typeface="Times New Roman" pitchFamily="18" charset="0"/>
              </a:rPr>
              <a:t>Kjeldsen, Bulsk Madsen ve Pedersen Danimarkaya qarshi</a:t>
            </a:r>
            <a:r>
              <a:rPr lang="az-Latn-AZ" altLang="en-US" sz="2400" smtClean="0">
                <a:latin typeface="Times New Roman" pitchFamily="18" charset="0"/>
              </a:rPr>
              <a:t>; </a:t>
            </a:r>
            <a:r>
              <a:rPr lang="fr-FR" altLang="en-US" sz="2400" smtClean="0">
                <a:latin typeface="Times New Roman" pitchFamily="18" charset="0"/>
              </a:rPr>
              <a:t>Campbell ve Cosans Birleshmish Krallga qarshi</a:t>
            </a:r>
            <a:r>
              <a:rPr lang="az-Latn-AZ" altLang="en-US" sz="2400" smtClean="0">
                <a:latin typeface="Times New Roman" pitchFamily="18" charset="0"/>
              </a:rPr>
              <a:t>)</a:t>
            </a:r>
          </a:p>
          <a:p>
            <a:pPr lvl="2" eaLnBrk="1" hangingPunct="1">
              <a:buFont typeface="Wingdings" pitchFamily="2" charset="2"/>
              <a:buNone/>
            </a:pPr>
            <a:endParaRPr lang="az-Latn-AZ" alt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4000" b="1" smtClean="0">
                <a:latin typeface="Times New Roman" pitchFamily="18" charset="0"/>
              </a:rPr>
              <a:t>Fikir, vicdan və din azadlığı. AİHK</a:t>
            </a:r>
            <a:endParaRPr lang="ru-RU" altLang="en-US" sz="4000" b="1" smtClean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7239000" cy="4114800"/>
          </a:xfrm>
        </p:spPr>
        <p:txBody>
          <a:bodyPr/>
          <a:lstStyle/>
          <a:p>
            <a:pPr lvl="1" eaLnBrk="1" hangingPunct="1"/>
            <a:r>
              <a:rPr lang="az-Latn-AZ" altLang="en-US" sz="3200" smtClean="0">
                <a:latin typeface="Times New Roman" pitchFamily="18" charset="0"/>
              </a:rPr>
              <a:t>Maddə 14; Protokol 12</a:t>
            </a:r>
          </a:p>
          <a:p>
            <a:pPr lvl="2" eaLnBrk="1" hangingPunct="1"/>
            <a:r>
              <a:rPr lang="az-Latn-AZ" altLang="en-US" sz="2800" smtClean="0">
                <a:latin typeface="Times New Roman" pitchFamily="18" charset="0"/>
              </a:rPr>
              <a:t>“Konvensiyada nəzərdə tutulan hüquq və azadlıqlar cins, irq, rəng, dil, din, siyasi görüş, milli və sosial mənsubiyyət, milli azlıq mənsubiyyəti, mülkiyyət, doğum və digər amillərə əsaslanan ayrı-seçkiliyə yol verilmədən təmin olunmalıdır”</a:t>
            </a:r>
          </a:p>
          <a:p>
            <a:pPr eaLnBrk="1" hangingPunct="1"/>
            <a:endParaRPr lang="ru-RU" alt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914400"/>
            <a:ext cx="7162800" cy="52181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az-Latn-AZ" altLang="en-US" sz="260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600" smtClean="0">
                <a:latin typeface="Times New Roman" pitchFamily="18" charset="0"/>
              </a:rPr>
              <a:t>Din və vicdan azadlığı sadəcə inanc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600" smtClean="0">
                <a:latin typeface="Times New Roman" pitchFamily="18" charset="0"/>
              </a:rPr>
              <a:t>olaraq deyil həm də toplanaraq və ifadə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600" smtClean="0">
                <a:latin typeface="Times New Roman" pitchFamily="18" charset="0"/>
              </a:rPr>
              <a:t>olunaraq, eləcə də müdafiə olunaraq, özəl həyata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600" smtClean="0">
                <a:latin typeface="Times New Roman" pitchFamily="18" charset="0"/>
              </a:rPr>
              <a:t>hörmət edilərək təmin olunmanı nəzərdə tutur</a:t>
            </a:r>
          </a:p>
          <a:p>
            <a:pPr lvl="1" eaLnBrk="1" hangingPunct="1">
              <a:lnSpc>
                <a:spcPct val="90000"/>
              </a:lnSpc>
            </a:pPr>
            <a:r>
              <a:rPr lang="az-Latn-AZ" altLang="en-US" sz="3200" smtClean="0">
                <a:latin typeface="Times New Roman" pitchFamily="18" charset="0"/>
              </a:rPr>
              <a:t>Maddə 6</a:t>
            </a:r>
          </a:p>
          <a:p>
            <a:pPr lvl="1" eaLnBrk="1" hangingPunct="1">
              <a:lnSpc>
                <a:spcPct val="90000"/>
              </a:lnSpc>
            </a:pPr>
            <a:r>
              <a:rPr lang="az-Latn-AZ" altLang="en-US" sz="3200" smtClean="0">
                <a:latin typeface="Times New Roman" pitchFamily="18" charset="0"/>
              </a:rPr>
              <a:t>Maddə 8</a:t>
            </a:r>
          </a:p>
          <a:p>
            <a:pPr lvl="1" eaLnBrk="1" hangingPunct="1">
              <a:lnSpc>
                <a:spcPct val="90000"/>
              </a:lnSpc>
            </a:pPr>
            <a:r>
              <a:rPr lang="az-Latn-AZ" altLang="en-US" sz="3200" smtClean="0">
                <a:latin typeface="Times New Roman" pitchFamily="18" charset="0"/>
              </a:rPr>
              <a:t>Maddə 10</a:t>
            </a:r>
          </a:p>
          <a:p>
            <a:pPr lvl="1" eaLnBrk="1" hangingPunct="1">
              <a:lnSpc>
                <a:spcPct val="90000"/>
              </a:lnSpc>
            </a:pPr>
            <a:r>
              <a:rPr lang="az-Latn-AZ" altLang="en-US" sz="3200" smtClean="0">
                <a:latin typeface="Times New Roman" pitchFamily="18" charset="0"/>
              </a:rPr>
              <a:t>Maddə 11</a:t>
            </a:r>
          </a:p>
          <a:p>
            <a:pPr lvl="1" eaLnBrk="1" hangingPunct="1">
              <a:lnSpc>
                <a:spcPct val="90000"/>
              </a:lnSpc>
            </a:pPr>
            <a:r>
              <a:rPr lang="az-Latn-AZ" altLang="en-US" sz="3200" smtClean="0">
                <a:latin typeface="Times New Roman" pitchFamily="18" charset="0"/>
              </a:rPr>
              <a:t>Maddə 12</a:t>
            </a:r>
          </a:p>
          <a:p>
            <a:pPr eaLnBrk="1" hangingPunct="1">
              <a:lnSpc>
                <a:spcPct val="90000"/>
              </a:lnSpc>
            </a:pPr>
            <a:endParaRPr lang="ru-RU" alt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AİHK Maddə 9</a:t>
            </a:r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z="2800" smtClean="0">
                <a:latin typeface="Times New Roman" pitchFamily="18" charset="0"/>
              </a:rPr>
              <a:t>Bu maddə birinci bəndini İnsan Hüquqları Haqqında Universal Bəyannamədən götürüb. İkinci bənd isə daha çox Mülki və Siyasi Hüquqlar haqqında Büynəlxalq Paktın 18-ci maddəsinə bənzəyir.</a:t>
            </a:r>
          </a:p>
          <a:p>
            <a:pPr eaLnBrk="1" hangingPunct="1"/>
            <a:r>
              <a:rPr lang="az-Latn-AZ" altLang="en-US" sz="2800" smtClean="0">
                <a:latin typeface="Times New Roman" pitchFamily="18" charset="0"/>
              </a:rPr>
              <a:t>İkinci bənddəki məhdudiyyət cəmiyyətdə balansı qorumaq məqsədi daşıyır və Konvensiyanın bir sıra maddələrində, xüsusilə 8, 10 və 11-ci maddələrində əks olunub. </a:t>
            </a:r>
            <a:endParaRPr lang="ru-RU" alt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143000"/>
            <a:ext cx="7162800" cy="4989513"/>
          </a:xfrm>
        </p:spPr>
        <p:txBody>
          <a:bodyPr/>
          <a:lstStyle/>
          <a:p>
            <a:pPr eaLnBrk="1" hangingPunct="1"/>
            <a:r>
              <a:rPr lang="az-Latn-AZ" altLang="en-US" smtClean="0">
                <a:latin typeface="Times New Roman" pitchFamily="18" charset="0"/>
              </a:rPr>
              <a:t>Fundamental prinsiplər:</a:t>
            </a:r>
          </a:p>
          <a:p>
            <a:pPr lvl="1" eaLnBrk="1" hangingPunct="1"/>
            <a:r>
              <a:rPr lang="az-Latn-AZ" altLang="en-US" smtClean="0">
                <a:latin typeface="Times New Roman" pitchFamily="18" charset="0"/>
              </a:rPr>
              <a:t>Insanlar arasında dini ayrı seçkilik ləyaqətin alçaldılmasına səbəb olan amillərdən biridir</a:t>
            </a:r>
          </a:p>
          <a:p>
            <a:pPr lvl="1" eaLnBrk="1" hangingPunct="1"/>
            <a:r>
              <a:rPr lang="az-Latn-AZ" altLang="en-US" smtClean="0">
                <a:latin typeface="Times New Roman" pitchFamily="18" charset="0"/>
              </a:rPr>
              <a:t>BMT Xartiyasının prinsiplərinə ziddir</a:t>
            </a:r>
          </a:p>
          <a:p>
            <a:pPr lvl="1" eaLnBrk="1" hangingPunct="1"/>
            <a:r>
              <a:rPr lang="az-Latn-AZ" altLang="en-US" smtClean="0">
                <a:latin typeface="Times New Roman" pitchFamily="18" charset="0"/>
              </a:rPr>
              <a:t>Dini fundamentalizm (xüsusilə milliyyətçiliklə müşahidə olunduqda) plüralizm və ictimai tolerantlıq üçün təhlükədir</a:t>
            </a:r>
            <a:endParaRPr lang="ru-RU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1217</TotalTime>
  <Words>840</Words>
  <Application>Microsoft PowerPoint</Application>
  <PresentationFormat>Экран (4:3)</PresentationFormat>
  <Paragraphs>115</Paragraphs>
  <Slides>25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Tahoma</vt:lpstr>
      <vt:lpstr>Wingdings</vt:lpstr>
      <vt:lpstr>Blends</vt:lpstr>
      <vt:lpstr>Fikir, vicdan və din azadlığı</vt:lpstr>
      <vt:lpstr>Fikir, vicdan və dina azadlığı</vt:lpstr>
      <vt:lpstr>Vicdan azadlığı beynəlxalq konvensiyalarda</vt:lpstr>
      <vt:lpstr>Vicdan azadlığı beynəlxalq konvensiyalarda</vt:lpstr>
      <vt:lpstr>Avropa İnsan Hüquqları Konvensiyası,  Maddə 9</vt:lpstr>
      <vt:lpstr>Fikir, vicdan və din azadlığı. AİHK</vt:lpstr>
      <vt:lpstr>Слайд 7</vt:lpstr>
      <vt:lpstr>AİHK Maddə 9</vt:lpstr>
      <vt:lpstr>Слайд 9</vt:lpstr>
      <vt:lpstr>Anlayışlar</vt:lpstr>
      <vt:lpstr>9-cu maddənin özəllikləri</vt:lpstr>
      <vt:lpstr>Müdaxilə</vt:lpstr>
      <vt:lpstr>9-cu maddənin təsir dairəsi</vt:lpstr>
      <vt:lpstr>Pozitiv və neqativ öhdəliklər</vt:lpstr>
      <vt:lpstr>Слайд 15</vt:lpstr>
      <vt:lpstr>Dissiplin və dini inanc</vt:lpstr>
      <vt:lpstr>Kilsə vergisi</vt:lpstr>
      <vt:lpstr>Simvolik dini geyimlər</vt:lpstr>
      <vt:lpstr>Digər rəmzlər</vt:lpstr>
      <vt:lpstr>Proselytizm (dinini dəyişmək)</vt:lpstr>
      <vt:lpstr>Dövlət qeydiyyatına alınma</vt:lpstr>
      <vt:lpstr>İbadətgahlar üzərində nəzarət</vt:lpstr>
      <vt:lpstr>Maddələr arasında əlaqə</vt:lpstr>
      <vt:lpstr>Yekun</vt:lpstr>
      <vt:lpstr>Suallar və şərhlər</vt:lpstr>
    </vt:vector>
  </TitlesOfParts>
  <Company>Roake &amp; Roake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Examination</dc:title>
  <dc:creator>J Roake</dc:creator>
  <cp:lastModifiedBy>Eldar</cp:lastModifiedBy>
  <cp:revision>183</cp:revision>
  <dcterms:created xsi:type="dcterms:W3CDTF">2000-01-09T23:31:48Z</dcterms:created>
  <dcterms:modified xsi:type="dcterms:W3CDTF">2016-12-10T13:30:56Z</dcterms:modified>
</cp:coreProperties>
</file>