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8" r:id="rId2"/>
    <p:sldId id="256" r:id="rId3"/>
    <p:sldId id="257" r:id="rId4"/>
    <p:sldId id="266" r:id="rId5"/>
    <p:sldId id="258" r:id="rId6"/>
    <p:sldId id="259" r:id="rId7"/>
    <p:sldId id="281" r:id="rId8"/>
    <p:sldId id="261" r:id="rId9"/>
    <p:sldId id="282" r:id="rId10"/>
    <p:sldId id="268" r:id="rId11"/>
    <p:sldId id="260" r:id="rId12"/>
    <p:sldId id="262" r:id="rId13"/>
    <p:sldId id="264" r:id="rId14"/>
    <p:sldId id="265" r:id="rId15"/>
    <p:sldId id="263" r:id="rId16"/>
    <p:sldId id="267" r:id="rId17"/>
    <p:sldId id="283" r:id="rId18"/>
    <p:sldId id="284" r:id="rId19"/>
    <p:sldId id="269" r:id="rId20"/>
    <p:sldId id="270" r:id="rId21"/>
    <p:sldId id="279" r:id="rId22"/>
    <p:sldId id="271" r:id="rId23"/>
    <p:sldId id="272" r:id="rId24"/>
    <p:sldId id="273" r:id="rId25"/>
    <p:sldId id="274" r:id="rId26"/>
    <p:sldId id="275" r:id="rId27"/>
    <p:sldId id="276" r:id="rId28"/>
    <p:sldId id="277" r:id="rId29"/>
    <p:sldId id="285" r:id="rId30"/>
    <p:sldId id="280"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552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371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97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82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888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92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518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910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567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83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0715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4"/>
          </a:lnRef>
          <a:fillRef idx="2">
            <a:schemeClr val="accent4"/>
          </a:fillRef>
          <a:effectRef idx="1">
            <a:schemeClr val="accent4"/>
          </a:effectRef>
          <a:fontRef idx="minor">
            <a:schemeClr val="dk1"/>
          </a:fontRef>
        </p:style>
        <p:txBody>
          <a:bodyPr anchor="t">
            <a:normAutofit/>
          </a:bodyPr>
          <a:lstStyle/>
          <a:p>
            <a:pPr algn="r"/>
            <a:r>
              <a:rPr lang="en-US" dirty="0"/>
              <a:t/>
            </a:r>
            <a:br>
              <a:rPr lang="en-US" dirty="0"/>
            </a:br>
            <a:r>
              <a:rPr lang="en-US" sz="2200" b="1" dirty="0"/>
              <a:t> </a:t>
            </a:r>
            <a:r>
              <a:rPr lang="en-US" sz="2200" dirty="0"/>
              <a:t/>
            </a:r>
            <a:br>
              <a:rPr lang="en-US" sz="2200" dirty="0"/>
            </a:br>
            <a:r>
              <a:rPr lang="az-Latn-AZ" sz="2200" dirty="0" smtClean="0"/>
              <a:t/>
            </a:r>
            <a:br>
              <a:rPr lang="az-Latn-AZ" sz="2200" dirty="0" smtClean="0"/>
            </a:br>
            <a:r>
              <a:rPr lang="az-Latn-AZ" sz="2200" b="1" dirty="0" smtClean="0"/>
              <a:t>Şərq </a:t>
            </a:r>
            <a:r>
              <a:rPr lang="az-Latn-AZ" sz="2200" b="1" dirty="0"/>
              <a:t>Tərəfdaşlığının Proqram Əməkdaşlığı Çərçivəsində </a:t>
            </a:r>
            <a:r>
              <a:rPr lang="en-US" sz="2200" dirty="0"/>
              <a:t/>
            </a:r>
            <a:br>
              <a:rPr lang="en-US" sz="2200" dirty="0"/>
            </a:br>
            <a:r>
              <a:rPr lang="az-Latn-AZ" sz="2200" b="1" dirty="0"/>
              <a:t>(PCF) 2015 – 2017  </a:t>
            </a:r>
            <a:r>
              <a:rPr lang="en-US" sz="2200" dirty="0"/>
              <a:t/>
            </a:r>
            <a:br>
              <a:rPr lang="en-US" sz="2200" dirty="0"/>
            </a:br>
            <a:r>
              <a:rPr lang="az-Latn-AZ" sz="2200" b="1" dirty="0"/>
              <a:t>Avropa İttifaqının və Avropa Şurasının Birgə Proqramı</a:t>
            </a:r>
            <a:r>
              <a:rPr lang="en-US" sz="2200" dirty="0"/>
              <a:t/>
            </a:r>
            <a:br>
              <a:rPr lang="en-US" sz="2200" dirty="0"/>
            </a:br>
            <a:r>
              <a:rPr lang="az-Latn-AZ" sz="2200" b="1" dirty="0"/>
              <a:t> </a:t>
            </a:r>
            <a:r>
              <a:rPr lang="en-US" sz="2200" dirty="0"/>
              <a:t/>
            </a:r>
            <a:br>
              <a:rPr lang="en-US" sz="2200" dirty="0"/>
            </a:br>
            <a:r>
              <a:rPr lang="az-Latn-AZ" sz="2200" b="1" dirty="0"/>
              <a:t> “Avropa İnsan </a:t>
            </a:r>
            <a:r>
              <a:rPr lang="az-Latn-AZ" sz="2200" b="1" dirty="0" smtClean="0"/>
              <a:t>Hüquqları </a:t>
            </a:r>
            <a:r>
              <a:rPr lang="az-Latn-AZ" sz="2200" b="1" dirty="0"/>
              <a:t>Konvensiyası və Avropa İnsan Hüquqları Məhkəməsinin presedent hüququnun Azərbaycanda tətbiqi” </a:t>
            </a:r>
            <a:r>
              <a:rPr lang="en-US" sz="2200" dirty="0"/>
              <a:t/>
            </a:r>
            <a:br>
              <a:rPr lang="en-US" sz="2200" dirty="0"/>
            </a:br>
            <a:r>
              <a:rPr lang="az-Latn-AZ" sz="2200" b="1" dirty="0"/>
              <a:t>layihəsi çərçivəsində</a:t>
            </a:r>
            <a:r>
              <a:rPr lang="en-US" sz="2200" dirty="0"/>
              <a:t/>
            </a:r>
            <a:br>
              <a:rPr lang="en-US" sz="2200" dirty="0"/>
            </a:br>
            <a:r>
              <a:rPr lang="en-US" sz="2200" dirty="0"/>
              <a:t/>
            </a:r>
            <a:br>
              <a:rPr lang="en-US" sz="2200" dirty="0"/>
            </a:br>
            <a:r>
              <a:rPr lang="az-Latn-AZ" sz="2200" dirty="0"/>
              <a:t>Azərbaycan Respublikası Ədliyyə Nazirliyinin Ədliyyə Akademiyasının </a:t>
            </a:r>
            <a:r>
              <a:rPr lang="en-US" sz="2200" dirty="0"/>
              <a:t/>
            </a:r>
            <a:br>
              <a:rPr lang="en-US" sz="2200" dirty="0"/>
            </a:br>
            <a:r>
              <a:rPr lang="az-Latn-AZ" sz="2200" dirty="0"/>
              <a:t>birgə əməkdaşlığı ilə təşkil edilən </a:t>
            </a:r>
            <a:r>
              <a:rPr lang="en-US" sz="2200" dirty="0"/>
              <a:t/>
            </a:r>
            <a:br>
              <a:rPr lang="en-US" sz="2200" dirty="0"/>
            </a:br>
            <a:r>
              <a:rPr lang="az-Latn-AZ" sz="2200" b="1" dirty="0"/>
              <a:t> </a:t>
            </a:r>
            <a:r>
              <a:rPr lang="az-Latn-AZ" sz="2200" b="1" dirty="0" smtClean="0"/>
              <a:t>TƏLİM</a:t>
            </a:r>
            <a:r>
              <a:rPr lang="en-US" sz="2200" dirty="0"/>
              <a:t/>
            </a:r>
            <a:br>
              <a:rPr lang="en-US" sz="2200" dirty="0"/>
            </a:br>
            <a:r>
              <a:rPr lang="az-Latn-AZ" sz="2200" dirty="0"/>
              <a:t/>
            </a:r>
            <a:br>
              <a:rPr lang="az-Latn-AZ" sz="2200" dirty="0"/>
            </a:br>
            <a:r>
              <a:rPr lang="az-Latn-AZ" sz="2200" dirty="0"/>
              <a:t>Təlimçilər: Könül Qasımova, </a:t>
            </a:r>
            <a:r>
              <a:rPr lang="az-Latn-AZ" sz="2200" dirty="0" smtClean="0"/>
              <a:t>Günel </a:t>
            </a:r>
            <a:r>
              <a:rPr lang="az-Latn-AZ" sz="2200" dirty="0"/>
              <a:t>İsmayılbəyli, Oktay </a:t>
            </a:r>
            <a:r>
              <a:rPr lang="az-Latn-AZ" sz="2200" dirty="0" smtClean="0"/>
              <a:t>Məhərrəmov</a:t>
            </a:r>
            <a:r>
              <a:rPr lang="en-US" sz="2200" smtClean="0"/>
              <a:t/>
            </a:r>
            <a:br>
              <a:rPr lang="en-US" sz="2200" smtClean="0"/>
            </a:br>
            <a:r>
              <a:rPr lang="en-US" sz="2200" smtClean="0"/>
              <a:t>2015</a:t>
            </a:r>
            <a:endParaRPr lang="en-US" sz="2200" dirty="0"/>
          </a:p>
        </p:txBody>
      </p:sp>
      <p:pic>
        <p:nvPicPr>
          <p:cNvPr id="1026" name="Picture 2" descr="C:\Users\omeherremov\Desktop\qq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422549" cy="1116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832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chor="t">
            <a:normAutofit/>
          </a:bodyPr>
          <a:lstStyle/>
          <a:p>
            <a:pPr algn="l"/>
            <a:r>
              <a:rPr lang="az-Latn-AZ" sz="4000" dirty="0"/>
              <a:t>Tətbiq </a:t>
            </a:r>
            <a:r>
              <a:rPr lang="az-Latn-AZ" sz="4000" dirty="0" smtClean="0"/>
              <a:t>dairəsi və hüdudlar (misallar)</a:t>
            </a:r>
            <a:r>
              <a:rPr lang="az-Latn-AZ" sz="2500" dirty="0" smtClean="0"/>
              <a:t/>
            </a:r>
            <a:br>
              <a:rPr lang="az-Latn-AZ" sz="2500" dirty="0" smtClean="0"/>
            </a:br>
            <a:r>
              <a:rPr lang="az-Latn-AZ" sz="2500" b="1" dirty="0" smtClean="0"/>
              <a:t>Aiddir:</a:t>
            </a:r>
            <a:r>
              <a:rPr lang="az-Latn-AZ" sz="2500" dirty="0" smtClean="0"/>
              <a:t/>
            </a:r>
            <a:br>
              <a:rPr lang="az-Latn-AZ" sz="2500" dirty="0" smtClean="0"/>
            </a:br>
            <a:r>
              <a:rPr lang="az-Latn-AZ" sz="2200" dirty="0" smtClean="0"/>
              <a:t>dini </a:t>
            </a:r>
            <a:r>
              <a:rPr lang="az-Latn-AZ" sz="2200" dirty="0"/>
              <a:t>and içməyə məcburiyyət</a:t>
            </a:r>
            <a:r>
              <a:rPr lang="en-US" sz="2200" dirty="0"/>
              <a:t/>
            </a:r>
            <a:br>
              <a:rPr lang="en-US" sz="2200" dirty="0"/>
            </a:br>
            <a:r>
              <a:rPr lang="az-Latn-AZ" sz="2200" dirty="0"/>
              <a:t>dini mərasimdə iştiraka vadar etmə</a:t>
            </a:r>
            <a:r>
              <a:rPr lang="en-US" sz="2200" dirty="0"/>
              <a:t/>
            </a:r>
            <a:br>
              <a:rPr lang="en-US" sz="2200" dirty="0"/>
            </a:br>
            <a:r>
              <a:rPr lang="az-Latn-AZ" sz="2200" dirty="0"/>
              <a:t>dini geyim və simvollardan istifadəyə məhdudiyyətlər</a:t>
            </a:r>
            <a:r>
              <a:rPr lang="en-US" sz="2200" dirty="0"/>
              <a:t/>
            </a:r>
            <a:br>
              <a:rPr lang="en-US" sz="2200" dirty="0"/>
            </a:br>
            <a:r>
              <a:rPr lang="az-Latn-AZ" sz="2200" dirty="0"/>
              <a:t>başqalarını dinə etiqad etməyə inandırmağa qadağa</a:t>
            </a:r>
            <a:r>
              <a:rPr lang="en-US" sz="2200" dirty="0"/>
              <a:t/>
            </a:r>
            <a:br>
              <a:rPr lang="en-US" sz="2200" dirty="0"/>
            </a:br>
            <a:r>
              <a:rPr lang="az-Latn-AZ" sz="2200" dirty="0"/>
              <a:t>dini ayinlərin icrası üçün yerlərin təşkilinə məhdudiyyətlər</a:t>
            </a:r>
            <a:r>
              <a:rPr lang="en-US" sz="2200" dirty="0"/>
              <a:t/>
            </a:r>
            <a:br>
              <a:rPr lang="en-US" sz="2200" dirty="0"/>
            </a:br>
            <a:r>
              <a:rPr lang="az-Latn-AZ" sz="2200" dirty="0"/>
              <a:t>dini qrupları qeydiyyata almaqdan imtina</a:t>
            </a:r>
            <a:r>
              <a:rPr lang="en-US" sz="2200" dirty="0"/>
              <a:t/>
            </a:r>
            <a:br>
              <a:rPr lang="en-US" sz="2200" dirty="0"/>
            </a:br>
            <a:r>
              <a:rPr lang="az-Latn-AZ" sz="2200" dirty="0"/>
              <a:t>icma üzvlərinin dini ayinlərin icrası üçün toplaşmasına məhdudiyyətlər</a:t>
            </a:r>
            <a:r>
              <a:rPr lang="en-US" sz="2200" dirty="0"/>
              <a:t/>
            </a:r>
            <a:br>
              <a:rPr lang="en-US" sz="2200" dirty="0"/>
            </a:br>
            <a:r>
              <a:rPr lang="az-Latn-AZ" sz="2200" dirty="0"/>
              <a:t>dini qrupların fəaliyyətlərinə dövlətin qanunsuz müdaxiləsi</a:t>
            </a:r>
            <a:r>
              <a:rPr lang="en-US" sz="2200" dirty="0"/>
              <a:t/>
            </a:r>
            <a:br>
              <a:rPr lang="en-US" sz="2200" dirty="0"/>
            </a:br>
            <a:r>
              <a:rPr lang="az-Latn-AZ" sz="2200" dirty="0"/>
              <a:t/>
            </a:r>
            <a:br>
              <a:rPr lang="az-Latn-AZ" sz="2200" dirty="0"/>
            </a:br>
            <a:r>
              <a:rPr lang="az-Latn-AZ" sz="2200" b="1" dirty="0" smtClean="0"/>
              <a:t>Aid deyil:</a:t>
            </a:r>
            <a:r>
              <a:rPr lang="az-Latn-AZ" sz="2200" dirty="0" smtClean="0"/>
              <a:t/>
            </a:r>
            <a:br>
              <a:rPr lang="az-Latn-AZ" sz="2200" dirty="0" smtClean="0"/>
            </a:br>
            <a:r>
              <a:rPr lang="az-Latn-AZ" sz="2200" dirty="0" smtClean="0"/>
              <a:t>könüllü </a:t>
            </a:r>
            <a:r>
              <a:rPr lang="az-Latn-AZ" sz="2200" dirty="0"/>
              <a:t>intihara yardım etmə</a:t>
            </a:r>
            <a:r>
              <a:rPr lang="en-US" sz="2200" dirty="0"/>
              <a:t/>
            </a:r>
            <a:br>
              <a:rPr lang="en-US" sz="2200" dirty="0"/>
            </a:br>
            <a:r>
              <a:rPr lang="az-Latn-AZ" sz="2200" dirty="0"/>
              <a:t>ölümündən sonra külünün öz vətənində səpələnib yayılması</a:t>
            </a:r>
            <a:r>
              <a:rPr lang="en-US" sz="2200" dirty="0"/>
              <a:t/>
            </a:r>
            <a:br>
              <a:rPr lang="en-US" sz="2200" dirty="0"/>
            </a:br>
            <a:r>
              <a:rPr lang="az-Latn-AZ" sz="2200" dirty="0"/>
              <a:t>vergi ödəyicisinin etdiyi ödənişlərin konkret məqsədlərə yönəldilməsi barədə tələblər</a:t>
            </a:r>
            <a:r>
              <a:rPr lang="en-US" sz="2200" dirty="0"/>
              <a:t/>
            </a:r>
            <a:br>
              <a:rPr lang="en-US" sz="2200" dirty="0"/>
            </a:br>
            <a:r>
              <a:rPr lang="az-Latn-AZ" sz="2200" dirty="0"/>
              <a:t>boşanma imkanının mövcud olmaması məsələsi</a:t>
            </a:r>
            <a:endParaRPr lang="en-US" sz="2200" dirty="0"/>
          </a:p>
        </p:txBody>
      </p:sp>
      <p:pic>
        <p:nvPicPr>
          <p:cNvPr id="2050" name="Picture 2" descr="C:\Users\omeherremov\Desktop\9 MADDA\page_din-ozgurlugu-raporuna-gore-turkiyede-yeni-azinliklar-olusuyor_754728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1" y="3927347"/>
            <a:ext cx="2507743"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633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style>
          <a:lnRef idx="1">
            <a:schemeClr val="accent5"/>
          </a:lnRef>
          <a:fillRef idx="2">
            <a:schemeClr val="accent5"/>
          </a:fillRef>
          <a:effectRef idx="1">
            <a:schemeClr val="accent5"/>
          </a:effectRef>
          <a:fontRef idx="minor">
            <a:schemeClr val="dk1"/>
          </a:fontRef>
        </p:style>
        <p:txBody>
          <a:bodyPr anchor="t">
            <a:normAutofit fontScale="90000"/>
          </a:bodyPr>
          <a:lstStyle/>
          <a:p>
            <a:pPr algn="l"/>
            <a:r>
              <a:rPr lang="az-Latn-AZ" dirty="0" smtClean="0"/>
              <a:t>«Qonşu» maddələr</a:t>
            </a:r>
            <a:r>
              <a:rPr lang="az-Latn-AZ" dirty="0"/>
              <a:t/>
            </a:r>
            <a:br>
              <a:rPr lang="az-Latn-AZ" dirty="0"/>
            </a:br>
            <a:r>
              <a:rPr lang="az-Latn-AZ" sz="2400" b="1" dirty="0" smtClean="0"/>
              <a:t>10 maddə - Fikri </a:t>
            </a:r>
            <a:r>
              <a:rPr lang="az-Latn-AZ" sz="2400" b="1" dirty="0"/>
              <a:t>ifadə etmək azadlığı</a:t>
            </a:r>
            <a:r>
              <a:rPr lang="az-Latn-AZ" sz="2400" dirty="0"/>
              <a:t/>
            </a:r>
            <a:br>
              <a:rPr lang="az-Latn-AZ" sz="2400" dirty="0"/>
            </a:br>
            <a:r>
              <a:rPr lang="az-Latn-AZ" sz="2400" dirty="0"/>
              <a:t>1. Hər kəs </a:t>
            </a:r>
            <a:r>
              <a:rPr lang="az-Latn-AZ" sz="2400" b="1" dirty="0"/>
              <a:t>öz fikrini ifadə etmək</a:t>
            </a:r>
            <a:r>
              <a:rPr lang="az-Latn-AZ" sz="2400" dirty="0"/>
              <a:t> azadlığı hüququna malikdir. Bu hüquqa </a:t>
            </a:r>
            <a:r>
              <a:rPr lang="az-Latn-AZ" sz="2400" b="1" dirty="0"/>
              <a:t>öz rəyində qalmaq </a:t>
            </a:r>
            <a:r>
              <a:rPr lang="az-Latn-AZ" sz="2400" dirty="0"/>
              <a:t>azadlığı, və </a:t>
            </a:r>
            <a:r>
              <a:rPr lang="az-Latn-AZ" sz="2400" dirty="0" smtClean="0"/>
              <a:t>... </a:t>
            </a:r>
            <a:r>
              <a:rPr lang="az-Latn-AZ" sz="2400" b="1" dirty="0"/>
              <a:t>məlumat və ideyaları almaq və yaymaq</a:t>
            </a:r>
            <a:r>
              <a:rPr lang="az-Latn-AZ" sz="2400" dirty="0"/>
              <a:t> azadlığı daxildir.</a:t>
            </a:r>
            <a:br>
              <a:rPr lang="az-Latn-AZ" sz="2400" dirty="0"/>
            </a:br>
            <a:r>
              <a:rPr lang="az-Latn-AZ" sz="2400" dirty="0"/>
              <a:t/>
            </a:r>
            <a:br>
              <a:rPr lang="az-Latn-AZ" sz="2400" dirty="0"/>
            </a:br>
            <a:r>
              <a:rPr lang="az-Latn-AZ" sz="2400" b="1" dirty="0" smtClean="0"/>
              <a:t>11 maddə - Yığıncaqlar </a:t>
            </a:r>
            <a:r>
              <a:rPr lang="az-Latn-AZ" sz="2400" b="1" dirty="0"/>
              <a:t>və birləşmək azadlığı</a:t>
            </a:r>
            <a:r>
              <a:rPr lang="az-Latn-AZ" sz="2400" dirty="0"/>
              <a:t/>
            </a:r>
            <a:br>
              <a:rPr lang="az-Latn-AZ" sz="2400" dirty="0"/>
            </a:br>
            <a:r>
              <a:rPr lang="az-Latn-AZ" sz="2400" dirty="0"/>
              <a:t>1. Hər kəsin </a:t>
            </a:r>
            <a:r>
              <a:rPr lang="az-Latn-AZ" sz="2400" b="1" dirty="0"/>
              <a:t>dinc toplaşmaq </a:t>
            </a:r>
            <a:r>
              <a:rPr lang="az-Latn-AZ" sz="2400" dirty="0"/>
              <a:t>azadlığı və öz maraqlarını müdafiə etmək üçün </a:t>
            </a:r>
            <a:r>
              <a:rPr lang="az-Latn-AZ" sz="2400" dirty="0" smtClean="0"/>
              <a:t>... </a:t>
            </a:r>
            <a:r>
              <a:rPr lang="az-Latn-AZ" sz="2400" b="1" dirty="0"/>
              <a:t>başqaları ilə birləşmək </a:t>
            </a:r>
            <a:r>
              <a:rPr lang="az-Latn-AZ" sz="2400" dirty="0"/>
              <a:t>azadlığı hüququ vardır.</a:t>
            </a:r>
            <a:br>
              <a:rPr lang="az-Latn-AZ" sz="2400" dirty="0"/>
            </a:br>
            <a:r>
              <a:rPr lang="az-Latn-AZ" sz="2400" dirty="0"/>
              <a:t/>
            </a:r>
            <a:br>
              <a:rPr lang="az-Latn-AZ" sz="2400" dirty="0"/>
            </a:br>
            <a:r>
              <a:rPr lang="az-Latn-AZ" sz="2400" b="1" dirty="0" smtClean="0"/>
              <a:t>1 saylı Protokol 2 maddə - Təhsil </a:t>
            </a:r>
            <a:r>
              <a:rPr lang="az-Latn-AZ" sz="2400" b="1" dirty="0"/>
              <a:t>hüququ</a:t>
            </a:r>
            <a:r>
              <a:rPr lang="az-Latn-AZ" sz="2400" dirty="0"/>
              <a:t/>
            </a:r>
            <a:br>
              <a:rPr lang="az-Latn-AZ" sz="2400" dirty="0"/>
            </a:br>
            <a:r>
              <a:rPr lang="az-Latn-AZ" sz="2400" dirty="0"/>
              <a:t>Dövlət </a:t>
            </a:r>
            <a:r>
              <a:rPr lang="az-Latn-AZ" sz="2400" dirty="0" smtClean="0"/>
              <a:t>... valideynlərin </a:t>
            </a:r>
            <a:r>
              <a:rPr lang="az-Latn-AZ" sz="2400" dirty="0"/>
              <a:t>öz </a:t>
            </a:r>
            <a:r>
              <a:rPr lang="az-Latn-AZ" sz="2400" b="1" dirty="0"/>
              <a:t>dini və fəlsəfi baxışlarına </a:t>
            </a:r>
            <a:r>
              <a:rPr lang="az-Latn-AZ" sz="2400" dirty="0"/>
              <a:t>müvafiq olan təhsil və tədrisi təmin etmək hüququna hörmət edir</a:t>
            </a:r>
            <a:r>
              <a:rPr lang="az-Latn-AZ" sz="2400" dirty="0" smtClean="0"/>
              <a:t>.</a:t>
            </a:r>
            <a:br>
              <a:rPr lang="az-Latn-AZ" sz="2400" dirty="0" smtClean="0"/>
            </a:br>
            <a:r>
              <a:rPr lang="az-Latn-AZ" sz="2400" dirty="0" smtClean="0"/>
              <a:t/>
            </a:r>
            <a:br>
              <a:rPr lang="az-Latn-AZ" sz="2400" dirty="0" smtClean="0"/>
            </a:br>
            <a:r>
              <a:rPr lang="en-US" sz="2400" b="1" dirty="0" smtClean="0"/>
              <a:t>14</a:t>
            </a:r>
            <a:r>
              <a:rPr lang="az-Latn-AZ" sz="2400" b="1" dirty="0" smtClean="0"/>
              <a:t> </a:t>
            </a:r>
            <a:r>
              <a:rPr lang="az-Latn-AZ" sz="2400" b="1" dirty="0"/>
              <a:t>maddə və </a:t>
            </a:r>
            <a:r>
              <a:rPr lang="en-US" sz="2400" b="1" dirty="0"/>
              <a:t>12 </a:t>
            </a:r>
            <a:r>
              <a:rPr lang="en-US" sz="2400" b="1" dirty="0" err="1"/>
              <a:t>saylı</a:t>
            </a:r>
            <a:r>
              <a:rPr lang="en-US" sz="2400" b="1" dirty="0"/>
              <a:t> </a:t>
            </a:r>
            <a:r>
              <a:rPr lang="en-US" sz="2400" b="1" dirty="0" err="1"/>
              <a:t>Protokol</a:t>
            </a:r>
            <a:r>
              <a:rPr lang="az-Latn-AZ" sz="2400" b="1" dirty="0"/>
              <a:t>un 1 maddəsi - A</a:t>
            </a:r>
            <a:r>
              <a:rPr lang="en-US" sz="2400" b="1" dirty="0" err="1"/>
              <a:t>yrı-seçkiliyin</a:t>
            </a:r>
            <a:r>
              <a:rPr lang="en-US" sz="2400" b="1" dirty="0"/>
              <a:t> </a:t>
            </a:r>
            <a:r>
              <a:rPr lang="en-US" sz="2400" b="1" dirty="0" err="1"/>
              <a:t>qadağan</a:t>
            </a:r>
            <a:r>
              <a:rPr lang="en-US" sz="2400" b="1" dirty="0"/>
              <a:t> </a:t>
            </a:r>
            <a:r>
              <a:rPr lang="en-US" sz="2400" b="1" dirty="0" err="1"/>
              <a:t>olunması</a:t>
            </a:r>
            <a:r>
              <a:rPr lang="az-Latn-AZ" sz="2400" dirty="0"/>
              <a:t/>
            </a:r>
            <a:br>
              <a:rPr lang="az-Latn-AZ" sz="2400" dirty="0"/>
            </a:br>
            <a:r>
              <a:rPr lang="az-Latn-AZ" sz="2400" dirty="0"/>
              <a:t>H</a:t>
            </a:r>
            <a:r>
              <a:rPr lang="en-US" sz="2400" dirty="0" err="1"/>
              <a:t>üquq</a:t>
            </a:r>
            <a:r>
              <a:rPr lang="en-US" sz="2400" dirty="0"/>
              <a:t> </a:t>
            </a:r>
            <a:r>
              <a:rPr lang="en-US" sz="2400" dirty="0" err="1"/>
              <a:t>və</a:t>
            </a:r>
            <a:r>
              <a:rPr lang="en-US" sz="2400" dirty="0"/>
              <a:t> </a:t>
            </a:r>
            <a:r>
              <a:rPr lang="en-US" sz="2400" dirty="0" err="1"/>
              <a:t>azadlıqlardan</a:t>
            </a:r>
            <a:r>
              <a:rPr lang="en-US" sz="2400" dirty="0"/>
              <a:t> </a:t>
            </a:r>
            <a:r>
              <a:rPr lang="en-US" sz="2400" dirty="0" err="1"/>
              <a:t>istifadə</a:t>
            </a:r>
            <a:r>
              <a:rPr lang="en-US" sz="2400" dirty="0"/>
              <a:t> </a:t>
            </a:r>
            <a:r>
              <a:rPr lang="az-Latn-AZ" sz="2400" dirty="0"/>
              <a:t>... </a:t>
            </a:r>
            <a:r>
              <a:rPr lang="en-US" sz="2400" b="1" dirty="0"/>
              <a:t>din</a:t>
            </a:r>
            <a:r>
              <a:rPr lang="en-US" sz="2400" dirty="0"/>
              <a:t>, </a:t>
            </a:r>
            <a:r>
              <a:rPr lang="az-Latn-AZ" sz="2400" dirty="0"/>
              <a:t>... </a:t>
            </a:r>
            <a:r>
              <a:rPr lang="en-US" sz="2400" b="1" dirty="0" err="1"/>
              <a:t>digər</a:t>
            </a:r>
            <a:r>
              <a:rPr lang="en-US" sz="2400" b="1" dirty="0"/>
              <a:t> </a:t>
            </a:r>
            <a:r>
              <a:rPr lang="en-US" sz="2400" b="1" dirty="0" err="1"/>
              <a:t>baxışlar</a:t>
            </a:r>
            <a:r>
              <a:rPr lang="az-Latn-AZ" sz="2400" b="1" dirty="0"/>
              <a:t>a</a:t>
            </a:r>
            <a:r>
              <a:rPr lang="az-Latn-AZ" sz="2400" dirty="0"/>
              <a:t> </a:t>
            </a:r>
            <a:r>
              <a:rPr lang="en-US" sz="2400" dirty="0" err="1"/>
              <a:t>görə</a:t>
            </a:r>
            <a:r>
              <a:rPr lang="en-US" sz="2400" dirty="0"/>
              <a:t> </a:t>
            </a:r>
            <a:r>
              <a:rPr lang="en-US" sz="2400" dirty="0" err="1"/>
              <a:t>ayrı</a:t>
            </a:r>
            <a:r>
              <a:rPr lang="en-US" sz="2400" dirty="0"/>
              <a:t> </a:t>
            </a:r>
            <a:r>
              <a:rPr lang="en-US" sz="2400" dirty="0" err="1"/>
              <a:t>seçkilik</a:t>
            </a:r>
            <a:r>
              <a:rPr lang="en-US" sz="2400" dirty="0"/>
              <a:t> </a:t>
            </a:r>
            <a:r>
              <a:rPr lang="en-US" sz="2400" dirty="0" err="1"/>
              <a:t>olmadan</a:t>
            </a:r>
            <a:r>
              <a:rPr lang="en-US" sz="2400" dirty="0"/>
              <a:t> </a:t>
            </a:r>
            <a:r>
              <a:rPr lang="en-US" sz="2400" dirty="0" err="1"/>
              <a:t>təmin</a:t>
            </a:r>
            <a:r>
              <a:rPr lang="en-US" sz="2400" dirty="0"/>
              <a:t> </a:t>
            </a:r>
            <a:r>
              <a:rPr lang="en-US" sz="2400" dirty="0" err="1"/>
              <a:t>olunmalıdır</a:t>
            </a:r>
            <a:r>
              <a:rPr lang="en-US" sz="2400" dirty="0"/>
              <a:t>.</a:t>
            </a:r>
            <a:r>
              <a:rPr lang="en-US" sz="3200" dirty="0"/>
              <a:t/>
            </a:r>
            <a:br>
              <a:rPr lang="en-US" sz="3200" dirty="0"/>
            </a:br>
            <a:endParaRPr lang="en-US" sz="2200" dirty="0"/>
          </a:p>
        </p:txBody>
      </p:sp>
    </p:spTree>
    <p:extLst>
      <p:ext uri="{BB962C8B-B14F-4D97-AF65-F5344CB8AC3E}">
        <p14:creationId xmlns:p14="http://schemas.microsoft.com/office/powerpoint/2010/main" val="34442174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0">
            <a:schemeClr val="accent3"/>
          </a:lnRef>
          <a:fillRef idx="3">
            <a:schemeClr val="accent3"/>
          </a:fillRef>
          <a:effectRef idx="3">
            <a:schemeClr val="accent3"/>
          </a:effectRef>
          <a:fontRef idx="minor">
            <a:schemeClr val="lt1"/>
          </a:fontRef>
        </p:style>
        <p:txBody>
          <a:bodyPr anchor="t"/>
          <a:lstStyle/>
          <a:p>
            <a:pPr algn="l"/>
            <a:r>
              <a:rPr lang="az-Latn-AZ" dirty="0" smtClean="0"/>
              <a:t>Terminlər</a:t>
            </a:r>
            <a:br>
              <a:rPr lang="az-Latn-AZ" dirty="0" smtClean="0"/>
            </a:br>
            <a:r>
              <a:rPr lang="az-Latn-AZ" dirty="0" smtClean="0"/>
              <a:t/>
            </a:r>
            <a:br>
              <a:rPr lang="az-Latn-AZ" dirty="0" smtClean="0"/>
            </a:br>
            <a:r>
              <a:rPr lang="az-Latn-AZ" dirty="0" smtClean="0"/>
              <a:t>Din</a:t>
            </a:r>
            <a:br>
              <a:rPr lang="az-Latn-AZ" dirty="0" smtClean="0"/>
            </a:br>
            <a:r>
              <a:rPr lang="az-Latn-AZ" dirty="0" smtClean="0"/>
              <a:t>Fikir </a:t>
            </a:r>
            <a:br>
              <a:rPr lang="az-Latn-AZ" dirty="0" smtClean="0"/>
            </a:br>
            <a:r>
              <a:rPr lang="az-Latn-AZ" dirty="0" smtClean="0"/>
              <a:t>Vicdan</a:t>
            </a:r>
            <a:br>
              <a:rPr lang="az-Latn-AZ" dirty="0" smtClean="0"/>
            </a:br>
            <a:r>
              <a:rPr lang="az-Latn-AZ" dirty="0" smtClean="0"/>
              <a:t>Əqidə</a:t>
            </a:r>
            <a:br>
              <a:rPr lang="az-Latn-AZ" dirty="0" smtClean="0"/>
            </a:br>
            <a:r>
              <a:rPr lang="az-Latn-AZ" dirty="0" smtClean="0"/>
              <a:t>Baxışlar</a:t>
            </a:r>
            <a:br>
              <a:rPr lang="az-Latn-AZ" dirty="0" smtClean="0"/>
            </a:br>
            <a:endParaRPr lang="en-US" dirty="0"/>
          </a:p>
        </p:txBody>
      </p:sp>
      <p:pic>
        <p:nvPicPr>
          <p:cNvPr id="3" name="Picture 2" descr="C:\Users\omeherremov\Desktop\9 MADDA\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410119" cy="34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5302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pPr algn="l"/>
            <a:r>
              <a:rPr lang="az-Latn-AZ" sz="3900" dirty="0" smtClean="0"/>
              <a:t>Din termininə daxildir</a:t>
            </a:r>
            <a:r>
              <a:rPr lang="en-US" sz="3900" dirty="0" smtClean="0"/>
              <a:t> 1</a:t>
            </a:r>
            <a:r>
              <a:rPr lang="az-Latn-AZ" sz="3900" dirty="0" smtClean="0"/>
              <a:t>:</a:t>
            </a:r>
            <a:br>
              <a:rPr lang="az-Latn-AZ" sz="3900" dirty="0" smtClean="0"/>
            </a:br>
            <a:r>
              <a:rPr lang="en-US" sz="2500" dirty="0" smtClean="0"/>
              <a:t/>
            </a:r>
            <a:br>
              <a:rPr lang="en-US" sz="2500" dirty="0" smtClean="0"/>
            </a:br>
            <a:r>
              <a:rPr lang="az-Latn-AZ" sz="2800" dirty="0" smtClean="0"/>
              <a:t>«müəyyən </a:t>
            </a:r>
            <a:r>
              <a:rPr lang="az-Latn-AZ" sz="2800" dirty="0"/>
              <a:t>baxışların və onlarla əlaqədar fəaliyyətlərin </a:t>
            </a:r>
            <a:r>
              <a:rPr lang="az-Latn-AZ" sz="2800" dirty="0" smtClean="0"/>
              <a:t>«din» </a:t>
            </a:r>
            <a:r>
              <a:rPr lang="az-Latn-AZ" sz="2800" dirty="0"/>
              <a:t>hesab edilib-edilməməsi məsələsini mücərrəd şəkildə həll etmək Məhkəmənin vəzifəsi </a:t>
            </a:r>
            <a:r>
              <a:rPr lang="az-Latn-AZ" sz="2800" dirty="0" smtClean="0"/>
              <a:t>deyil» (</a:t>
            </a:r>
            <a:r>
              <a:rPr lang="az-Latn-AZ" sz="2800" i="1" dirty="0"/>
              <a:t>Kimlya və başqaları Rusiyaya qarşı</a:t>
            </a:r>
            <a:r>
              <a:rPr lang="az-Latn-AZ" sz="2800" dirty="0" smtClean="0"/>
              <a:t>).</a:t>
            </a:r>
            <a:r>
              <a:rPr lang="az-Latn-AZ" sz="2800" dirty="0"/>
              <a:t/>
            </a:r>
            <a:br>
              <a:rPr lang="az-Latn-AZ" sz="2800" dirty="0"/>
            </a:br>
            <a:r>
              <a:rPr lang="az-Latn-AZ" sz="2800" dirty="0" smtClean="0"/>
              <a:t/>
            </a:r>
            <a:br>
              <a:rPr lang="az-Latn-AZ" sz="2800" dirty="0" smtClean="0"/>
            </a:br>
            <a:r>
              <a:rPr lang="az-Latn-AZ" sz="2800" dirty="0" smtClean="0"/>
              <a:t>"</a:t>
            </a:r>
            <a:r>
              <a:rPr lang="az-Latn-AZ" sz="2800" dirty="0"/>
              <a:t>əsas" </a:t>
            </a:r>
            <a:r>
              <a:rPr lang="az-Latn-AZ" sz="2800" dirty="0" smtClean="0"/>
              <a:t>dinlər (</a:t>
            </a:r>
            <a:r>
              <a:rPr lang="az-Latn-AZ" sz="2800" i="1" dirty="0"/>
              <a:t>ISKCON və digər 8 şəxs Birləşmiş Krallığa </a:t>
            </a:r>
            <a:r>
              <a:rPr lang="az-Latn-AZ" sz="2800" i="1" dirty="0" smtClean="0"/>
              <a:t>qarşı</a:t>
            </a:r>
            <a:r>
              <a:rPr lang="az-Latn-AZ" sz="2800" dirty="0" smtClean="0"/>
              <a:t>)</a:t>
            </a:r>
            <a:br>
              <a:rPr lang="az-Latn-AZ" sz="2800" dirty="0" smtClean="0"/>
            </a:br>
            <a:r>
              <a:rPr lang="az-Latn-AZ" sz="2800" dirty="0" smtClean="0"/>
              <a:t/>
            </a:r>
            <a:br>
              <a:rPr lang="az-Latn-AZ" sz="2800" dirty="0" smtClean="0"/>
            </a:br>
            <a:r>
              <a:rPr lang="az-Latn-AZ" sz="2800" dirty="0"/>
              <a:t>belə baxışların daha kiçik miqyaslı variantları </a:t>
            </a:r>
            <a:r>
              <a:rPr lang="az-Latn-AZ" sz="2800" dirty="0" smtClean="0"/>
              <a:t>(</a:t>
            </a:r>
            <a:r>
              <a:rPr lang="az-Latn-AZ" sz="2800" i="1" dirty="0" smtClean="0"/>
              <a:t>Cha’are </a:t>
            </a:r>
            <a:r>
              <a:rPr lang="az-Latn-AZ" sz="2800" i="1" dirty="0"/>
              <a:t>Shalom Ve </a:t>
            </a:r>
            <a:r>
              <a:rPr lang="az-Latn-AZ" sz="2800" i="1" dirty="0" smtClean="0"/>
              <a:t>Tsedek Fransaya qarşı</a:t>
            </a:r>
            <a:r>
              <a:rPr lang="az-Latn-AZ" sz="2800" dirty="0" smtClean="0"/>
              <a:t>)</a:t>
            </a:r>
            <a:r>
              <a:rPr lang="en-US" sz="2800" dirty="0" smtClean="0"/>
              <a:t/>
            </a:r>
            <a:br>
              <a:rPr lang="en-US" sz="2800" dirty="0" smtClean="0"/>
            </a:br>
            <a:r>
              <a:rPr lang="en-US" sz="2800" dirty="0"/>
              <a:t/>
            </a:r>
            <a:br>
              <a:rPr lang="en-US" sz="2800" dirty="0"/>
            </a:br>
            <a:r>
              <a:rPr lang="az-Latn-AZ" sz="2800" dirty="0"/>
              <a:t>Köhnə dini </a:t>
            </a:r>
            <a:r>
              <a:rPr lang="az-Latn-AZ" sz="2800" dirty="0" smtClean="0"/>
              <a:t>baxışlar</a:t>
            </a:r>
            <a:r>
              <a:rPr lang="en-US" sz="2800" dirty="0" smtClean="0"/>
              <a:t>. </a:t>
            </a:r>
            <a:r>
              <a:rPr lang="az-Latn-AZ" sz="2800" dirty="0" smtClean="0"/>
              <a:t>məsələn</a:t>
            </a:r>
            <a:r>
              <a:rPr lang="az-Latn-AZ" sz="2800" dirty="0"/>
              <a:t>, </a:t>
            </a:r>
            <a:r>
              <a:rPr lang="az-Latn-AZ" sz="2800" dirty="0" smtClean="0"/>
              <a:t>druidizm</a:t>
            </a:r>
            <a:r>
              <a:rPr lang="en-US" sz="2800" dirty="0" smtClean="0"/>
              <a:t> (</a:t>
            </a:r>
            <a:r>
              <a:rPr lang="az-Latn-AZ" sz="2800" i="1" dirty="0"/>
              <a:t>Çeppell Birləşmiş Krallığa qarşı</a:t>
            </a:r>
            <a:r>
              <a:rPr lang="en-US" sz="2800" dirty="0" smtClean="0"/>
              <a:t>)</a:t>
            </a:r>
            <a:r>
              <a:rPr lang="az-Latn-AZ" sz="2800" dirty="0" smtClean="0"/>
              <a:t/>
            </a:r>
            <a:br>
              <a:rPr lang="az-Latn-AZ" sz="2800" dirty="0" smtClean="0"/>
            </a:br>
            <a:r>
              <a:rPr lang="az-Latn-AZ" sz="2800" dirty="0"/>
              <a:t/>
            </a:r>
            <a:br>
              <a:rPr lang="az-Latn-AZ" sz="2800" dirty="0"/>
            </a:br>
            <a:endParaRPr lang="en-US" sz="2500" dirty="0"/>
          </a:p>
        </p:txBody>
      </p:sp>
      <p:pic>
        <p:nvPicPr>
          <p:cNvPr id="1026" name="Picture 2" descr="C:\Users\omeherremov\Desktop\9 MADDA\753848_4046_625x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410200"/>
            <a:ext cx="1726619" cy="11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9426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accent3"/>
          </a:lnRef>
          <a:fillRef idx="2">
            <a:schemeClr val="accent3"/>
          </a:fillRef>
          <a:effectRef idx="1">
            <a:schemeClr val="accent3"/>
          </a:effectRef>
          <a:fontRef idx="minor">
            <a:schemeClr val="dk1"/>
          </a:fontRef>
        </p:style>
        <p:txBody>
          <a:bodyPr anchor="t">
            <a:normAutofit fontScale="90000"/>
          </a:bodyPr>
          <a:lstStyle/>
          <a:p>
            <a:pPr algn="l"/>
            <a:r>
              <a:rPr lang="az-Latn-AZ" sz="4000" dirty="0" smtClean="0"/>
              <a:t>Din termininə daxildir</a:t>
            </a:r>
            <a:r>
              <a:rPr lang="en-US" sz="4000" dirty="0" smtClean="0"/>
              <a:t> 2</a:t>
            </a:r>
            <a:r>
              <a:rPr lang="az-Latn-AZ" sz="4000" dirty="0" smtClean="0"/>
              <a:t>:</a:t>
            </a:r>
            <a:r>
              <a:rPr lang="az-Latn-AZ" sz="2500" dirty="0" smtClean="0"/>
              <a:t/>
            </a:r>
            <a:br>
              <a:rPr lang="az-Latn-AZ" sz="2500" dirty="0" smtClean="0"/>
            </a:br>
            <a:r>
              <a:rPr lang="en-US" sz="2500" dirty="0" smtClean="0"/>
              <a:t/>
            </a:r>
            <a:br>
              <a:rPr lang="en-US" sz="2500" dirty="0" smtClean="0"/>
            </a:br>
            <a:r>
              <a:rPr lang="az-Latn-AZ" sz="2500" dirty="0"/>
              <a:t>son dövrlərin dini </a:t>
            </a:r>
            <a:r>
              <a:rPr lang="az-Latn-AZ" sz="2500" dirty="0" smtClean="0"/>
              <a:t>hərəkatları:</a:t>
            </a:r>
            <a:br>
              <a:rPr lang="az-Latn-AZ" sz="2500" dirty="0" smtClean="0"/>
            </a:br>
            <a:r>
              <a:rPr lang="az-Latn-AZ" sz="2500" dirty="0" smtClean="0"/>
              <a:t/>
            </a:r>
            <a:br>
              <a:rPr lang="az-Latn-AZ" sz="2500" dirty="0" smtClean="0"/>
            </a:br>
            <a:r>
              <a:rPr lang="az-Latn-AZ" sz="2500" dirty="0" smtClean="0"/>
              <a:t>İyeqova şahidləri (</a:t>
            </a:r>
            <a:r>
              <a:rPr lang="az-Latn-AZ" sz="2500" i="1" dirty="0"/>
              <a:t>Kokkinakis Yunanıstana qarşı</a:t>
            </a:r>
            <a:r>
              <a:rPr lang="az-Latn-AZ" sz="2500" dirty="0" smtClean="0"/>
              <a:t>)</a:t>
            </a:r>
            <a:br>
              <a:rPr lang="az-Latn-AZ" sz="2500" dirty="0" smtClean="0"/>
            </a:br>
            <a:r>
              <a:rPr lang="az-Latn-AZ" sz="2500" dirty="0" smtClean="0"/>
              <a:t/>
            </a:r>
            <a:br>
              <a:rPr lang="az-Latn-AZ" sz="2500" dirty="0" smtClean="0"/>
            </a:br>
            <a:r>
              <a:rPr lang="az-Latn-AZ" sz="2500" dirty="0" smtClean="0"/>
              <a:t>Sayentoloqlar (X və Sayentoloji kilsə İsveçə qarşı)</a:t>
            </a:r>
            <a:br>
              <a:rPr lang="az-Latn-AZ" sz="2500" dirty="0" smtClean="0"/>
            </a:br>
            <a:r>
              <a:rPr lang="az-Latn-AZ" sz="2500" dirty="0"/>
              <a:t/>
            </a:r>
            <a:br>
              <a:rPr lang="az-Latn-AZ" sz="2500" dirty="0"/>
            </a:br>
            <a:r>
              <a:rPr lang="az-Latn-AZ" sz="2500" dirty="0" smtClean="0"/>
              <a:t>Ay Sektası (</a:t>
            </a:r>
            <a:r>
              <a:rPr lang="az-Latn-AZ" sz="2500" i="1" dirty="0"/>
              <a:t>X Avstriyaya </a:t>
            </a:r>
            <a:r>
              <a:rPr lang="az-Latn-AZ" sz="2500" i="1" dirty="0" smtClean="0"/>
              <a:t>qarşı</a:t>
            </a:r>
            <a:r>
              <a:rPr lang="az-Latn-AZ" sz="2500" dirty="0" smtClean="0"/>
              <a:t>)</a:t>
            </a:r>
            <a:br>
              <a:rPr lang="az-Latn-AZ" sz="2500" dirty="0" smtClean="0"/>
            </a:br>
            <a:r>
              <a:rPr lang="az-Latn-AZ" sz="2500" dirty="0" smtClean="0"/>
              <a:t/>
            </a:r>
            <a:br>
              <a:rPr lang="az-Latn-AZ" sz="2500" dirty="0" smtClean="0"/>
            </a:br>
            <a:r>
              <a:rPr lang="az-Latn-AZ" sz="2500" dirty="0" smtClean="0"/>
              <a:t>Oşo hərəkatı (</a:t>
            </a:r>
            <a:r>
              <a:rPr lang="az-Latn-AZ" sz="2500" i="1" dirty="0"/>
              <a:t>Leela Förderkreis e.V. və başqaları Almaniyaya qarşı</a:t>
            </a:r>
            <a:r>
              <a:rPr lang="az-Latn-AZ" sz="2500" dirty="0" smtClean="0"/>
              <a:t>)</a:t>
            </a:r>
            <a:br>
              <a:rPr lang="az-Latn-AZ" sz="2500" dirty="0" smtClean="0"/>
            </a:br>
            <a:r>
              <a:rPr lang="az-Latn-AZ" sz="2500" dirty="0" smtClean="0"/>
              <a:t/>
            </a:r>
            <a:br>
              <a:rPr lang="az-Latn-AZ" sz="2500" dirty="0" smtClean="0"/>
            </a:br>
            <a:r>
              <a:rPr lang="az-Latn-AZ" sz="2500" dirty="0" smtClean="0"/>
              <a:t>İlahi </a:t>
            </a:r>
            <a:r>
              <a:rPr lang="az-Latn-AZ" sz="2500" dirty="0"/>
              <a:t>İşıq </a:t>
            </a:r>
            <a:r>
              <a:rPr lang="az-Latn-AZ" sz="2500" dirty="0" smtClean="0"/>
              <a:t>Mərkəzi (</a:t>
            </a:r>
            <a:r>
              <a:rPr lang="az-Latn-AZ" sz="2500" i="1" dirty="0"/>
              <a:t>Omkarananda və İlahi İşıq Mərkəzi İsveçrəyə qarşı</a:t>
            </a:r>
            <a:r>
              <a:rPr lang="az-Latn-AZ" sz="2500" dirty="0" smtClean="0"/>
              <a:t>)</a:t>
            </a:r>
            <a:br>
              <a:rPr lang="az-Latn-AZ" sz="2500" dirty="0" smtClean="0"/>
            </a:br>
            <a:r>
              <a:rPr lang="az-Latn-AZ" sz="2800" dirty="0"/>
              <a:t/>
            </a:r>
            <a:br>
              <a:rPr lang="az-Latn-AZ" sz="2800" dirty="0"/>
            </a:br>
            <a:endParaRPr lang="en-US" sz="2500" dirty="0"/>
          </a:p>
        </p:txBody>
      </p:sp>
      <p:pic>
        <p:nvPicPr>
          <p:cNvPr id="5122" name="Picture 2" descr="C:\Users\omeherremov\Desktop\9 MADDA\wpid-religion_hagrid_devine_pa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448000" cy="211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182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dk1"/>
          </a:lnRef>
          <a:fillRef idx="2">
            <a:schemeClr val="dk1"/>
          </a:fillRef>
          <a:effectRef idx="1">
            <a:schemeClr val="dk1"/>
          </a:effectRef>
          <a:fontRef idx="minor">
            <a:schemeClr val="dk1"/>
          </a:fontRef>
        </p:style>
        <p:txBody>
          <a:bodyPr anchor="t">
            <a:normAutofit/>
          </a:bodyPr>
          <a:lstStyle/>
          <a:p>
            <a:pPr algn="l"/>
            <a:r>
              <a:rPr lang="az-Latn-AZ" sz="3500" dirty="0" smtClean="0"/>
              <a:t>9-cu maddənin təsiri altına düşmək üçün</a:t>
            </a:r>
            <a:br>
              <a:rPr lang="az-Latn-AZ" sz="3500" dirty="0" smtClean="0"/>
            </a:br>
            <a:r>
              <a:rPr lang="az-Latn-AZ" sz="3500" dirty="0" smtClean="0"/>
              <a:t>əqidə:</a:t>
            </a:r>
            <a:br>
              <a:rPr lang="az-Latn-AZ" sz="3500" dirty="0" smtClean="0"/>
            </a:br>
            <a:r>
              <a:rPr lang="az-Latn-AZ" sz="3500" dirty="0" smtClean="0"/>
              <a:t/>
            </a:r>
            <a:br>
              <a:rPr lang="az-Latn-AZ" sz="3500" dirty="0" smtClean="0"/>
            </a:br>
            <a:r>
              <a:rPr lang="az-Latn-AZ" sz="2500" dirty="0" smtClean="0"/>
              <a:t>inam</a:t>
            </a:r>
            <a:r>
              <a:rPr lang="az-Latn-AZ" sz="2500" dirty="0"/>
              <a:t>, ciddiyyət, ardıcıllıq və mühümlük müəyyən səviyyəyə </a:t>
            </a:r>
            <a:r>
              <a:rPr lang="az-Latn-AZ" sz="2500" dirty="0" smtClean="0"/>
              <a:t>çatmalıdır;</a:t>
            </a:r>
            <a:br>
              <a:rPr lang="az-Latn-AZ" sz="2500" dirty="0" smtClean="0"/>
            </a:br>
            <a:r>
              <a:rPr lang="az-Latn-AZ" sz="2500" dirty="0" smtClean="0"/>
              <a:t/>
            </a:r>
            <a:br>
              <a:rPr lang="az-Latn-AZ" sz="2500" dirty="0" smtClean="0"/>
            </a:br>
            <a:r>
              <a:rPr lang="az-Latn-AZ" sz="2500" dirty="0"/>
              <a:t>demokratik Avropa </a:t>
            </a:r>
            <a:r>
              <a:rPr lang="az-Latn-AZ" sz="2500" dirty="0" smtClean="0"/>
              <a:t>cəmiyyətində insan </a:t>
            </a:r>
            <a:r>
              <a:rPr lang="az-Latn-AZ" sz="2500" dirty="0"/>
              <a:t>ləyaqətinə hörmət prinsipinə uyğun hesab edilməlidir. </a:t>
            </a:r>
            <a:r>
              <a:rPr lang="en-US" sz="2500" dirty="0" smtClean="0"/>
              <a:t>(</a:t>
            </a:r>
            <a:r>
              <a:rPr lang="az-Latn-AZ" sz="2500" i="1" dirty="0"/>
              <a:t>Kempbell və Kozans Birləşmiş Krallığa qarşı</a:t>
            </a:r>
            <a:r>
              <a:rPr lang="en-US" sz="2500" dirty="0" smtClean="0"/>
              <a:t>)</a:t>
            </a:r>
            <a:br>
              <a:rPr lang="en-US" sz="2500" dirty="0" smtClean="0"/>
            </a:br>
            <a:r>
              <a:rPr lang="en-US" sz="2500" dirty="0"/>
              <a:t/>
            </a:r>
            <a:br>
              <a:rPr lang="en-US" sz="2500" dirty="0"/>
            </a:br>
            <a:r>
              <a:rPr lang="en-US" sz="2500" dirty="0" smtClean="0"/>
              <a:t>M</a:t>
            </a:r>
            <a:r>
              <a:rPr lang="az-Latn-AZ" sz="2500" dirty="0" smtClean="0"/>
              <a:t>əsələn: </a:t>
            </a:r>
            <a:r>
              <a:rPr lang="az-Latn-AZ" sz="2500" dirty="0"/>
              <a:t>pasifizm, </a:t>
            </a:r>
            <a:r>
              <a:rPr lang="az-Latn-AZ" sz="2500" dirty="0" smtClean="0"/>
              <a:t>ateizm, veqanizm, aqnostiklər, skeptiklər və s.</a:t>
            </a:r>
            <a:r>
              <a:rPr lang="en-US" sz="2800" dirty="0"/>
              <a:t/>
            </a:r>
            <a:br>
              <a:rPr lang="en-US" sz="2800" dirty="0"/>
            </a:br>
            <a:endParaRPr lang="en-US" sz="2500" dirty="0"/>
          </a:p>
        </p:txBody>
      </p:sp>
    </p:spTree>
    <p:extLst>
      <p:ext uri="{BB962C8B-B14F-4D97-AF65-F5344CB8AC3E}">
        <p14:creationId xmlns:p14="http://schemas.microsoft.com/office/powerpoint/2010/main" val="3754125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dk1"/>
          </a:lnRef>
          <a:fillRef idx="2">
            <a:schemeClr val="dk1"/>
          </a:fillRef>
          <a:effectRef idx="1">
            <a:schemeClr val="dk1"/>
          </a:effectRef>
          <a:fontRef idx="minor">
            <a:schemeClr val="dk1"/>
          </a:fontRef>
        </p:style>
        <p:txBody>
          <a:bodyPr anchor="t">
            <a:normAutofit fontScale="90000"/>
          </a:bodyPr>
          <a:lstStyle/>
          <a:p>
            <a:pPr algn="l"/>
            <a:r>
              <a:rPr lang="az-Latn-AZ" dirty="0" smtClean="0"/>
              <a:t>Müdaxilə</a:t>
            </a:r>
            <a:br>
              <a:rPr lang="az-Latn-AZ" dirty="0" smtClean="0"/>
            </a:br>
            <a:r>
              <a:rPr lang="az-Latn-AZ" dirty="0" smtClean="0"/>
              <a:t/>
            </a:r>
            <a:br>
              <a:rPr lang="az-Latn-AZ" dirty="0" smtClean="0"/>
            </a:br>
            <a:r>
              <a:rPr lang="az-Latn-AZ" dirty="0" smtClean="0"/>
              <a:t>«müdaxilə» - 1-ci bənd</a:t>
            </a:r>
            <a:br>
              <a:rPr lang="az-Latn-AZ" dirty="0" smtClean="0"/>
            </a:br>
            <a:r>
              <a:rPr lang="az-Latn-AZ" dirty="0" smtClean="0"/>
              <a:t>«pozuntu» - 2-ci bənd</a:t>
            </a:r>
            <a:br>
              <a:rPr lang="az-Latn-AZ" dirty="0" smtClean="0"/>
            </a:br>
            <a:r>
              <a:rPr lang="az-Latn-AZ" dirty="0"/>
              <a:t/>
            </a:r>
            <a:br>
              <a:rPr lang="az-Latn-AZ" dirty="0"/>
            </a:br>
            <a:r>
              <a:rPr lang="az-Latn-AZ" sz="3900" dirty="0" smtClean="0"/>
              <a:t>Müdaxilə:</a:t>
            </a:r>
            <a:br>
              <a:rPr lang="az-Latn-AZ" sz="3900" dirty="0" smtClean="0"/>
            </a:br>
            <a:r>
              <a:rPr lang="az-Latn-AZ" sz="3900" dirty="0" smtClean="0"/>
              <a:t>1. dövlət orqanının konkret tədbiri (məhdudlaşdırma, təxirə salma, qadağa)</a:t>
            </a:r>
            <a:br>
              <a:rPr lang="az-Latn-AZ" sz="3900" dirty="0" smtClean="0"/>
            </a:br>
            <a:r>
              <a:rPr lang="az-Latn-AZ" sz="3900" dirty="0" smtClean="0"/>
              <a:t>2. dövlətin pozitiv öhdəliyini icra etməməsi</a:t>
            </a:r>
            <a:br>
              <a:rPr lang="az-Latn-AZ" sz="3900" dirty="0" smtClean="0"/>
            </a:br>
            <a:r>
              <a:rPr lang="az-Latn-AZ" dirty="0"/>
              <a:t/>
            </a:r>
            <a:br>
              <a:rPr lang="az-Latn-AZ" dirty="0"/>
            </a:br>
            <a:endParaRPr lang="en-US" sz="3000" dirty="0"/>
          </a:p>
        </p:txBody>
      </p:sp>
      <p:pic>
        <p:nvPicPr>
          <p:cNvPr id="2050" name="Picture 2" descr="C:\Users\omeherremov\Desktop\9 MADDA\freedom-of-thought-key-small-859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3029"/>
            <a:ext cx="3132000" cy="2082780"/>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744767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pPr algn="l"/>
            <a:r>
              <a:rPr lang="az-Latn-AZ" dirty="0" smtClean="0"/>
              <a:t>D</a:t>
            </a:r>
            <a:r>
              <a:rPr lang="az-Latn-AZ" sz="3900" dirty="0" smtClean="0"/>
              <a:t>övlət orqanının konkret tədbiri</a:t>
            </a:r>
            <a:br>
              <a:rPr lang="az-Latn-AZ" sz="3900" dirty="0" smtClean="0"/>
            </a:br>
            <a:r>
              <a:rPr lang="az-Latn-AZ" sz="3900" dirty="0"/>
              <a:t/>
            </a:r>
            <a:br>
              <a:rPr lang="az-Latn-AZ" sz="3900" dirty="0"/>
            </a:br>
            <a:r>
              <a:rPr lang="az-Latn-AZ" sz="3000" dirty="0" smtClean="0"/>
              <a:t>Sanksiya</a:t>
            </a:r>
            <a:br>
              <a:rPr lang="az-Latn-AZ" sz="3000" dirty="0" smtClean="0"/>
            </a:br>
            <a:r>
              <a:rPr lang="az-Latn-AZ" sz="3000" dirty="0" smtClean="0"/>
              <a:t/>
            </a:r>
            <a:br>
              <a:rPr lang="az-Latn-AZ" sz="3000" dirty="0" smtClean="0"/>
            </a:br>
            <a:r>
              <a:rPr lang="az-Latn-AZ" sz="3000" dirty="0" smtClean="0"/>
              <a:t>ibadət yerlərinə gəlməyə məhdudiyyət</a:t>
            </a:r>
            <a:br>
              <a:rPr lang="az-Latn-AZ" sz="3000" dirty="0" smtClean="0"/>
            </a:br>
            <a:r>
              <a:rPr lang="az-Latn-AZ" sz="3000" dirty="0" smtClean="0"/>
              <a:t/>
            </a:r>
            <a:br>
              <a:rPr lang="az-Latn-AZ" sz="3000" dirty="0" smtClean="0"/>
            </a:br>
            <a:r>
              <a:rPr lang="az-Latn-AZ" sz="3000" dirty="0" smtClean="0"/>
              <a:t>dini ayin və mərasimləri icra etməyə qadağa </a:t>
            </a:r>
            <a:br>
              <a:rPr lang="az-Latn-AZ" sz="3000" dirty="0" smtClean="0"/>
            </a:br>
            <a:r>
              <a:rPr lang="az-Latn-AZ" sz="3000" dirty="0" smtClean="0"/>
              <a:t/>
            </a:r>
            <a:br>
              <a:rPr lang="az-Latn-AZ" sz="3000" dirty="0" smtClean="0"/>
            </a:br>
            <a:r>
              <a:rPr lang="az-Latn-AZ" sz="3000" dirty="0" smtClean="0"/>
              <a:t>Dini qurumu qeydiyyata almaqdan imtina</a:t>
            </a:r>
            <a:br>
              <a:rPr lang="az-Latn-AZ" sz="3000" dirty="0" smtClean="0"/>
            </a:br>
            <a:r>
              <a:rPr lang="az-Latn-AZ" sz="3000" dirty="0" smtClean="0"/>
              <a:t/>
            </a:r>
            <a:br>
              <a:rPr lang="az-Latn-AZ" sz="3000" dirty="0" smtClean="0"/>
            </a:br>
            <a:r>
              <a:rPr lang="az-Latn-AZ" sz="3000" dirty="0" smtClean="0"/>
              <a:t>Dini qurumun «sekta» adlandırılması</a:t>
            </a:r>
            <a:r>
              <a:rPr lang="az-Latn-AZ" sz="2500" dirty="0" smtClean="0"/>
              <a:t/>
            </a:r>
            <a:br>
              <a:rPr lang="az-Latn-AZ" sz="2500" dirty="0" smtClean="0"/>
            </a:br>
            <a:r>
              <a:rPr lang="en-US" dirty="0"/>
              <a:t/>
            </a:r>
            <a:br>
              <a:rPr lang="en-US" dirty="0"/>
            </a:br>
            <a:r>
              <a:rPr lang="az-Latn-AZ" dirty="0"/>
              <a:t/>
            </a:r>
            <a:br>
              <a:rPr lang="az-Latn-AZ" dirty="0"/>
            </a:br>
            <a:endParaRPr lang="en-US" sz="3000" dirty="0"/>
          </a:p>
        </p:txBody>
      </p:sp>
    </p:spTree>
    <p:extLst>
      <p:ext uri="{BB962C8B-B14F-4D97-AF65-F5344CB8AC3E}">
        <p14:creationId xmlns:p14="http://schemas.microsoft.com/office/powerpoint/2010/main" val="20931446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2">
            <a:schemeClr val="accent3">
              <a:shade val="50000"/>
            </a:schemeClr>
          </a:lnRef>
          <a:fillRef idx="1">
            <a:schemeClr val="accent3"/>
          </a:fillRef>
          <a:effectRef idx="0">
            <a:schemeClr val="accent3"/>
          </a:effectRef>
          <a:fontRef idx="minor">
            <a:schemeClr val="lt1"/>
          </a:fontRef>
        </p:style>
        <p:txBody>
          <a:bodyPr anchor="t">
            <a:normAutofit/>
          </a:bodyPr>
          <a:lstStyle/>
          <a:p>
            <a:pPr algn="l"/>
            <a:r>
              <a:rPr lang="az-Latn-AZ" sz="3900" dirty="0" smtClean="0"/>
              <a:t>Dövlətin pozitiv öhdəliyini icra etməməsi</a:t>
            </a:r>
            <a:br>
              <a:rPr lang="az-Latn-AZ" sz="3900" dirty="0" smtClean="0"/>
            </a:br>
            <a:r>
              <a:rPr lang="az-Latn-AZ" sz="3900" dirty="0"/>
              <a:t/>
            </a:r>
            <a:br>
              <a:rPr lang="az-Latn-AZ" sz="3900" dirty="0"/>
            </a:br>
            <a:r>
              <a:rPr lang="az-Latn-AZ" sz="3000" dirty="0"/>
              <a:t>D</a:t>
            </a:r>
            <a:r>
              <a:rPr lang="az-Latn-AZ" sz="3000" dirty="0" smtClean="0"/>
              <a:t>övlət hüquqa müdaxilədən çəkinməlidir.</a:t>
            </a:r>
            <a:br>
              <a:rPr lang="az-Latn-AZ" sz="3000" dirty="0" smtClean="0"/>
            </a:br>
            <a:r>
              <a:rPr lang="az-Latn-AZ" sz="3000" dirty="0"/>
              <a:t/>
            </a:r>
            <a:br>
              <a:rPr lang="az-Latn-AZ" sz="3000" dirty="0"/>
            </a:br>
            <a:r>
              <a:rPr lang="az-Latn-AZ" sz="3000" dirty="0"/>
              <a:t>H</a:t>
            </a:r>
            <a:r>
              <a:rPr lang="az-Latn-AZ" sz="3000" dirty="0" smtClean="0"/>
              <a:t>üquqların </a:t>
            </a:r>
            <a:r>
              <a:rPr lang="az-Latn-AZ" sz="3000" dirty="0"/>
              <a:t>qorunması üçün aktiv tədbirlər </a:t>
            </a:r>
            <a:r>
              <a:rPr lang="az-Latn-AZ" sz="3000" dirty="0" smtClean="0"/>
              <a:t>görməlidir.</a:t>
            </a:r>
            <a:r>
              <a:rPr lang="az-Latn-AZ" sz="3900" dirty="0" smtClean="0"/>
              <a:t/>
            </a:r>
            <a:br>
              <a:rPr lang="az-Latn-AZ" sz="3900" dirty="0" smtClean="0"/>
            </a:br>
            <a:r>
              <a:rPr lang="az-Latn-AZ" dirty="0"/>
              <a:t/>
            </a:r>
            <a:br>
              <a:rPr lang="az-Latn-AZ" dirty="0"/>
            </a:br>
            <a:endParaRPr lang="en-US" sz="3000" dirty="0"/>
          </a:p>
        </p:txBody>
      </p:sp>
    </p:spTree>
    <p:extLst>
      <p:ext uri="{BB962C8B-B14F-4D97-AF65-F5344CB8AC3E}">
        <p14:creationId xmlns:p14="http://schemas.microsoft.com/office/powerpoint/2010/main" val="3079067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dk1"/>
          </a:lnRef>
          <a:fillRef idx="2">
            <a:schemeClr val="dk1"/>
          </a:fillRef>
          <a:effectRef idx="1">
            <a:schemeClr val="dk1"/>
          </a:effectRef>
          <a:fontRef idx="minor">
            <a:schemeClr val="dk1"/>
          </a:fontRef>
        </p:style>
        <p:txBody>
          <a:bodyPr anchor="t"/>
          <a:lstStyle/>
          <a:p>
            <a:pPr algn="l"/>
            <a:r>
              <a:rPr lang="az-Latn-AZ" dirty="0" smtClean="0"/>
              <a:t>Məhdudiyyət </a:t>
            </a:r>
            <a:r>
              <a:rPr lang="az-Latn-AZ" dirty="0"/>
              <a:t>qanuni məqsəd daşıyırmı</a:t>
            </a:r>
            <a:r>
              <a:rPr lang="az-Latn-AZ" dirty="0" smtClean="0"/>
              <a:t>?</a:t>
            </a:r>
            <a:r>
              <a:rPr lang="en-US" dirty="0" smtClean="0"/>
              <a:t/>
            </a:r>
            <a:br>
              <a:rPr lang="en-US" dirty="0" smtClean="0"/>
            </a:br>
            <a:r>
              <a:rPr lang="en-US" dirty="0"/>
              <a:t/>
            </a:r>
            <a:br>
              <a:rPr lang="en-US" dirty="0"/>
            </a:br>
            <a:r>
              <a:rPr lang="az-Latn-AZ" sz="3000" dirty="0"/>
              <a:t>ictimai asayiş maraqları </a:t>
            </a:r>
            <a:r>
              <a:rPr lang="en-US" sz="3000" dirty="0" smtClean="0"/>
              <a:t/>
            </a:r>
            <a:br>
              <a:rPr lang="en-US" sz="3000" dirty="0" smtClean="0"/>
            </a:br>
            <a:r>
              <a:rPr lang="en-US" sz="3000" dirty="0"/>
              <a:t/>
            </a:r>
            <a:br>
              <a:rPr lang="en-US" sz="3000" dirty="0"/>
            </a:br>
            <a:r>
              <a:rPr lang="az-Latn-AZ" sz="3000" dirty="0" smtClean="0"/>
              <a:t>ictimai qaydanı</a:t>
            </a:r>
            <a:r>
              <a:rPr lang="en-US" sz="3000" dirty="0" smtClean="0"/>
              <a:t>n</a:t>
            </a:r>
            <a:r>
              <a:rPr lang="az-Latn-AZ" sz="3000" dirty="0" smtClean="0"/>
              <a:t> qorunması</a:t>
            </a:r>
            <a:br>
              <a:rPr lang="az-Latn-AZ" sz="3000" dirty="0" smtClean="0"/>
            </a:br>
            <a:r>
              <a:rPr lang="az-Latn-AZ" sz="3000" dirty="0"/>
              <a:t/>
            </a:r>
            <a:br>
              <a:rPr lang="az-Latn-AZ" sz="3000" dirty="0"/>
            </a:br>
            <a:r>
              <a:rPr lang="az-Latn-AZ" sz="3000" dirty="0" smtClean="0"/>
              <a:t>sağlamlığın qorunması</a:t>
            </a:r>
            <a:br>
              <a:rPr lang="az-Latn-AZ" sz="3000" dirty="0" smtClean="0"/>
            </a:br>
            <a:r>
              <a:rPr lang="az-Latn-AZ" sz="3000" dirty="0"/>
              <a:t/>
            </a:r>
            <a:br>
              <a:rPr lang="az-Latn-AZ" sz="3000" dirty="0"/>
            </a:br>
            <a:r>
              <a:rPr lang="az-Latn-AZ" sz="3000" dirty="0" smtClean="0"/>
              <a:t>mənəviyyatın qorunması </a:t>
            </a:r>
            <a:r>
              <a:rPr lang="en-US" sz="3000" dirty="0" smtClean="0"/>
              <a:t/>
            </a:r>
            <a:br>
              <a:rPr lang="en-US" sz="3000" dirty="0" smtClean="0"/>
            </a:br>
            <a:r>
              <a:rPr lang="en-US" sz="3000" dirty="0"/>
              <a:t/>
            </a:r>
            <a:br>
              <a:rPr lang="en-US" sz="3000" dirty="0"/>
            </a:br>
            <a:r>
              <a:rPr lang="az-Latn-AZ" sz="3000" dirty="0" smtClean="0"/>
              <a:t>digər </a:t>
            </a:r>
            <a:r>
              <a:rPr lang="az-Latn-AZ" sz="3000" dirty="0"/>
              <a:t>şəxslərin hüquq və azadlıqlarını </a:t>
            </a:r>
            <a:r>
              <a:rPr lang="az-Latn-AZ" sz="3000" dirty="0" smtClean="0"/>
              <a:t>müdafiə</a:t>
            </a:r>
            <a:r>
              <a:rPr lang="en-US" sz="3000" dirty="0" err="1" smtClean="0"/>
              <a:t>si</a:t>
            </a:r>
            <a:endParaRPr lang="en-US" sz="3000" dirty="0"/>
          </a:p>
        </p:txBody>
      </p:sp>
    </p:spTree>
    <p:extLst>
      <p:ext uri="{BB962C8B-B14F-4D97-AF65-F5344CB8AC3E}">
        <p14:creationId xmlns:p14="http://schemas.microsoft.com/office/powerpoint/2010/main" val="1912640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66294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az-Latn-AZ" b="1" dirty="0" smtClean="0"/>
              <a:t>AİHK 9-cu Maddə</a:t>
            </a:r>
            <a:br>
              <a:rPr lang="az-Latn-AZ" b="1" dirty="0" smtClean="0"/>
            </a:br>
            <a:r>
              <a:rPr lang="az-Latn-AZ" b="1" dirty="0" smtClean="0"/>
              <a:t>Fikir, vicdan və din azadlığı</a:t>
            </a:r>
            <a:br>
              <a:rPr lang="az-Latn-AZ" b="1" dirty="0" smtClean="0"/>
            </a:br>
            <a:r>
              <a:rPr lang="az-Latn-AZ" b="1" dirty="0" smtClean="0"/>
              <a:t/>
            </a:r>
            <a:br>
              <a:rPr lang="az-Latn-AZ" b="1" dirty="0" smtClean="0"/>
            </a:br>
            <a:r>
              <a:rPr lang="az-Latn-AZ" b="1" dirty="0" smtClean="0"/>
              <a:t/>
            </a:r>
            <a:br>
              <a:rPr lang="az-Latn-AZ" b="1" dirty="0" smtClean="0"/>
            </a:br>
            <a:r>
              <a:rPr lang="en-US" dirty="0"/>
              <a:t/>
            </a:r>
            <a:br>
              <a:rPr lang="en-US" dirty="0"/>
            </a:br>
            <a:endParaRPr lang="en-US" dirty="0"/>
          </a:p>
        </p:txBody>
      </p:sp>
      <p:pic>
        <p:nvPicPr>
          <p:cNvPr id="1026" name="Picture 2" descr="C:\Users\omeherremov\Desktop\9 MADDA\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8399996" cy="36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C:\Users\omeherremov\Desktop\9 MADDA\bc_02_282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5945"/>
            <a:ext cx="1836000" cy="19619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meherremov\Desktop\9 MADDA\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183832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omeherremov\Desktop\9 MADDA\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5950"/>
            <a:ext cx="2592000" cy="133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745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0">
            <a:schemeClr val="accent5"/>
          </a:lnRef>
          <a:fillRef idx="3">
            <a:schemeClr val="accent5"/>
          </a:fillRef>
          <a:effectRef idx="3">
            <a:schemeClr val="accent5"/>
          </a:effectRef>
          <a:fontRef idx="minor">
            <a:schemeClr val="lt1"/>
          </a:fontRef>
        </p:style>
        <p:txBody>
          <a:bodyPr anchor="t">
            <a:normAutofit/>
          </a:bodyPr>
          <a:lstStyle/>
          <a:p>
            <a:pPr algn="l"/>
            <a:r>
              <a:rPr lang="az-Latn-AZ" dirty="0"/>
              <a:t>M</a:t>
            </a:r>
            <a:r>
              <a:rPr lang="az-Latn-AZ" dirty="0" smtClean="0"/>
              <a:t>əhdudiyyət </a:t>
            </a:r>
            <a:r>
              <a:rPr lang="az-Latn-AZ" dirty="0"/>
              <a:t>"qanunla nəzərdə tutulubmu</a:t>
            </a:r>
            <a:r>
              <a:rPr lang="az-Latn-AZ" dirty="0" smtClean="0"/>
              <a:t>"?</a:t>
            </a:r>
            <a:br>
              <a:rPr lang="az-Latn-AZ" dirty="0" smtClean="0"/>
            </a:br>
            <a:r>
              <a:rPr lang="az-Latn-AZ" dirty="0"/>
              <a:t/>
            </a:r>
            <a:br>
              <a:rPr lang="az-Latn-AZ" dirty="0"/>
            </a:br>
            <a:r>
              <a:rPr lang="az-Latn-AZ" sz="2800" dirty="0" smtClean="0"/>
              <a:t>qanun </a:t>
            </a:r>
            <a:r>
              <a:rPr lang="az-Latn-AZ" sz="2800" dirty="0"/>
              <a:t>kifayət qədər anlaşılan </a:t>
            </a:r>
            <a:r>
              <a:rPr lang="az-Latn-AZ" sz="2800" dirty="0" smtClean="0"/>
              <a:t>olmalıdır - </a:t>
            </a:r>
            <a:r>
              <a:rPr lang="az-Latn-AZ" sz="2800" b="1" dirty="0" smtClean="0"/>
              <a:t>çatımlılıq</a:t>
            </a:r>
            <a:r>
              <a:rPr lang="az-Latn-AZ" sz="2800" dirty="0" smtClean="0"/>
              <a:t/>
            </a:r>
            <a:br>
              <a:rPr lang="az-Latn-AZ" sz="2800" dirty="0" smtClean="0"/>
            </a:br>
            <a:r>
              <a:rPr lang="az-Latn-AZ" sz="2800" dirty="0"/>
              <a:t/>
            </a:r>
            <a:br>
              <a:rPr lang="az-Latn-AZ" sz="2800" dirty="0"/>
            </a:br>
            <a:r>
              <a:rPr lang="az-Latn-AZ" sz="2800" dirty="0" smtClean="0"/>
              <a:t>norma </a:t>
            </a:r>
            <a:r>
              <a:rPr lang="az-Latn-AZ" sz="2800" dirty="0"/>
              <a:t>vətəndaşın öz davranışını tənzimləyə bilməsi üçün kifayət qədər dəqiq şəkildə ifadə </a:t>
            </a:r>
            <a:r>
              <a:rPr lang="az-Latn-AZ" sz="2800" dirty="0" smtClean="0"/>
              <a:t>edilməlidir – </a:t>
            </a:r>
            <a:r>
              <a:rPr lang="az-Latn-AZ" sz="2800" b="1" dirty="0" smtClean="0"/>
              <a:t>proqnozlaşdırılabilənlik</a:t>
            </a:r>
            <a:endParaRPr lang="en-US" b="1" dirty="0"/>
          </a:p>
        </p:txBody>
      </p:sp>
    </p:spTree>
    <p:extLst>
      <p:ext uri="{BB962C8B-B14F-4D97-AF65-F5344CB8AC3E}">
        <p14:creationId xmlns:p14="http://schemas.microsoft.com/office/powerpoint/2010/main" val="3363879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0">
            <a:schemeClr val="accent3"/>
          </a:lnRef>
          <a:fillRef idx="3">
            <a:schemeClr val="accent3"/>
          </a:fillRef>
          <a:effectRef idx="3">
            <a:schemeClr val="accent3"/>
          </a:effectRef>
          <a:fontRef idx="minor">
            <a:schemeClr val="lt1"/>
          </a:fontRef>
        </p:style>
        <p:txBody>
          <a:bodyPr anchor="t">
            <a:normAutofit fontScale="90000"/>
          </a:bodyPr>
          <a:lstStyle/>
          <a:p>
            <a:pPr algn="l"/>
            <a:r>
              <a:rPr lang="az-Latn-AZ" dirty="0"/>
              <a:t>M</a:t>
            </a:r>
            <a:r>
              <a:rPr lang="az-Latn-AZ" dirty="0" smtClean="0"/>
              <a:t>əhdudiyyət </a:t>
            </a:r>
            <a:r>
              <a:rPr lang="az-Latn-AZ" dirty="0"/>
              <a:t>"demokratik cəmiyyətdə zəruridirmi</a:t>
            </a:r>
            <a:r>
              <a:rPr lang="az-Latn-AZ" dirty="0" smtClean="0"/>
              <a:t>"?</a:t>
            </a:r>
            <a:br>
              <a:rPr lang="az-Latn-AZ" dirty="0" smtClean="0"/>
            </a:br>
            <a:r>
              <a:rPr lang="az-Latn-AZ" dirty="0"/>
              <a:t/>
            </a:r>
            <a:br>
              <a:rPr lang="az-Latn-AZ" dirty="0"/>
            </a:br>
            <a:r>
              <a:rPr lang="az-Latn-AZ" sz="3300" dirty="0" smtClean="0"/>
              <a:t>Müdaxilə:</a:t>
            </a:r>
            <a:br>
              <a:rPr lang="az-Latn-AZ" sz="3300" dirty="0" smtClean="0"/>
            </a:br>
            <a:r>
              <a:rPr lang="az-Latn-AZ" sz="3300" dirty="0" smtClean="0"/>
              <a:t> </a:t>
            </a:r>
            <a:r>
              <a:rPr lang="en-US" sz="3300" dirty="0"/>
              <a:t/>
            </a:r>
            <a:br>
              <a:rPr lang="en-US" sz="3300" dirty="0"/>
            </a:br>
            <a:r>
              <a:rPr lang="az-Latn-AZ" sz="3300" dirty="0"/>
              <a:t>təxirəsalınmaz ictimai tələbatdan irəli gəlməli; </a:t>
            </a:r>
            <a:r>
              <a:rPr lang="en-US" sz="3300" dirty="0"/>
              <a:t/>
            </a:r>
            <a:br>
              <a:rPr lang="en-US" sz="3300" dirty="0"/>
            </a:br>
            <a:r>
              <a:rPr lang="az-Latn-AZ" sz="3300" dirty="0" smtClean="0"/>
              <a:t/>
            </a:r>
            <a:br>
              <a:rPr lang="az-Latn-AZ" sz="3300" dirty="0" smtClean="0"/>
            </a:br>
            <a:r>
              <a:rPr lang="az-Latn-AZ" sz="3300" dirty="0" smtClean="0"/>
              <a:t>qarşıya </a:t>
            </a:r>
            <a:r>
              <a:rPr lang="az-Latn-AZ" sz="3300" dirty="0"/>
              <a:t>qoyulan qanuni məqsədə mütənasib olmalı; </a:t>
            </a:r>
            <a:r>
              <a:rPr lang="en-US" sz="3300" dirty="0"/>
              <a:t/>
            </a:r>
            <a:br>
              <a:rPr lang="en-US" sz="3300" dirty="0"/>
            </a:br>
            <a:r>
              <a:rPr lang="az-Latn-AZ" sz="3300" dirty="0" smtClean="0"/>
              <a:t/>
            </a:r>
            <a:br>
              <a:rPr lang="az-Latn-AZ" sz="3300" dirty="0" smtClean="0"/>
            </a:br>
            <a:r>
              <a:rPr lang="az-Latn-AZ" sz="3300" dirty="0" smtClean="0"/>
              <a:t>münasib </a:t>
            </a:r>
            <a:r>
              <a:rPr lang="az-Latn-AZ" sz="3300" dirty="0"/>
              <a:t>və yetərli </a:t>
            </a:r>
            <a:r>
              <a:rPr lang="az-Latn-AZ" sz="3300" dirty="0" smtClean="0"/>
              <a:t>səbəblərlə əsaslandırılmalıdır</a:t>
            </a:r>
            <a:r>
              <a:rPr lang="az-Latn-AZ" sz="3300" dirty="0"/>
              <a:t>. </a:t>
            </a:r>
            <a:r>
              <a:rPr lang="en-US" dirty="0"/>
              <a:t/>
            </a:r>
            <a:br>
              <a:rPr lang="en-US" dirty="0"/>
            </a:br>
            <a:r>
              <a:rPr lang="az-Latn-AZ" dirty="0" smtClean="0"/>
              <a:t> </a:t>
            </a:r>
            <a:endParaRPr lang="en-US" dirty="0"/>
          </a:p>
        </p:txBody>
      </p:sp>
    </p:spTree>
    <p:extLst>
      <p:ext uri="{BB962C8B-B14F-4D97-AF65-F5344CB8AC3E}">
        <p14:creationId xmlns:p14="http://schemas.microsoft.com/office/powerpoint/2010/main" val="22630867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39" y="228600"/>
            <a:ext cx="8229600" cy="6354762"/>
          </a:xfrm>
        </p:spPr>
        <p:style>
          <a:lnRef idx="1">
            <a:schemeClr val="accent4"/>
          </a:lnRef>
          <a:fillRef idx="2">
            <a:schemeClr val="accent4"/>
          </a:fillRef>
          <a:effectRef idx="1">
            <a:schemeClr val="accent4"/>
          </a:effectRef>
          <a:fontRef idx="minor">
            <a:schemeClr val="dk1"/>
          </a:fontRef>
        </p:style>
        <p:txBody>
          <a:bodyPr anchor="t"/>
          <a:lstStyle/>
          <a:p>
            <a:pPr algn="l"/>
            <a:r>
              <a:rPr lang="az-Latn-AZ" dirty="0"/>
              <a:t>9-cu maddənin konkret aspektləri</a:t>
            </a:r>
            <a:r>
              <a:rPr lang="en-US" dirty="0"/>
              <a:t/>
            </a:r>
            <a:br>
              <a:rPr lang="en-US" dirty="0"/>
            </a:br>
            <a:r>
              <a:rPr lang="en-US" dirty="0" smtClean="0"/>
              <a:t/>
            </a:r>
            <a:br>
              <a:rPr lang="en-US" dirty="0" smtClean="0"/>
            </a:br>
            <a:r>
              <a:rPr lang="az-Latn-AZ" dirty="0"/>
              <a:t>D</a:t>
            </a:r>
            <a:r>
              <a:rPr lang="ru-RU" dirty="0" smtClean="0"/>
              <a:t>ini </a:t>
            </a:r>
            <a:r>
              <a:rPr lang="ru-RU" dirty="0"/>
              <a:t>and qəbul etmək </a:t>
            </a:r>
            <a:r>
              <a:rPr lang="ru-RU" dirty="0" smtClean="0"/>
              <a:t>vəzifəsi</a:t>
            </a:r>
            <a:r>
              <a:rPr lang="en-US" dirty="0"/>
              <a:t/>
            </a:r>
            <a:br>
              <a:rPr lang="en-US" dirty="0"/>
            </a:br>
            <a:r>
              <a:rPr lang="en-US" dirty="0" smtClean="0"/>
              <a:t/>
            </a:r>
            <a:br>
              <a:rPr lang="en-US" dirty="0" smtClean="0"/>
            </a:br>
            <a:r>
              <a:rPr lang="en-US" dirty="0" err="1" smtClean="0"/>
              <a:t>Buscarini</a:t>
            </a:r>
            <a:r>
              <a:rPr lang="en-US" dirty="0" smtClean="0"/>
              <a:t> </a:t>
            </a:r>
            <a:r>
              <a:rPr lang="en-US" dirty="0" err="1"/>
              <a:t>və</a:t>
            </a:r>
            <a:r>
              <a:rPr lang="en-US" dirty="0"/>
              <a:t> </a:t>
            </a:r>
            <a:r>
              <a:rPr lang="en-US" dirty="0" err="1"/>
              <a:t>başqaları</a:t>
            </a:r>
            <a:r>
              <a:rPr lang="en-US" dirty="0"/>
              <a:t> San </a:t>
            </a:r>
            <a:r>
              <a:rPr lang="en-US" dirty="0" err="1"/>
              <a:t>Marinoya</a:t>
            </a:r>
            <a:r>
              <a:rPr lang="en-US" dirty="0"/>
              <a:t> </a:t>
            </a:r>
            <a:r>
              <a:rPr lang="en-US" dirty="0" err="1" smtClean="0"/>
              <a:t>qarşı</a:t>
            </a:r>
            <a:r>
              <a:rPr lang="en-US" dirty="0" smtClean="0"/>
              <a:t/>
            </a:r>
            <a:br>
              <a:rPr lang="en-US" dirty="0" smtClean="0"/>
            </a:br>
            <a:r>
              <a:rPr lang="en-US" dirty="0"/>
              <a:t/>
            </a:r>
            <a:br>
              <a:rPr lang="en-US" dirty="0"/>
            </a:br>
            <a:r>
              <a:rPr lang="en-US" dirty="0" err="1"/>
              <a:t>Alexandridis</a:t>
            </a:r>
            <a:r>
              <a:rPr lang="en-US" dirty="0"/>
              <a:t> </a:t>
            </a:r>
            <a:r>
              <a:rPr lang="en-US" dirty="0" err="1"/>
              <a:t>Yunanıstana</a:t>
            </a:r>
            <a:r>
              <a:rPr lang="en-US" dirty="0"/>
              <a:t> </a:t>
            </a:r>
            <a:r>
              <a:rPr lang="en-US" dirty="0" err="1"/>
              <a:t>qarşı</a:t>
            </a:r>
            <a:endParaRPr lang="en-US" dirty="0"/>
          </a:p>
        </p:txBody>
      </p:sp>
      <p:pic>
        <p:nvPicPr>
          <p:cNvPr id="3074" name="Picture 2" descr="C:\Users\omeherremov\Desktop\9 MADDA\скачанные файлы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05200"/>
            <a:ext cx="2162782"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607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5"/>
          </a:lnRef>
          <a:fillRef idx="2">
            <a:schemeClr val="accent5"/>
          </a:fillRef>
          <a:effectRef idx="1">
            <a:schemeClr val="accent5"/>
          </a:effectRef>
          <a:fontRef idx="minor">
            <a:schemeClr val="dk1"/>
          </a:fontRef>
        </p:style>
        <p:txBody>
          <a:bodyPr anchor="t"/>
          <a:lstStyle/>
          <a:p>
            <a:pPr algn="l"/>
            <a:r>
              <a:rPr lang="en-US" dirty="0"/>
              <a:t>S</a:t>
            </a:r>
            <a:r>
              <a:rPr lang="ru-RU" dirty="0" smtClean="0"/>
              <a:t>ənədlərdə </a:t>
            </a:r>
            <a:r>
              <a:rPr lang="ru-RU" dirty="0"/>
              <a:t>dinin göstərilməsi </a:t>
            </a:r>
            <a:r>
              <a:rPr lang="ru-RU" dirty="0" smtClean="0"/>
              <a:t>vəzifəsi</a:t>
            </a:r>
            <a:r>
              <a:rPr lang="en-US" dirty="0" smtClean="0"/>
              <a:t/>
            </a:r>
            <a:br>
              <a:rPr lang="en-US" dirty="0" smtClean="0"/>
            </a:br>
            <a:r>
              <a:rPr lang="en-US" dirty="0"/>
              <a:t/>
            </a:r>
            <a:br>
              <a:rPr lang="en-US" dirty="0"/>
            </a:br>
            <a:r>
              <a:rPr lang="en-US" dirty="0"/>
              <a:t>Sinan </a:t>
            </a:r>
            <a:r>
              <a:rPr lang="en-US" dirty="0" err="1"/>
              <a:t>Isik</a:t>
            </a:r>
            <a:r>
              <a:rPr lang="en-US" dirty="0"/>
              <a:t> </a:t>
            </a:r>
            <a:r>
              <a:rPr lang="en-US" dirty="0" err="1"/>
              <a:t>Türkiyəyə</a:t>
            </a:r>
            <a:r>
              <a:rPr lang="en-US" dirty="0"/>
              <a:t> </a:t>
            </a:r>
            <a:r>
              <a:rPr lang="en-US" dirty="0" err="1"/>
              <a:t>qarşı</a:t>
            </a:r>
            <a:r>
              <a:rPr lang="en-US" dirty="0"/>
              <a:t/>
            </a:r>
            <a:br>
              <a:rPr lang="en-US" dirty="0"/>
            </a:br>
            <a:r>
              <a:rPr lang="en-US" dirty="0"/>
              <a:t/>
            </a:r>
            <a:br>
              <a:rPr lang="en-US" dirty="0"/>
            </a:br>
            <a:r>
              <a:rPr lang="en-US" dirty="0" err="1"/>
              <a:t>Wasmuth</a:t>
            </a:r>
            <a:r>
              <a:rPr lang="en-US" dirty="0"/>
              <a:t> </a:t>
            </a:r>
            <a:r>
              <a:rPr lang="en-US" dirty="0" err="1"/>
              <a:t>Almaniyaya</a:t>
            </a:r>
            <a:r>
              <a:rPr lang="en-US" dirty="0"/>
              <a:t> </a:t>
            </a:r>
            <a:r>
              <a:rPr lang="en-US" dirty="0" err="1"/>
              <a:t>qarşı</a:t>
            </a:r>
            <a:endParaRPr lang="en-US" dirty="0"/>
          </a:p>
        </p:txBody>
      </p:sp>
      <p:pic>
        <p:nvPicPr>
          <p:cNvPr id="4098" name="Picture 2" descr="C:\Users\omeherremov\Desktop\9 MADDA\nüfus cüzdan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14401"/>
            <a:ext cx="2196000" cy="285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361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0">
            <a:schemeClr val="accent1"/>
          </a:lnRef>
          <a:fillRef idx="3">
            <a:schemeClr val="accent1"/>
          </a:fillRef>
          <a:effectRef idx="3">
            <a:schemeClr val="accent1"/>
          </a:effectRef>
          <a:fontRef idx="minor">
            <a:schemeClr val="lt1"/>
          </a:fontRef>
        </p:style>
        <p:txBody>
          <a:bodyPr anchor="t"/>
          <a:lstStyle/>
          <a:p>
            <a:pPr lvl="0" algn="l"/>
            <a:r>
              <a:rPr lang="en-US" dirty="0" smtClean="0"/>
              <a:t>H</a:t>
            </a:r>
            <a:r>
              <a:rPr lang="az-Latn-AZ" dirty="0" smtClean="0"/>
              <a:t>ərbi xidmət</a:t>
            </a:r>
            <a:r>
              <a:rPr lang="en-US" dirty="0" smtClean="0"/>
              <a:t>d</a:t>
            </a:r>
            <a:r>
              <a:rPr lang="az-Latn-AZ" dirty="0" smtClean="0"/>
              <a:t>ən imtina</a:t>
            </a:r>
            <a:br>
              <a:rPr lang="az-Latn-AZ" dirty="0" smtClean="0"/>
            </a:br>
            <a:r>
              <a:rPr lang="az-Latn-AZ" dirty="0"/>
              <a:t/>
            </a:r>
            <a:br>
              <a:rPr lang="az-Latn-AZ" dirty="0"/>
            </a:br>
            <a:r>
              <a:rPr lang="az-Latn-AZ" dirty="0"/>
              <a:t>Thlimmenos Yunanıstana qarşı</a:t>
            </a:r>
            <a:br>
              <a:rPr lang="az-Latn-AZ" dirty="0"/>
            </a:br>
            <a:r>
              <a:rPr lang="az-Latn-AZ" dirty="0"/>
              <a:t/>
            </a:r>
            <a:br>
              <a:rPr lang="az-Latn-AZ" dirty="0"/>
            </a:br>
            <a:r>
              <a:rPr lang="az-Latn-AZ" dirty="0"/>
              <a:t>Bayatyan Ermənistana qarşı</a:t>
            </a:r>
            <a:r>
              <a:rPr lang="en-US" dirty="0"/>
              <a:t/>
            </a:r>
            <a:br>
              <a:rPr lang="en-US" dirty="0"/>
            </a:br>
            <a:endParaRPr lang="en-US" dirty="0"/>
          </a:p>
        </p:txBody>
      </p:sp>
      <p:pic>
        <p:nvPicPr>
          <p:cNvPr id="5122" name="Picture 2" descr="C:\Users\omeherremov\Desktop\9 MADDA\CO 3 [1600x1200].jpg.opt601x387o0,0s601x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62400"/>
            <a:ext cx="50006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20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2"/>
          </a:lnRef>
          <a:fillRef idx="2">
            <a:schemeClr val="accent2"/>
          </a:fillRef>
          <a:effectRef idx="1">
            <a:schemeClr val="accent2"/>
          </a:effectRef>
          <a:fontRef idx="minor">
            <a:schemeClr val="dk1"/>
          </a:fontRef>
        </p:style>
        <p:txBody>
          <a:bodyPr anchor="t"/>
          <a:lstStyle/>
          <a:p>
            <a:pPr lvl="0" algn="l"/>
            <a:r>
              <a:rPr lang="az-Latn-AZ" dirty="0"/>
              <a:t>P</a:t>
            </a:r>
            <a:r>
              <a:rPr lang="az-Latn-AZ" dirty="0" smtClean="0"/>
              <a:t>rozelitizm </a:t>
            </a:r>
            <a:r>
              <a:rPr lang="az-Latn-AZ" dirty="0"/>
              <a:t>– başqa əqidəyə </a:t>
            </a:r>
            <a:r>
              <a:rPr lang="az-Latn-AZ" dirty="0" smtClean="0"/>
              <a:t>çağırış</a:t>
            </a:r>
            <a:br>
              <a:rPr lang="az-Latn-AZ" dirty="0" smtClean="0"/>
            </a:br>
            <a:r>
              <a:rPr lang="az-Latn-AZ" dirty="0"/>
              <a:t/>
            </a:r>
            <a:br>
              <a:rPr lang="az-Latn-AZ" dirty="0"/>
            </a:br>
            <a:r>
              <a:rPr lang="az-Latn-AZ" dirty="0"/>
              <a:t>Kokkinakis Yunanıstana </a:t>
            </a:r>
            <a:r>
              <a:rPr lang="az-Latn-AZ" dirty="0" smtClean="0"/>
              <a:t>qarşı</a:t>
            </a:r>
            <a:br>
              <a:rPr lang="az-Latn-AZ" dirty="0" smtClean="0"/>
            </a:br>
            <a:r>
              <a:rPr lang="az-Latn-AZ" dirty="0"/>
              <a:t/>
            </a:r>
            <a:br>
              <a:rPr lang="az-Latn-AZ" dirty="0"/>
            </a:br>
            <a:r>
              <a:rPr lang="az-Latn-AZ" dirty="0"/>
              <a:t>Larissis və başqaları Yunanıstana qarşı</a:t>
            </a:r>
            <a:r>
              <a:rPr lang="en-US" dirty="0"/>
              <a:t/>
            </a:r>
            <a:br>
              <a:rPr lang="en-US" dirty="0"/>
            </a:br>
            <a:endParaRPr lang="en-US" dirty="0"/>
          </a:p>
        </p:txBody>
      </p:sp>
      <p:pic>
        <p:nvPicPr>
          <p:cNvPr id="6146" name="Picture 2" descr="C:\Users\omeherremov\Desktop\9 MADDA\скачанные файлы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65208"/>
            <a:ext cx="2772000" cy="2772000"/>
          </a:xfrm>
          <a:prstGeom prst="rect">
            <a:avLst/>
          </a:prstGeom>
          <a:extLst/>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0084643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4"/>
          </a:lnRef>
          <a:fillRef idx="2">
            <a:schemeClr val="accent4"/>
          </a:fillRef>
          <a:effectRef idx="1">
            <a:schemeClr val="accent4"/>
          </a:effectRef>
          <a:fontRef idx="minor">
            <a:schemeClr val="dk1"/>
          </a:fontRef>
        </p:style>
        <p:txBody>
          <a:bodyPr anchor="t"/>
          <a:lstStyle/>
          <a:p>
            <a:pPr lvl="0" algn="l"/>
            <a:r>
              <a:rPr lang="az-Latn-AZ" dirty="0"/>
              <a:t>D</a:t>
            </a:r>
            <a:r>
              <a:rPr lang="az-Latn-AZ" dirty="0" smtClean="0"/>
              <a:t>ini geyim və simvollar</a:t>
            </a:r>
            <a:br>
              <a:rPr lang="az-Latn-AZ" dirty="0" smtClean="0"/>
            </a:br>
            <a:r>
              <a:rPr lang="az-Latn-AZ" dirty="0"/>
              <a:t/>
            </a:r>
            <a:br>
              <a:rPr lang="az-Latn-AZ" dirty="0"/>
            </a:br>
            <a:r>
              <a:rPr lang="en-US" dirty="0" smtClean="0"/>
              <a:t/>
            </a:r>
            <a:br>
              <a:rPr lang="en-US" dirty="0" smtClean="0"/>
            </a:br>
            <a:r>
              <a:rPr lang="az-Latn-AZ" dirty="0" smtClean="0"/>
              <a:t>Dahlab </a:t>
            </a:r>
            <a:r>
              <a:rPr lang="az-Latn-AZ" dirty="0"/>
              <a:t>İsveçrəyə qarşı</a:t>
            </a:r>
            <a:br>
              <a:rPr lang="az-Latn-AZ" dirty="0"/>
            </a:br>
            <a:r>
              <a:rPr lang="az-Latn-AZ" dirty="0"/>
              <a:t/>
            </a:r>
            <a:br>
              <a:rPr lang="az-Latn-AZ" dirty="0"/>
            </a:br>
            <a:r>
              <a:rPr lang="az-Latn-AZ" dirty="0"/>
              <a:t>Leyla Sahin Türkiyəyə qarşı</a:t>
            </a:r>
            <a:r>
              <a:rPr lang="en-US" dirty="0"/>
              <a:t/>
            </a:r>
            <a:br>
              <a:rPr lang="en-US" dirty="0"/>
            </a:br>
            <a:endParaRPr lang="en-US" dirty="0"/>
          </a:p>
        </p:txBody>
      </p:sp>
      <p:pic>
        <p:nvPicPr>
          <p:cNvPr id="7170" name="Picture 2" descr="C:\Users\omeherremov\Desktop\9 MADDA\acceptable-unacceptable_charter_cp-e13788300507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14400"/>
            <a:ext cx="4508053" cy="1476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omeherremov\Desktop\9 MADDA\acceptable-unacceptable_charter_cp-e1378830050758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50229"/>
            <a:ext cx="4644000" cy="196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798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2">
            <a:schemeClr val="accent1">
              <a:shade val="50000"/>
            </a:schemeClr>
          </a:lnRef>
          <a:fillRef idx="1">
            <a:schemeClr val="accent1"/>
          </a:fillRef>
          <a:effectRef idx="0">
            <a:schemeClr val="accent1"/>
          </a:effectRef>
          <a:fontRef idx="minor">
            <a:schemeClr val="lt1"/>
          </a:fontRef>
        </p:style>
        <p:txBody>
          <a:bodyPr anchor="t"/>
          <a:lstStyle/>
          <a:p>
            <a:pPr lvl="0" algn="l"/>
            <a:r>
              <a:rPr lang="az-Latn-AZ" sz="4000" dirty="0"/>
              <a:t>D</a:t>
            </a:r>
            <a:r>
              <a:rPr lang="az-Latn-AZ" sz="4000" dirty="0" smtClean="0"/>
              <a:t>ini </a:t>
            </a:r>
            <a:r>
              <a:rPr lang="az-Latn-AZ" sz="4000" dirty="0"/>
              <a:t>birliklərin </a:t>
            </a:r>
            <a:r>
              <a:rPr lang="az-Latn-AZ" sz="4000" dirty="0" smtClean="0"/>
              <a:t>tanınması və qeydiyyatı</a:t>
            </a:r>
            <a:r>
              <a:rPr lang="en-US" dirty="0"/>
              <a:t/>
            </a:r>
            <a:br>
              <a:rPr lang="en-US" dirty="0"/>
            </a:br>
            <a:r>
              <a:rPr lang="az-Latn-AZ" dirty="0"/>
              <a:t/>
            </a:r>
            <a:br>
              <a:rPr lang="az-Latn-AZ" dirty="0"/>
            </a:br>
            <a:r>
              <a:rPr lang="az-Latn-AZ" dirty="0"/>
              <a:t>Hasan </a:t>
            </a:r>
            <a:r>
              <a:rPr lang="az-Latn-AZ" dirty="0" smtClean="0"/>
              <a:t>və</a:t>
            </a:r>
            <a:r>
              <a:rPr lang="ru-RU" dirty="0" smtClean="0"/>
              <a:t> </a:t>
            </a:r>
            <a:r>
              <a:rPr lang="az-Latn-AZ" dirty="0"/>
              <a:t>Chaush Bolqarıstana qarşı</a:t>
            </a:r>
            <a:br>
              <a:rPr lang="az-Latn-AZ" dirty="0"/>
            </a:br>
            <a:r>
              <a:rPr lang="az-Latn-AZ" dirty="0"/>
              <a:t/>
            </a:r>
            <a:br>
              <a:rPr lang="az-Latn-AZ" dirty="0"/>
            </a:br>
            <a:r>
              <a:rPr lang="az-Latn-AZ" dirty="0"/>
              <a:t>Metropolitan Church of Bessarabia və başqaları Moldovaya qarşı</a:t>
            </a:r>
            <a:endParaRPr lang="en-US" dirty="0"/>
          </a:p>
        </p:txBody>
      </p:sp>
      <p:pic>
        <p:nvPicPr>
          <p:cNvPr id="8194" name="Picture 2" descr="C:\Users\omeherremov\Desktop\9 MADDA\20091025_derin_dusunce_org_din_ozgurlugu-264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344" y="4876800"/>
            <a:ext cx="1520639"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44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3"/>
          </a:lnRef>
          <a:fillRef idx="2">
            <a:schemeClr val="accent3"/>
          </a:fillRef>
          <a:effectRef idx="1">
            <a:schemeClr val="accent3"/>
          </a:effectRef>
          <a:fontRef idx="minor">
            <a:schemeClr val="dk1"/>
          </a:fontRef>
        </p:style>
        <p:txBody>
          <a:bodyPr anchor="t"/>
          <a:lstStyle/>
          <a:p>
            <a:pPr algn="l"/>
            <a:r>
              <a:rPr lang="az-Latn-AZ" dirty="0" smtClean="0"/>
              <a:t>Əmək münasibətləri</a:t>
            </a:r>
            <a:br>
              <a:rPr lang="az-Latn-AZ" dirty="0" smtClean="0"/>
            </a:br>
            <a:r>
              <a:rPr lang="az-Latn-AZ" dirty="0"/>
              <a:t/>
            </a:r>
            <a:br>
              <a:rPr lang="az-Latn-AZ" dirty="0"/>
            </a:br>
            <a:r>
              <a:rPr lang="az-Latn-AZ" dirty="0"/>
              <a:t>Schüth Almaniyaya qarşı</a:t>
            </a:r>
            <a:br>
              <a:rPr lang="az-Latn-AZ" dirty="0"/>
            </a:br>
            <a:r>
              <a:rPr lang="az-Latn-AZ" dirty="0"/>
              <a:t/>
            </a:r>
            <a:br>
              <a:rPr lang="az-Latn-AZ" dirty="0"/>
            </a:br>
            <a:r>
              <a:rPr lang="az-Latn-AZ" dirty="0"/>
              <a:t>Obst Almaniyaya qarşı</a:t>
            </a:r>
            <a:endParaRPr lang="en-US" dirty="0"/>
          </a:p>
        </p:txBody>
      </p:sp>
    </p:spTree>
    <p:extLst>
      <p:ext uri="{BB962C8B-B14F-4D97-AF65-F5344CB8AC3E}">
        <p14:creationId xmlns:p14="http://schemas.microsoft.com/office/powerpoint/2010/main" val="11840107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2">
            <a:schemeClr val="accent3">
              <a:shade val="50000"/>
            </a:schemeClr>
          </a:lnRef>
          <a:fillRef idx="1">
            <a:schemeClr val="accent3"/>
          </a:fillRef>
          <a:effectRef idx="0">
            <a:schemeClr val="accent3"/>
          </a:effectRef>
          <a:fontRef idx="minor">
            <a:schemeClr val="lt1"/>
          </a:fontRef>
        </p:style>
        <p:txBody>
          <a:bodyPr anchor="t"/>
          <a:lstStyle/>
          <a:p>
            <a:pPr algn="l"/>
            <a:r>
              <a:rPr lang="en-US" dirty="0" smtClean="0"/>
              <a:t>Dini </a:t>
            </a:r>
            <a:r>
              <a:rPr lang="en-US" dirty="0" err="1" smtClean="0"/>
              <a:t>bayramlar</a:t>
            </a:r>
            <a:r>
              <a:rPr lang="en-US" dirty="0" smtClean="0"/>
              <a:t/>
            </a:r>
            <a:br>
              <a:rPr lang="en-US" dirty="0" smtClean="0"/>
            </a:br>
            <a:r>
              <a:rPr lang="en-US" dirty="0"/>
              <a:t/>
            </a:r>
            <a:br>
              <a:rPr lang="en-US" dirty="0"/>
            </a:br>
            <a:r>
              <a:rPr lang="en-US" dirty="0" err="1" smtClean="0"/>
              <a:t>Kosteski</a:t>
            </a:r>
            <a:r>
              <a:rPr lang="en-US" dirty="0" smtClean="0"/>
              <a:t> </a:t>
            </a:r>
            <a:r>
              <a:rPr lang="en-US" dirty="0" err="1" smtClean="0"/>
              <a:t>Makedoniyaya</a:t>
            </a:r>
            <a:r>
              <a:rPr lang="en-US" dirty="0" smtClean="0"/>
              <a:t> </a:t>
            </a:r>
            <a:r>
              <a:rPr lang="en-US" dirty="0" err="1" smtClean="0"/>
              <a:t>qa</a:t>
            </a:r>
            <a:r>
              <a:rPr lang="az-Latn-AZ" dirty="0" smtClean="0"/>
              <a:t>rşı</a:t>
            </a:r>
            <a:br>
              <a:rPr lang="az-Latn-AZ" dirty="0" smtClean="0"/>
            </a:br>
            <a:r>
              <a:rPr lang="az-Latn-AZ" dirty="0"/>
              <a:t/>
            </a:r>
            <a:br>
              <a:rPr lang="az-Latn-AZ" dirty="0"/>
            </a:br>
            <a:r>
              <a:rPr lang="az-Latn-AZ" dirty="0" smtClean="0"/>
              <a:t>Francesco Sessa İtaliyaya qarşı</a:t>
            </a:r>
            <a:endParaRPr lang="en-US" dirty="0"/>
          </a:p>
        </p:txBody>
      </p:sp>
    </p:spTree>
    <p:extLst>
      <p:ext uri="{BB962C8B-B14F-4D97-AF65-F5344CB8AC3E}">
        <p14:creationId xmlns:p14="http://schemas.microsoft.com/office/powerpoint/2010/main" val="34754493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sz="2800" b="1" dirty="0"/>
              <a:t>MADDƏ </a:t>
            </a:r>
            <a:r>
              <a:rPr lang="en-US" sz="2800" b="1" dirty="0" smtClean="0"/>
              <a:t>9 </a:t>
            </a:r>
            <a:r>
              <a:rPr lang="en-US" sz="2800" b="1" dirty="0" err="1" smtClean="0"/>
              <a:t>Fikir</a:t>
            </a:r>
            <a:r>
              <a:rPr lang="en-US" sz="2800" b="1" dirty="0"/>
              <a:t>, </a:t>
            </a:r>
            <a:r>
              <a:rPr lang="en-US" sz="2800" b="1" dirty="0" err="1"/>
              <a:t>vicdan</a:t>
            </a:r>
            <a:r>
              <a:rPr lang="en-US" sz="2800" b="1" dirty="0"/>
              <a:t> </a:t>
            </a:r>
            <a:r>
              <a:rPr lang="en-US" sz="2800" b="1" dirty="0" err="1"/>
              <a:t>və</a:t>
            </a:r>
            <a:r>
              <a:rPr lang="en-US" sz="2800" b="1" dirty="0"/>
              <a:t> din </a:t>
            </a:r>
            <a:r>
              <a:rPr lang="en-US" sz="2800" b="1" dirty="0" err="1" smtClean="0"/>
              <a:t>azadlığı</a:t>
            </a:r>
            <a:r>
              <a:rPr lang="en-US" sz="2800" b="1" dirty="0" smtClean="0"/>
              <a:t/>
            </a:r>
            <a:br>
              <a:rPr lang="en-US" sz="2800" b="1" dirty="0" smtClean="0"/>
            </a:br>
            <a:r>
              <a:rPr lang="en-US" sz="2800" dirty="0" smtClean="0"/>
              <a:t/>
            </a:r>
            <a:br>
              <a:rPr lang="en-US" sz="2800" dirty="0" smtClean="0"/>
            </a:br>
            <a:r>
              <a:rPr lang="en-US" sz="2800" dirty="0" smtClean="0"/>
              <a:t>1</a:t>
            </a:r>
            <a:r>
              <a:rPr lang="en-US" sz="2800" dirty="0"/>
              <a:t>. </a:t>
            </a:r>
            <a:r>
              <a:rPr lang="en-US" sz="2800" dirty="0" err="1"/>
              <a:t>Hər</a:t>
            </a:r>
            <a:r>
              <a:rPr lang="en-US" sz="2800" dirty="0"/>
              <a:t> </a:t>
            </a:r>
            <a:r>
              <a:rPr lang="en-US" sz="2800" dirty="0" err="1"/>
              <a:t>kəsin</a:t>
            </a:r>
            <a:r>
              <a:rPr lang="en-US" sz="2800" dirty="0"/>
              <a:t> </a:t>
            </a:r>
            <a:r>
              <a:rPr lang="en-US" sz="2800" dirty="0" err="1"/>
              <a:t>fikir</a:t>
            </a:r>
            <a:r>
              <a:rPr lang="en-US" sz="2800" dirty="0"/>
              <a:t>, </a:t>
            </a:r>
            <a:r>
              <a:rPr lang="en-US" sz="2800" dirty="0" err="1"/>
              <a:t>vicdan</a:t>
            </a:r>
            <a:r>
              <a:rPr lang="en-US" sz="2800" dirty="0"/>
              <a:t> </a:t>
            </a:r>
            <a:r>
              <a:rPr lang="en-US" sz="2800" dirty="0" err="1"/>
              <a:t>və</a:t>
            </a:r>
            <a:r>
              <a:rPr lang="en-US" sz="2800" dirty="0"/>
              <a:t> din </a:t>
            </a:r>
            <a:r>
              <a:rPr lang="en-US" sz="2800" dirty="0" err="1"/>
              <a:t>azadlığı</a:t>
            </a:r>
            <a:r>
              <a:rPr lang="en-US" sz="2800" dirty="0"/>
              <a:t> </a:t>
            </a:r>
            <a:r>
              <a:rPr lang="en-US" sz="2800" dirty="0" err="1"/>
              <a:t>hüququ</a:t>
            </a:r>
            <a:r>
              <a:rPr lang="en-US" sz="2800" dirty="0"/>
              <a:t> </a:t>
            </a:r>
            <a:r>
              <a:rPr lang="en-US" sz="2800" dirty="0" err="1"/>
              <a:t>vardır</a:t>
            </a:r>
            <a:r>
              <a:rPr lang="en-US" sz="2800" dirty="0"/>
              <a:t>; </a:t>
            </a:r>
            <a:r>
              <a:rPr lang="en-US" sz="2800" dirty="0" err="1"/>
              <a:t>bu</a:t>
            </a:r>
            <a:r>
              <a:rPr lang="en-US" sz="2800" dirty="0"/>
              <a:t> </a:t>
            </a:r>
            <a:r>
              <a:rPr lang="en-US" sz="2800" dirty="0" err="1"/>
              <a:t>hüquqa</a:t>
            </a:r>
            <a:r>
              <a:rPr lang="en-US" sz="2800" dirty="0"/>
              <a:t> </a:t>
            </a:r>
            <a:r>
              <a:rPr lang="en-US" sz="2800" dirty="0" err="1"/>
              <a:t>öz</a:t>
            </a:r>
            <a:r>
              <a:rPr lang="en-US" sz="2800" dirty="0"/>
              <a:t> </a:t>
            </a:r>
            <a:r>
              <a:rPr lang="en-US" sz="2800" dirty="0" err="1"/>
              <a:t>dinini</a:t>
            </a:r>
            <a:r>
              <a:rPr lang="en-US" sz="2800" dirty="0"/>
              <a:t> </a:t>
            </a:r>
            <a:r>
              <a:rPr lang="en-US" sz="2800" dirty="0" err="1"/>
              <a:t>və</a:t>
            </a:r>
            <a:r>
              <a:rPr lang="en-US" sz="2800" dirty="0"/>
              <a:t> </a:t>
            </a:r>
            <a:r>
              <a:rPr lang="en-US" sz="2800" dirty="0" err="1"/>
              <a:t>ya</a:t>
            </a:r>
            <a:r>
              <a:rPr lang="en-US" sz="2800" dirty="0"/>
              <a:t> </a:t>
            </a:r>
            <a:r>
              <a:rPr lang="en-US" sz="2800" dirty="0" err="1"/>
              <a:t>əqidəsini</a:t>
            </a:r>
            <a:r>
              <a:rPr lang="en-US" sz="2800" dirty="0"/>
              <a:t> </a:t>
            </a:r>
            <a:r>
              <a:rPr lang="en-US" sz="2800" dirty="0" err="1"/>
              <a:t>dəyişmək</a:t>
            </a:r>
            <a:r>
              <a:rPr lang="en-US" sz="2800" dirty="0"/>
              <a:t> </a:t>
            </a:r>
            <a:r>
              <a:rPr lang="en-US" sz="2800" dirty="0" err="1"/>
              <a:t>azadlığı</a:t>
            </a:r>
            <a:r>
              <a:rPr lang="en-US" sz="2800" dirty="0"/>
              <a:t>, </a:t>
            </a:r>
            <a:r>
              <a:rPr lang="en-US" sz="2800" dirty="0" err="1"/>
              <a:t>öz</a:t>
            </a:r>
            <a:r>
              <a:rPr lang="en-US" sz="2800" dirty="0"/>
              <a:t> </a:t>
            </a:r>
            <a:r>
              <a:rPr lang="en-US" sz="2800" dirty="0" err="1"/>
              <a:t>dininə</a:t>
            </a:r>
            <a:r>
              <a:rPr lang="en-US" sz="2800" dirty="0"/>
              <a:t> </a:t>
            </a:r>
            <a:r>
              <a:rPr lang="en-US" sz="2800" dirty="0" err="1"/>
              <a:t>və</a:t>
            </a:r>
            <a:r>
              <a:rPr lang="en-US" sz="2800" dirty="0"/>
              <a:t> </a:t>
            </a:r>
            <a:r>
              <a:rPr lang="en-US" sz="2800" dirty="0" err="1"/>
              <a:t>ya</a:t>
            </a:r>
            <a:r>
              <a:rPr lang="en-US" sz="2800" dirty="0"/>
              <a:t> </a:t>
            </a:r>
            <a:r>
              <a:rPr lang="en-US" sz="2800" dirty="0" err="1"/>
              <a:t>əqidəsinə</a:t>
            </a:r>
            <a:r>
              <a:rPr lang="en-US" sz="2800" dirty="0"/>
              <a:t> </a:t>
            </a:r>
            <a:r>
              <a:rPr lang="en-US" sz="2800" dirty="0" err="1"/>
              <a:t>həm</a:t>
            </a:r>
            <a:r>
              <a:rPr lang="en-US" sz="2800" dirty="0"/>
              <a:t> </a:t>
            </a:r>
            <a:r>
              <a:rPr lang="en-US" sz="2800" dirty="0" err="1"/>
              <a:t>təkbaşına</a:t>
            </a:r>
            <a:r>
              <a:rPr lang="en-US" sz="2800" dirty="0"/>
              <a:t>, </a:t>
            </a:r>
            <a:r>
              <a:rPr lang="en-US" sz="2800" dirty="0" err="1"/>
              <a:t>həm</a:t>
            </a:r>
            <a:r>
              <a:rPr lang="en-US" sz="2800" dirty="0"/>
              <a:t> </a:t>
            </a:r>
            <a:r>
              <a:rPr lang="en-US" sz="2800" dirty="0" err="1"/>
              <a:t>də</a:t>
            </a:r>
            <a:r>
              <a:rPr lang="en-US" sz="2800" dirty="0"/>
              <a:t> </a:t>
            </a:r>
            <a:r>
              <a:rPr lang="en-US" sz="2800" dirty="0" err="1"/>
              <a:t>başqaları</a:t>
            </a:r>
            <a:r>
              <a:rPr lang="en-US" sz="2800" dirty="0"/>
              <a:t> </a:t>
            </a:r>
            <a:r>
              <a:rPr lang="en-US" sz="2800" dirty="0" err="1"/>
              <a:t>ilə</a:t>
            </a:r>
            <a:r>
              <a:rPr lang="en-US" sz="2800" dirty="0"/>
              <a:t> </a:t>
            </a:r>
            <a:r>
              <a:rPr lang="en-US" sz="2800" dirty="0" err="1"/>
              <a:t>birlikdə</a:t>
            </a:r>
            <a:r>
              <a:rPr lang="en-US" sz="2800" dirty="0"/>
              <a:t> </a:t>
            </a:r>
            <a:r>
              <a:rPr lang="en-US" sz="2800" dirty="0" err="1"/>
              <a:t>etiqad</a:t>
            </a:r>
            <a:r>
              <a:rPr lang="en-US" sz="2800" dirty="0"/>
              <a:t> </a:t>
            </a:r>
            <a:r>
              <a:rPr lang="en-US" sz="2800" dirty="0" err="1"/>
              <a:t>etmək</a:t>
            </a:r>
            <a:r>
              <a:rPr lang="en-US" sz="2800" dirty="0"/>
              <a:t> </a:t>
            </a:r>
            <a:r>
              <a:rPr lang="en-US" sz="2800" dirty="0" err="1"/>
              <a:t>və</a:t>
            </a:r>
            <a:r>
              <a:rPr lang="en-US" sz="2800" dirty="0"/>
              <a:t> </a:t>
            </a:r>
            <a:r>
              <a:rPr lang="en-US" sz="2800" dirty="0" err="1"/>
              <a:t>açıq</a:t>
            </a:r>
            <a:r>
              <a:rPr lang="en-US" sz="2800" dirty="0"/>
              <a:t> </a:t>
            </a:r>
            <a:r>
              <a:rPr lang="en-US" sz="2800" dirty="0" err="1"/>
              <a:t>yaxud</a:t>
            </a:r>
            <a:r>
              <a:rPr lang="en-US" sz="2800" dirty="0"/>
              <a:t> </a:t>
            </a:r>
            <a:r>
              <a:rPr lang="en-US" sz="2800" dirty="0" err="1"/>
              <a:t>şəxsi</a:t>
            </a:r>
            <a:r>
              <a:rPr lang="en-US" sz="2800" dirty="0"/>
              <a:t> </a:t>
            </a:r>
            <a:r>
              <a:rPr lang="en-US" sz="2800" dirty="0" err="1"/>
              <a:t>qaydada</a:t>
            </a:r>
            <a:r>
              <a:rPr lang="en-US" sz="2800" dirty="0"/>
              <a:t> </a:t>
            </a:r>
            <a:r>
              <a:rPr lang="en-US" sz="2800" dirty="0" err="1"/>
              <a:t>ibadəti</a:t>
            </a:r>
            <a:r>
              <a:rPr lang="en-US" sz="2800" dirty="0"/>
              <a:t>, </a:t>
            </a:r>
            <a:r>
              <a:rPr lang="en-US" sz="2800" dirty="0" err="1"/>
              <a:t>təlimləri</a:t>
            </a:r>
            <a:r>
              <a:rPr lang="en-US" sz="2800" dirty="0"/>
              <a:t>,</a:t>
            </a:r>
            <a:br>
              <a:rPr lang="en-US" sz="2800" dirty="0"/>
            </a:br>
            <a:r>
              <a:rPr lang="en-US" sz="2800" dirty="0" err="1"/>
              <a:t>dini</a:t>
            </a:r>
            <a:r>
              <a:rPr lang="en-US" sz="2800" dirty="0"/>
              <a:t> </a:t>
            </a:r>
            <a:r>
              <a:rPr lang="en-US" sz="2800" dirty="0" err="1"/>
              <a:t>və</a:t>
            </a:r>
            <a:r>
              <a:rPr lang="en-US" sz="2800" dirty="0"/>
              <a:t> </a:t>
            </a:r>
            <a:r>
              <a:rPr lang="en-US" sz="2800" dirty="0" err="1"/>
              <a:t>mərasim</a:t>
            </a:r>
            <a:r>
              <a:rPr lang="en-US" sz="2800" dirty="0"/>
              <a:t> </a:t>
            </a:r>
            <a:r>
              <a:rPr lang="en-US" sz="2800" dirty="0" err="1"/>
              <a:t>ayinlərini</a:t>
            </a:r>
            <a:r>
              <a:rPr lang="en-US" sz="2800" dirty="0"/>
              <a:t> </a:t>
            </a:r>
            <a:r>
              <a:rPr lang="en-US" sz="2800" dirty="0" err="1"/>
              <a:t>yerinə</a:t>
            </a:r>
            <a:r>
              <a:rPr lang="en-US" sz="2800" dirty="0"/>
              <a:t> </a:t>
            </a:r>
            <a:r>
              <a:rPr lang="en-US" sz="2800" dirty="0" err="1"/>
              <a:t>yetirmək</a:t>
            </a:r>
            <a:r>
              <a:rPr lang="en-US" sz="2800" dirty="0"/>
              <a:t> </a:t>
            </a:r>
            <a:r>
              <a:rPr lang="en-US" sz="2800" dirty="0" err="1"/>
              <a:t>azadlığı</a:t>
            </a:r>
            <a:r>
              <a:rPr lang="en-US" sz="2800" dirty="0"/>
              <a:t> </a:t>
            </a:r>
            <a:r>
              <a:rPr lang="en-US" sz="2800" dirty="0" err="1"/>
              <a:t>daxildir</a:t>
            </a:r>
            <a:r>
              <a:rPr lang="en-US" sz="2800" dirty="0"/>
              <a:t>.</a:t>
            </a:r>
            <a:br>
              <a:rPr lang="en-US" sz="2800" dirty="0"/>
            </a:br>
            <a:r>
              <a:rPr lang="en-US" sz="2800" dirty="0"/>
              <a:t/>
            </a:r>
            <a:br>
              <a:rPr lang="en-US" sz="2800" dirty="0"/>
            </a:br>
            <a:r>
              <a:rPr lang="en-US" sz="2800" dirty="0"/>
              <a:t>2. </a:t>
            </a:r>
            <a:r>
              <a:rPr lang="en-US" sz="2800" dirty="0" err="1"/>
              <a:t>Öz</a:t>
            </a:r>
            <a:r>
              <a:rPr lang="en-US" sz="2800" dirty="0"/>
              <a:t> </a:t>
            </a:r>
            <a:r>
              <a:rPr lang="en-US" sz="2800" dirty="0" err="1"/>
              <a:t>dininə</a:t>
            </a:r>
            <a:r>
              <a:rPr lang="en-US" sz="2800" dirty="0"/>
              <a:t> </a:t>
            </a:r>
            <a:r>
              <a:rPr lang="en-US" sz="2800" dirty="0" err="1"/>
              <a:t>və</a:t>
            </a:r>
            <a:r>
              <a:rPr lang="en-US" sz="2800" dirty="0"/>
              <a:t> </a:t>
            </a:r>
            <a:r>
              <a:rPr lang="en-US" sz="2800" dirty="0" err="1"/>
              <a:t>baxışlarına</a:t>
            </a:r>
            <a:r>
              <a:rPr lang="en-US" sz="2800" dirty="0"/>
              <a:t> </a:t>
            </a:r>
            <a:r>
              <a:rPr lang="en-US" sz="2800" dirty="0" err="1"/>
              <a:t>etiqad</a:t>
            </a:r>
            <a:r>
              <a:rPr lang="en-US" sz="2800" dirty="0"/>
              <a:t> </a:t>
            </a:r>
            <a:r>
              <a:rPr lang="en-US" sz="2800" dirty="0" err="1"/>
              <a:t>etmək</a:t>
            </a:r>
            <a:r>
              <a:rPr lang="en-US" sz="2800" dirty="0"/>
              <a:t> </a:t>
            </a:r>
            <a:r>
              <a:rPr lang="en-US" sz="2800" dirty="0" err="1"/>
              <a:t>azadlığı</a:t>
            </a:r>
            <a:r>
              <a:rPr lang="en-US" sz="2800" dirty="0"/>
              <a:t> </a:t>
            </a:r>
            <a:r>
              <a:rPr lang="en-US" sz="2800" dirty="0" err="1"/>
              <a:t>yalnız</a:t>
            </a:r>
            <a:r>
              <a:rPr lang="en-US" sz="2800" dirty="0"/>
              <a:t> </a:t>
            </a:r>
            <a:r>
              <a:rPr lang="en-US" sz="2800" dirty="0" err="1"/>
              <a:t>ictimai</a:t>
            </a:r>
            <a:r>
              <a:rPr lang="en-US" sz="2800" dirty="0"/>
              <a:t> </a:t>
            </a:r>
            <a:r>
              <a:rPr lang="en-US" sz="2800" dirty="0" err="1"/>
              <a:t>asayiş</a:t>
            </a:r>
            <a:r>
              <a:rPr lang="en-US" sz="2800" dirty="0"/>
              <a:t> </a:t>
            </a:r>
            <a:r>
              <a:rPr lang="en-US" sz="2800" dirty="0" err="1"/>
              <a:t>maraqları</a:t>
            </a:r>
            <a:r>
              <a:rPr lang="en-US" sz="2800" dirty="0"/>
              <a:t> </a:t>
            </a:r>
            <a:r>
              <a:rPr lang="en-US" sz="2800" dirty="0" err="1"/>
              <a:t>naminə</a:t>
            </a:r>
            <a:r>
              <a:rPr lang="en-US" sz="2800" dirty="0"/>
              <a:t>, </a:t>
            </a:r>
            <a:r>
              <a:rPr lang="en-US" sz="2800" dirty="0" err="1"/>
              <a:t>ictimai</a:t>
            </a:r>
            <a:r>
              <a:rPr lang="en-US" sz="2800" dirty="0"/>
              <a:t> </a:t>
            </a:r>
            <a:r>
              <a:rPr lang="en-US" sz="2800" dirty="0" err="1"/>
              <a:t>qaydanı</a:t>
            </a:r>
            <a:r>
              <a:rPr lang="en-US" sz="2800" dirty="0"/>
              <a:t>, </a:t>
            </a:r>
            <a:r>
              <a:rPr lang="en-US" sz="2800" dirty="0" err="1"/>
              <a:t>sağlamlığı</a:t>
            </a:r>
            <a:r>
              <a:rPr lang="en-US" sz="2800" dirty="0"/>
              <a:t>, </a:t>
            </a:r>
            <a:r>
              <a:rPr lang="en-US" sz="2800" dirty="0" err="1"/>
              <a:t>yaxud</a:t>
            </a:r>
            <a:r>
              <a:rPr lang="en-US" sz="2800" dirty="0"/>
              <a:t> </a:t>
            </a:r>
            <a:r>
              <a:rPr lang="en-US" sz="2800" dirty="0" err="1"/>
              <a:t>mənəviyyatı</a:t>
            </a:r>
            <a:r>
              <a:rPr lang="en-US" sz="2800" dirty="0"/>
              <a:t> </a:t>
            </a:r>
            <a:r>
              <a:rPr lang="en-US" sz="2800" dirty="0" err="1"/>
              <a:t>qorumaq</a:t>
            </a:r>
            <a:r>
              <a:rPr lang="en-US" sz="2800" dirty="0"/>
              <a:t> </a:t>
            </a:r>
            <a:r>
              <a:rPr lang="en-US" sz="2800" dirty="0" err="1"/>
              <a:t>üçün</a:t>
            </a:r>
            <a:r>
              <a:rPr lang="en-US" sz="2800" dirty="0"/>
              <a:t> </a:t>
            </a:r>
            <a:r>
              <a:rPr lang="en-US" sz="2800" dirty="0" err="1"/>
              <a:t>və</a:t>
            </a:r>
            <a:r>
              <a:rPr lang="en-US" sz="2800" dirty="0"/>
              <a:t> </a:t>
            </a:r>
            <a:r>
              <a:rPr lang="en-US" sz="2800" dirty="0" err="1"/>
              <a:t>ya</a:t>
            </a:r>
            <a:r>
              <a:rPr lang="en-US" sz="2800" dirty="0"/>
              <a:t> </a:t>
            </a:r>
            <a:r>
              <a:rPr lang="en-US" sz="2800" dirty="0" err="1" smtClean="0"/>
              <a:t>digər</a:t>
            </a:r>
            <a:r>
              <a:rPr lang="en-US" sz="2800" dirty="0" smtClean="0"/>
              <a:t> </a:t>
            </a:r>
            <a:r>
              <a:rPr lang="en-US" sz="2800" dirty="0" err="1"/>
              <a:t>şəxslərin</a:t>
            </a:r>
            <a:r>
              <a:rPr lang="en-US" sz="2800" dirty="0"/>
              <a:t> </a:t>
            </a:r>
            <a:r>
              <a:rPr lang="en-US" sz="2800" dirty="0" err="1"/>
              <a:t>hüquq</a:t>
            </a:r>
            <a:r>
              <a:rPr lang="en-US" sz="2800" dirty="0"/>
              <a:t> </a:t>
            </a:r>
            <a:r>
              <a:rPr lang="en-US" sz="2800" dirty="0" err="1"/>
              <a:t>və</a:t>
            </a:r>
            <a:r>
              <a:rPr lang="en-US" sz="2800" dirty="0"/>
              <a:t> </a:t>
            </a:r>
            <a:r>
              <a:rPr lang="en-US" sz="2800" dirty="0" err="1"/>
              <a:t>azadlıqlarını</a:t>
            </a:r>
            <a:r>
              <a:rPr lang="en-US" sz="2800" dirty="0"/>
              <a:t> </a:t>
            </a:r>
            <a:r>
              <a:rPr lang="en-US" sz="2800" dirty="0" err="1"/>
              <a:t>müdafiə</a:t>
            </a:r>
            <a:r>
              <a:rPr lang="en-US" sz="2800" dirty="0"/>
              <a:t> </a:t>
            </a:r>
            <a:r>
              <a:rPr lang="en-US" sz="2800" dirty="0" err="1"/>
              <a:t>etmək</a:t>
            </a:r>
            <a:r>
              <a:rPr lang="en-US" sz="2800" dirty="0"/>
              <a:t> </a:t>
            </a:r>
            <a:r>
              <a:rPr lang="en-US" sz="2800" dirty="0" err="1"/>
              <a:t>üçün</a:t>
            </a:r>
            <a:r>
              <a:rPr lang="en-US" sz="2800" dirty="0"/>
              <a:t> </a:t>
            </a:r>
            <a:r>
              <a:rPr lang="en-US" sz="2800" dirty="0" err="1"/>
              <a:t>qanunla</a:t>
            </a:r>
            <a:r>
              <a:rPr lang="en-US" sz="2800" dirty="0"/>
              <a:t> </a:t>
            </a:r>
            <a:r>
              <a:rPr lang="en-US" sz="2800" dirty="0" err="1"/>
              <a:t>nəzərdə</a:t>
            </a:r>
            <a:r>
              <a:rPr lang="en-US" sz="2800" dirty="0"/>
              <a:t> </a:t>
            </a:r>
            <a:r>
              <a:rPr lang="en-US" sz="2800" dirty="0" err="1"/>
              <a:t>tutulmuş</a:t>
            </a:r>
            <a:r>
              <a:rPr lang="en-US" sz="2800" dirty="0"/>
              <a:t> </a:t>
            </a:r>
            <a:r>
              <a:rPr lang="en-US" sz="2800" dirty="0" err="1"/>
              <a:t>və</a:t>
            </a:r>
            <a:r>
              <a:rPr lang="en-US" sz="2800" dirty="0"/>
              <a:t> </a:t>
            </a:r>
            <a:r>
              <a:rPr lang="en-US" sz="2800" dirty="0" err="1"/>
              <a:t>demokratik</a:t>
            </a:r>
            <a:r>
              <a:rPr lang="en-US" sz="2800" dirty="0"/>
              <a:t> </a:t>
            </a:r>
            <a:r>
              <a:rPr lang="en-US" sz="2800" dirty="0" err="1"/>
              <a:t>cəmiyyətdə</a:t>
            </a:r>
            <a:r>
              <a:rPr lang="en-US" sz="2800" dirty="0"/>
              <a:t> </a:t>
            </a:r>
            <a:r>
              <a:rPr lang="en-US" sz="2800" dirty="0" err="1"/>
              <a:t>zəruri</a:t>
            </a:r>
            <a:r>
              <a:rPr lang="en-US" sz="2800" dirty="0"/>
              <a:t> </a:t>
            </a:r>
            <a:r>
              <a:rPr lang="en-US" sz="2800" dirty="0" err="1"/>
              <a:t>olan</a:t>
            </a:r>
            <a:r>
              <a:rPr lang="en-US" sz="2800" dirty="0"/>
              <a:t> </a:t>
            </a:r>
            <a:r>
              <a:rPr lang="en-US" sz="2800" dirty="0" err="1"/>
              <a:t>məhdudiyyətlərə</a:t>
            </a:r>
            <a:r>
              <a:rPr lang="en-US" sz="2800" dirty="0"/>
              <a:t> </a:t>
            </a:r>
            <a:r>
              <a:rPr lang="en-US" sz="2800" dirty="0" err="1"/>
              <a:t>məruz</a:t>
            </a:r>
            <a:r>
              <a:rPr lang="en-US" sz="2800" dirty="0"/>
              <a:t> </a:t>
            </a:r>
            <a:r>
              <a:rPr lang="en-US" sz="2800" dirty="0" err="1"/>
              <a:t>qala</a:t>
            </a:r>
            <a:r>
              <a:rPr lang="en-US" sz="2800" dirty="0"/>
              <a:t> </a:t>
            </a:r>
            <a:r>
              <a:rPr lang="en-US" sz="2800" dirty="0" err="1"/>
              <a:t>bilər</a:t>
            </a:r>
            <a:r>
              <a:rPr lang="en-US" sz="2800" dirty="0" smtClean="0"/>
              <a:t>.</a:t>
            </a:r>
            <a:endParaRPr lang="en-US" dirty="0"/>
          </a:p>
        </p:txBody>
      </p:sp>
    </p:spTree>
    <p:extLst>
      <p:ext uri="{BB962C8B-B14F-4D97-AF65-F5344CB8AC3E}">
        <p14:creationId xmlns:p14="http://schemas.microsoft.com/office/powerpoint/2010/main" val="124384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1">
            <a:schemeClr val="accent6"/>
          </a:lnRef>
          <a:fillRef idx="2">
            <a:schemeClr val="accent6"/>
          </a:fillRef>
          <a:effectRef idx="1">
            <a:schemeClr val="accent6"/>
          </a:effectRef>
          <a:fontRef idx="minor">
            <a:schemeClr val="dk1"/>
          </a:fontRef>
        </p:style>
        <p:txBody>
          <a:bodyPr anchor="t">
            <a:normAutofit/>
          </a:bodyPr>
          <a:lstStyle/>
          <a:p>
            <a:pPr algn="l"/>
            <a:r>
              <a:rPr lang="az-Latn-AZ" dirty="0"/>
              <a:t>M</a:t>
            </a:r>
            <a:r>
              <a:rPr lang="az-Latn-AZ" dirty="0" smtClean="0"/>
              <a:t>əhbusların </a:t>
            </a:r>
            <a:r>
              <a:rPr lang="az-Latn-AZ" dirty="0"/>
              <a:t>dini əqidələri ilə əlaqədar </a:t>
            </a:r>
            <a:r>
              <a:rPr lang="az-Latn-AZ" dirty="0" smtClean="0"/>
              <a:t>məsələlər</a:t>
            </a:r>
            <a:br>
              <a:rPr lang="az-Latn-AZ" dirty="0" smtClean="0"/>
            </a:br>
            <a:r>
              <a:rPr lang="az-Latn-AZ" dirty="0"/>
              <a:t/>
            </a:r>
            <a:br>
              <a:rPr lang="az-Latn-AZ" dirty="0"/>
            </a:br>
            <a:r>
              <a:rPr lang="az-Latn-AZ" dirty="0"/>
              <a:t>Yakobski Polşaya qarşı</a:t>
            </a:r>
            <a:r>
              <a:rPr lang="en-US" dirty="0"/>
              <a:t/>
            </a:r>
            <a:br>
              <a:rPr lang="en-US" dirty="0"/>
            </a:br>
            <a:r>
              <a:rPr lang="az-Latn-AZ" dirty="0"/>
              <a:t> </a:t>
            </a:r>
            <a:r>
              <a:rPr lang="en-US" dirty="0"/>
              <a:t/>
            </a:r>
            <a:br>
              <a:rPr lang="en-US" dirty="0"/>
            </a:br>
            <a:r>
              <a:rPr lang="az-Latn-AZ" dirty="0"/>
              <a:t>Poltoratski Ukraynaya </a:t>
            </a:r>
            <a:r>
              <a:rPr lang="az-Latn-AZ" dirty="0" smtClean="0"/>
              <a:t>qarşı</a:t>
            </a:r>
            <a:br>
              <a:rPr lang="az-Latn-AZ" dirty="0" smtClean="0"/>
            </a:br>
            <a:r>
              <a:rPr lang="az-Latn-AZ" dirty="0" smtClean="0"/>
              <a:t>Kuznetsov </a:t>
            </a:r>
            <a:r>
              <a:rPr lang="az-Latn-AZ" dirty="0"/>
              <a:t>Ukraynaya qarşı</a:t>
            </a:r>
            <a:r>
              <a:rPr lang="en-US" dirty="0"/>
              <a:t/>
            </a:r>
            <a:br>
              <a:rPr lang="en-US" dirty="0"/>
            </a:br>
            <a:endParaRPr lang="en-US" dirty="0"/>
          </a:p>
        </p:txBody>
      </p:sp>
    </p:spTree>
    <p:extLst>
      <p:ext uri="{BB962C8B-B14F-4D97-AF65-F5344CB8AC3E}">
        <p14:creationId xmlns:p14="http://schemas.microsoft.com/office/powerpoint/2010/main" val="21820436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style>
          <a:lnRef idx="2">
            <a:schemeClr val="accent1">
              <a:shade val="50000"/>
            </a:schemeClr>
          </a:lnRef>
          <a:fillRef idx="1">
            <a:schemeClr val="accent1"/>
          </a:fillRef>
          <a:effectRef idx="0">
            <a:schemeClr val="accent1"/>
          </a:effectRef>
          <a:fontRef idx="minor">
            <a:schemeClr val="lt1"/>
          </a:fontRef>
        </p:style>
        <p:txBody>
          <a:bodyPr anchor="t">
            <a:normAutofit/>
          </a:bodyPr>
          <a:lstStyle/>
          <a:p>
            <a:pPr algn="just"/>
            <a:r>
              <a:rPr lang="en-US" dirty="0"/>
              <a:t/>
            </a:r>
            <a:br>
              <a:rPr lang="en-US" dirty="0"/>
            </a:br>
            <a:r>
              <a:rPr lang="az-Latn-AZ" dirty="0" smtClean="0"/>
              <a:t>Diqqətinizə görə təşəkkür edirik!!!</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1026" name="Picture 2" descr="C:\Users\omeherremov\Desktop\9 MADDA\photos\super-best-frien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144000" cy="46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178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style>
          <a:lnRef idx="2">
            <a:schemeClr val="accent1">
              <a:shade val="50000"/>
            </a:schemeClr>
          </a:lnRef>
          <a:fillRef idx="1">
            <a:schemeClr val="accent1"/>
          </a:fillRef>
          <a:effectRef idx="0">
            <a:schemeClr val="accent1"/>
          </a:effectRef>
          <a:fontRef idx="minor">
            <a:schemeClr val="lt1"/>
          </a:fontRef>
        </p:style>
        <p:txBody>
          <a:bodyPr anchor="t">
            <a:normAutofit/>
          </a:bodyPr>
          <a:lstStyle/>
          <a:p>
            <a:pPr algn="l"/>
            <a:r>
              <a:rPr lang="az-Latn-AZ" sz="2500" dirty="0"/>
              <a:t/>
            </a:r>
            <a:br>
              <a:rPr lang="az-Latn-AZ" sz="2500" dirty="0"/>
            </a:br>
            <a:r>
              <a:rPr lang="en-US" sz="2500" dirty="0" smtClean="0"/>
              <a:t>Pl</a:t>
            </a:r>
            <a:r>
              <a:rPr lang="az-Latn-AZ" sz="2500" dirty="0" smtClean="0"/>
              <a:t>üralizm və Tolerantlıq Avropa demokratik cəmiyyətinin əsası</a:t>
            </a:r>
            <a:br>
              <a:rPr lang="az-Latn-AZ" sz="2500" dirty="0" smtClean="0"/>
            </a:br>
            <a:r>
              <a:rPr lang="az-Latn-AZ" sz="2500" dirty="0" smtClean="0"/>
              <a:t/>
            </a:r>
            <a:br>
              <a:rPr lang="az-Latn-AZ" sz="2500" dirty="0" smtClean="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smtClean="0"/>
              <a:t/>
            </a:r>
            <a:br>
              <a:rPr lang="en-US" sz="2500" dirty="0" smtClean="0"/>
            </a:br>
            <a:r>
              <a:rPr lang="en-US" sz="2500" dirty="0"/>
              <a:t/>
            </a:r>
            <a:br>
              <a:rPr lang="en-US" sz="2500" dirty="0"/>
            </a:br>
            <a:r>
              <a:rPr lang="en-US" sz="2500" dirty="0" smtClean="0"/>
              <a:t/>
            </a:r>
            <a:br>
              <a:rPr lang="en-US" sz="2500" dirty="0" smtClean="0"/>
            </a:br>
            <a:r>
              <a:rPr lang="en-US" sz="2500" dirty="0"/>
              <a:t/>
            </a:r>
            <a:br>
              <a:rPr lang="en-US" sz="2500" dirty="0"/>
            </a:br>
            <a:r>
              <a:rPr lang="az-Latn-AZ" sz="2000" dirty="0" smtClean="0"/>
              <a:t>9-cu </a:t>
            </a:r>
            <a:r>
              <a:rPr lang="az-Latn-AZ" sz="2000" dirty="0"/>
              <a:t>maddədə təsbit olunmuş fikir, vicdan və din azadlığı Konvensiyada nəzərdə tutulan "demokratik cəmiyyətin" dayaqlarından biridir. Dini meyarlar baxımından bu azadlıq dindarların dini mənsubiyyətinin təsdiqində və həyat haqqında anlayışlarının formalaşmasında mühüm elementlərdən biridir, lakin o, </a:t>
            </a:r>
            <a:r>
              <a:rPr lang="az-Latn-AZ" sz="2000" b="1" dirty="0"/>
              <a:t>həm də ateistlər, aqnostiklər, skeptiklər və heç bir əqidəyə inanmayanlar üçün də olduqca dəyərlidir.</a:t>
            </a:r>
            <a:r>
              <a:rPr lang="az-Latn-AZ" sz="2000" dirty="0"/>
              <a:t> Əsrlər boyu qurbanlar bahasına qalib gəlmiş demokratik cəmiyyətdən ayrılmaz olan </a:t>
            </a:r>
            <a:r>
              <a:rPr lang="az-Latn-AZ" sz="2000" b="1" dirty="0"/>
              <a:t>plüralizm</a:t>
            </a:r>
            <a:r>
              <a:rPr lang="az-Latn-AZ" sz="2000" dirty="0"/>
              <a:t> ondan asılıdır</a:t>
            </a:r>
            <a:r>
              <a:rPr lang="az-Latn-AZ" sz="2000" dirty="0" smtClean="0"/>
              <a:t>.</a:t>
            </a:r>
            <a:r>
              <a:rPr lang="en-US" sz="2000" dirty="0" smtClean="0"/>
              <a:t> (</a:t>
            </a:r>
            <a:r>
              <a:rPr lang="az-Latn-AZ" sz="2000" i="1" dirty="0"/>
              <a:t>Kokkinakis Yunanıstana qarşı</a:t>
            </a:r>
            <a:r>
              <a:rPr lang="en-US" sz="2000" dirty="0" smtClean="0"/>
              <a:t>)</a:t>
            </a:r>
            <a:endParaRPr lang="en-US" sz="2000" dirty="0"/>
          </a:p>
        </p:txBody>
      </p:sp>
      <p:pic>
        <p:nvPicPr>
          <p:cNvPr id="5122" name="Picture 2" descr="C:\Users\omeherremov\Desktop\9 MADDA\we_are_one_by_imperius_rex-d54w2t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5859807" cy="26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230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6553200"/>
          </a:xfrm>
        </p:spPr>
        <p:style>
          <a:lnRef idx="1">
            <a:schemeClr val="accent3"/>
          </a:lnRef>
          <a:fillRef idx="2">
            <a:schemeClr val="accent3"/>
          </a:fillRef>
          <a:effectRef idx="1">
            <a:schemeClr val="accent3"/>
          </a:effectRef>
          <a:fontRef idx="minor">
            <a:schemeClr val="dk1"/>
          </a:fontRef>
        </p:style>
        <p:txBody>
          <a:bodyPr anchor="t">
            <a:normAutofit/>
          </a:bodyPr>
          <a:lstStyle/>
          <a:p>
            <a:pPr algn="l"/>
            <a:r>
              <a:rPr lang="en-US" sz="4000" dirty="0" err="1" smtClean="0"/>
              <a:t>Beyn</a:t>
            </a:r>
            <a:r>
              <a:rPr lang="az-Latn-AZ" sz="4000" dirty="0" smtClean="0"/>
              <a:t>ə</a:t>
            </a:r>
            <a:r>
              <a:rPr lang="en-US" sz="4000" dirty="0" err="1" smtClean="0"/>
              <a:t>lxalq</a:t>
            </a:r>
            <a:r>
              <a:rPr lang="en-US" sz="4000" dirty="0" smtClean="0"/>
              <a:t> </a:t>
            </a:r>
            <a:r>
              <a:rPr lang="en-US" sz="4000" dirty="0" err="1" smtClean="0"/>
              <a:t>standartlar</a:t>
            </a:r>
            <a:r>
              <a:rPr lang="az-Latn-AZ" sz="4000" dirty="0"/>
              <a:t/>
            </a:r>
            <a:br>
              <a:rPr lang="az-Latn-AZ" sz="4000" dirty="0"/>
            </a:br>
            <a:r>
              <a:rPr lang="az-Latn-AZ" sz="2500" dirty="0" smtClean="0"/>
              <a:t>İnsan </a:t>
            </a:r>
            <a:r>
              <a:rPr lang="az-Latn-AZ" sz="2500" dirty="0"/>
              <a:t>hüquqları haqqında </a:t>
            </a:r>
            <a:r>
              <a:rPr lang="az-Latn-AZ" sz="2500" dirty="0" smtClean="0"/>
              <a:t>Ümumi Bəyannamə (18-ci maddə);</a:t>
            </a:r>
            <a:br>
              <a:rPr lang="az-Latn-AZ" sz="2500" dirty="0" smtClean="0"/>
            </a:br>
            <a:r>
              <a:rPr lang="az-Latn-AZ" sz="2500" dirty="0" smtClean="0"/>
              <a:t/>
            </a:r>
            <a:br>
              <a:rPr lang="az-Latn-AZ" sz="2500" dirty="0" smtClean="0"/>
            </a:br>
            <a:r>
              <a:rPr lang="az-Latn-AZ" sz="2500" dirty="0"/>
              <a:t>Mülki və siyasi hüquqlar haqqında </a:t>
            </a:r>
            <a:r>
              <a:rPr lang="az-Latn-AZ" sz="2500" dirty="0" smtClean="0"/>
              <a:t>Beynəlxalq Pakt (18-ci maddə);</a:t>
            </a:r>
            <a:br>
              <a:rPr lang="az-Latn-AZ" sz="2500" dirty="0" smtClean="0"/>
            </a:br>
            <a:r>
              <a:rPr lang="az-Latn-AZ" sz="2500" dirty="0" smtClean="0"/>
              <a:t/>
            </a:r>
            <a:br>
              <a:rPr lang="az-Latn-AZ" sz="2500" dirty="0" smtClean="0"/>
            </a:br>
            <a:r>
              <a:rPr lang="az-Latn-AZ" sz="2500" dirty="0"/>
              <a:t>İnsan hüquqları haqqında Amerika </a:t>
            </a:r>
            <a:r>
              <a:rPr lang="az-Latn-AZ" sz="2500" dirty="0" smtClean="0"/>
              <a:t>Konvensiyası (12-ci maddə);</a:t>
            </a:r>
            <a:br>
              <a:rPr lang="az-Latn-AZ" sz="2500" dirty="0" smtClean="0"/>
            </a:br>
            <a:r>
              <a:rPr lang="az-Latn-AZ" sz="2500" dirty="0" smtClean="0"/>
              <a:t> </a:t>
            </a:r>
            <a:br>
              <a:rPr lang="az-Latn-AZ" sz="2500" dirty="0" smtClean="0"/>
            </a:br>
            <a:r>
              <a:rPr lang="az-Latn-AZ" sz="2500" dirty="0"/>
              <a:t>İnsan və xalqların hüquqları haqqında Afrika </a:t>
            </a:r>
            <a:r>
              <a:rPr lang="az-Latn-AZ" sz="2500" dirty="0" smtClean="0"/>
              <a:t>Xartiyası (8-ci maddə).</a:t>
            </a:r>
            <a:r>
              <a:rPr lang="en-US" sz="2500" dirty="0" smtClean="0"/>
              <a:t/>
            </a:r>
            <a:br>
              <a:rPr lang="en-US" sz="2500" dirty="0" smtClean="0"/>
            </a:br>
            <a:endParaRPr lang="en-US" sz="2500" dirty="0"/>
          </a:p>
        </p:txBody>
      </p:sp>
      <p:pic>
        <p:nvPicPr>
          <p:cNvPr id="4" name="Picture 2" descr="C:\Users\omeherremov\Desktop\9 MADDA\HLworld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4" y="3810000"/>
            <a:ext cx="503414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0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accent1"/>
          </a:lnRef>
          <a:fillRef idx="2">
            <a:schemeClr val="accent1"/>
          </a:fillRef>
          <a:effectRef idx="1">
            <a:schemeClr val="accent1"/>
          </a:effectRef>
          <a:fontRef idx="minor">
            <a:schemeClr val="dk1"/>
          </a:fontRef>
        </p:style>
        <p:txBody>
          <a:bodyPr anchor="t">
            <a:normAutofit/>
          </a:bodyPr>
          <a:lstStyle/>
          <a:p>
            <a:pPr algn="l"/>
            <a:r>
              <a:rPr lang="az-Latn-AZ" dirty="0" smtClean="0"/>
              <a:t>Milli qanunvericilik</a:t>
            </a:r>
            <a:r>
              <a:rPr lang="az-Latn-AZ" dirty="0"/>
              <a:t/>
            </a:r>
            <a:br>
              <a:rPr lang="az-Latn-AZ" dirty="0"/>
            </a:br>
            <a:r>
              <a:rPr lang="az-Latn-AZ" dirty="0"/>
              <a:t/>
            </a:r>
            <a:br>
              <a:rPr lang="az-Latn-AZ" dirty="0"/>
            </a:br>
            <a:r>
              <a:rPr lang="az-Latn-AZ" sz="2500" dirty="0" smtClean="0"/>
              <a:t>Konstitusiya;</a:t>
            </a:r>
            <a:r>
              <a:rPr lang="az-Latn-AZ" sz="2500" dirty="0"/>
              <a:t/>
            </a:r>
            <a:br>
              <a:rPr lang="az-Latn-AZ" sz="2500" dirty="0"/>
            </a:br>
            <a:r>
              <a:rPr lang="az-Latn-AZ" sz="2500" dirty="0"/>
              <a:t/>
            </a:r>
            <a:br>
              <a:rPr lang="az-Latn-AZ" sz="2500" dirty="0"/>
            </a:br>
            <a:r>
              <a:rPr lang="az-Latn-AZ" sz="2500" dirty="0"/>
              <a:t>Dini etiqad azadlığı haqqında </a:t>
            </a:r>
            <a:r>
              <a:rPr lang="az-Latn-AZ" sz="2500" dirty="0" smtClean="0"/>
              <a:t>Qanun;</a:t>
            </a:r>
            <a:r>
              <a:rPr lang="az-Latn-AZ" sz="2500" dirty="0"/>
              <a:t/>
            </a:r>
            <a:br>
              <a:rPr lang="az-Latn-AZ" sz="2500" dirty="0"/>
            </a:br>
            <a:r>
              <a:rPr lang="az-Latn-AZ" sz="2500" dirty="0"/>
              <a:t/>
            </a:r>
            <a:br>
              <a:rPr lang="az-Latn-AZ" sz="2500" dirty="0"/>
            </a:br>
            <a:r>
              <a:rPr lang="az-Latn-AZ" sz="2500" dirty="0"/>
              <a:t>Dini ekstremizmə qarşı mübarizə haqqında </a:t>
            </a:r>
            <a:r>
              <a:rPr lang="az-Latn-AZ" sz="2500" dirty="0" smtClean="0"/>
              <a:t>Qanun;</a:t>
            </a:r>
            <a:br>
              <a:rPr lang="az-Latn-AZ" sz="2500" dirty="0" smtClean="0"/>
            </a:br>
            <a:r>
              <a:rPr lang="az-Latn-AZ" sz="2500" dirty="0"/>
              <a:t/>
            </a:r>
            <a:br>
              <a:rPr lang="az-Latn-AZ" sz="2500" dirty="0"/>
            </a:br>
            <a:r>
              <a:rPr lang="az-Latn-AZ" sz="2500" dirty="0" smtClean="0"/>
              <a:t>digər sahəvi aktlar (məsələn AR CM).</a:t>
            </a:r>
            <a:endParaRPr lang="en-US" sz="2500" dirty="0"/>
          </a:p>
        </p:txBody>
      </p:sp>
    </p:spTree>
    <p:extLst>
      <p:ext uri="{BB962C8B-B14F-4D97-AF65-F5344CB8AC3E}">
        <p14:creationId xmlns:p14="http://schemas.microsoft.com/office/powerpoint/2010/main" val="32673870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3">
            <a:schemeClr val="lt1"/>
          </a:lnRef>
          <a:fillRef idx="1">
            <a:schemeClr val="accent3"/>
          </a:fillRef>
          <a:effectRef idx="1">
            <a:schemeClr val="accent3"/>
          </a:effectRef>
          <a:fontRef idx="minor">
            <a:schemeClr val="lt1"/>
          </a:fontRef>
        </p:style>
        <p:txBody>
          <a:bodyPr anchor="t">
            <a:normAutofit/>
          </a:bodyPr>
          <a:lstStyle/>
          <a:p>
            <a:pPr algn="l"/>
            <a:r>
              <a:rPr lang="az-Latn-AZ" sz="2800" dirty="0"/>
              <a:t>9-cu maddə </a:t>
            </a:r>
            <a:r>
              <a:rPr lang="az-Latn-AZ" sz="2800" dirty="0" smtClean="0"/>
              <a:t>aşağıdakı </a:t>
            </a:r>
            <a:r>
              <a:rPr lang="az-Latn-AZ" sz="2800" dirty="0"/>
              <a:t>beş əsas </a:t>
            </a:r>
            <a:r>
              <a:rPr lang="az-Latn-AZ" sz="2800" dirty="0" smtClean="0"/>
              <a:t>sualı zəruri </a:t>
            </a:r>
            <a:r>
              <a:rPr lang="az-Latn-AZ" sz="2800" dirty="0"/>
              <a:t>edir: </a:t>
            </a:r>
            <a:r>
              <a:rPr lang="az-Latn-AZ" sz="2800" dirty="0" smtClean="0"/>
              <a:t/>
            </a:r>
            <a:br>
              <a:rPr lang="az-Latn-AZ" sz="2800" dirty="0" smtClean="0"/>
            </a:br>
            <a:r>
              <a:rPr lang="en-US" sz="2800" dirty="0"/>
              <a:t/>
            </a:r>
            <a:br>
              <a:rPr lang="en-US" sz="2800" dirty="0"/>
            </a:br>
            <a:r>
              <a:rPr lang="az-Latn-AZ" sz="2800" dirty="0"/>
              <a:t>9-cu </a:t>
            </a:r>
            <a:r>
              <a:rPr lang="az-Latn-AZ" sz="2800" dirty="0" smtClean="0"/>
              <a:t>maddənin tətbiq </a:t>
            </a:r>
            <a:r>
              <a:rPr lang="az-Latn-AZ" sz="2800" dirty="0"/>
              <a:t>dairəsi nədən ibarətdir? </a:t>
            </a:r>
            <a:r>
              <a:rPr lang="az-Latn-AZ" sz="2800" dirty="0" smtClean="0"/>
              <a:t/>
            </a:r>
            <a:br>
              <a:rPr lang="az-Latn-AZ" sz="2800" dirty="0" smtClean="0"/>
            </a:br>
            <a:r>
              <a:rPr lang="en-US" sz="2800" dirty="0"/>
              <a:t/>
            </a:r>
            <a:br>
              <a:rPr lang="en-US" sz="2800" dirty="0"/>
            </a:br>
            <a:r>
              <a:rPr lang="az-Latn-AZ" sz="2800" dirty="0" smtClean="0"/>
              <a:t>Müdaxilə </a:t>
            </a:r>
            <a:r>
              <a:rPr lang="az-Latn-AZ" sz="2800" dirty="0"/>
              <a:t>baş veribmi? </a:t>
            </a:r>
            <a:r>
              <a:rPr lang="az-Latn-AZ" sz="2800" dirty="0" smtClean="0"/>
              <a:t/>
            </a:r>
            <a:br>
              <a:rPr lang="az-Latn-AZ" sz="2800" dirty="0" smtClean="0"/>
            </a:br>
            <a:r>
              <a:rPr lang="en-US" sz="2800" dirty="0"/>
              <a:t/>
            </a:r>
            <a:br>
              <a:rPr lang="en-US" sz="2800" dirty="0"/>
            </a:br>
            <a:r>
              <a:rPr lang="az-Latn-AZ" sz="2800" dirty="0"/>
              <a:t>M</a:t>
            </a:r>
            <a:r>
              <a:rPr lang="az-Latn-AZ" sz="2800" dirty="0" smtClean="0"/>
              <a:t>üdaxilə </a:t>
            </a:r>
            <a:r>
              <a:rPr lang="az-Latn-AZ" sz="2800" dirty="0"/>
              <a:t>qanuni məqsəd daşıyıbmı? </a:t>
            </a:r>
            <a:r>
              <a:rPr lang="az-Latn-AZ" sz="2800" dirty="0" smtClean="0"/>
              <a:t/>
            </a:r>
            <a:br>
              <a:rPr lang="az-Latn-AZ" sz="2800" dirty="0" smtClean="0"/>
            </a:br>
            <a:r>
              <a:rPr lang="en-US" sz="2800" dirty="0"/>
              <a:t/>
            </a:r>
            <a:br>
              <a:rPr lang="en-US" sz="2800" dirty="0"/>
            </a:br>
            <a:r>
              <a:rPr lang="az-Latn-AZ" sz="2800" dirty="0"/>
              <a:t>Müdaxilə "qanunla nəzərdə tutulubmu"? </a:t>
            </a:r>
            <a:r>
              <a:rPr lang="az-Latn-AZ" sz="2800" dirty="0" smtClean="0"/>
              <a:t/>
            </a:r>
            <a:br>
              <a:rPr lang="az-Latn-AZ" sz="2800" dirty="0" smtClean="0"/>
            </a:br>
            <a:r>
              <a:rPr lang="en-US" sz="2800" dirty="0"/>
              <a:t/>
            </a:r>
            <a:br>
              <a:rPr lang="en-US" sz="2800" dirty="0"/>
            </a:br>
            <a:r>
              <a:rPr lang="az-Latn-AZ" sz="2800" dirty="0"/>
              <a:t>Müdaxilə "demokratik cəmiyyətdə zəruri idimi"? </a:t>
            </a:r>
            <a:r>
              <a:rPr lang="en-US" sz="2800" dirty="0"/>
              <a:t/>
            </a:r>
            <a:br>
              <a:rPr lang="en-US" sz="2800" dirty="0"/>
            </a:br>
            <a:endParaRPr lang="en-US" sz="2500" dirty="0"/>
          </a:p>
        </p:txBody>
      </p:sp>
    </p:spTree>
    <p:extLst>
      <p:ext uri="{BB962C8B-B14F-4D97-AF65-F5344CB8AC3E}">
        <p14:creationId xmlns:p14="http://schemas.microsoft.com/office/powerpoint/2010/main" val="159896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accent5"/>
          </a:lnRef>
          <a:fillRef idx="2">
            <a:schemeClr val="accent5"/>
          </a:fillRef>
          <a:effectRef idx="1">
            <a:schemeClr val="accent5"/>
          </a:effectRef>
          <a:fontRef idx="minor">
            <a:schemeClr val="dk1"/>
          </a:fontRef>
        </p:style>
        <p:txBody>
          <a:bodyPr anchor="t">
            <a:normAutofit fontScale="90000"/>
          </a:bodyPr>
          <a:lstStyle/>
          <a:p>
            <a:pPr algn="l"/>
            <a:r>
              <a:rPr lang="az-Latn-AZ" dirty="0" smtClean="0"/>
              <a:t>Tətbiq dairəsi və hüdudlar</a:t>
            </a:r>
            <a:r>
              <a:rPr lang="az-Latn-AZ" sz="2800" dirty="0" smtClean="0"/>
              <a:t/>
            </a:r>
            <a:br>
              <a:rPr lang="az-Latn-AZ" sz="2800" dirty="0" smtClean="0"/>
            </a:br>
            <a:r>
              <a:rPr lang="az-Latn-AZ" sz="2800" dirty="0" smtClean="0"/>
              <a:t/>
            </a:r>
            <a:br>
              <a:rPr lang="az-Latn-AZ" sz="2800" dirty="0" smtClean="0"/>
            </a:br>
            <a:r>
              <a:rPr lang="az-Latn-AZ" sz="3300" b="1" dirty="0" smtClean="0"/>
              <a:t>daxili aspekt (forum </a:t>
            </a:r>
            <a:r>
              <a:rPr lang="az-Latn-AZ" sz="3300" b="1" dirty="0"/>
              <a:t>internum</a:t>
            </a:r>
            <a:r>
              <a:rPr lang="az-Latn-AZ" sz="3300" b="1" dirty="0" smtClean="0"/>
              <a:t>) </a:t>
            </a:r>
            <a:r>
              <a:rPr lang="az-Latn-AZ" sz="3300" dirty="0" smtClean="0"/>
              <a:t>– «Hər kəsin ... </a:t>
            </a:r>
            <a:r>
              <a:rPr lang="en-US" sz="3300" dirty="0" err="1" smtClean="0"/>
              <a:t>öz</a:t>
            </a:r>
            <a:r>
              <a:rPr lang="en-US" sz="3300" dirty="0" smtClean="0"/>
              <a:t> </a:t>
            </a:r>
            <a:r>
              <a:rPr lang="en-US" sz="3300" dirty="0" err="1"/>
              <a:t>dinini</a:t>
            </a:r>
            <a:r>
              <a:rPr lang="en-US" sz="3300" dirty="0"/>
              <a:t> </a:t>
            </a:r>
            <a:r>
              <a:rPr lang="en-US" sz="3300" dirty="0" err="1"/>
              <a:t>və</a:t>
            </a:r>
            <a:r>
              <a:rPr lang="en-US" sz="3300" dirty="0"/>
              <a:t> </a:t>
            </a:r>
            <a:r>
              <a:rPr lang="en-US" sz="3300" dirty="0" err="1"/>
              <a:t>ya</a:t>
            </a:r>
            <a:r>
              <a:rPr lang="en-US" sz="3300" dirty="0"/>
              <a:t> </a:t>
            </a:r>
            <a:r>
              <a:rPr lang="en-US" sz="3300" dirty="0" err="1"/>
              <a:t>əqidəsini</a:t>
            </a:r>
            <a:r>
              <a:rPr lang="en-US" sz="3300" dirty="0"/>
              <a:t> </a:t>
            </a:r>
            <a:r>
              <a:rPr lang="en-US" sz="3300" dirty="0" err="1"/>
              <a:t>dəyişmək</a:t>
            </a:r>
            <a:r>
              <a:rPr lang="en-US" sz="3300" dirty="0"/>
              <a:t> </a:t>
            </a:r>
            <a:r>
              <a:rPr lang="en-US" sz="3300" dirty="0" err="1" smtClean="0"/>
              <a:t>azadlığı</a:t>
            </a:r>
            <a:r>
              <a:rPr lang="az-Latn-AZ" sz="3300" dirty="0" smtClean="0"/>
              <a:t>, ... </a:t>
            </a:r>
            <a:r>
              <a:rPr lang="az-Latn-AZ" sz="3300" b="1" dirty="0"/>
              <a:t>ş</a:t>
            </a:r>
            <a:r>
              <a:rPr lang="az-Latn-AZ" sz="3300" b="1" dirty="0" smtClean="0"/>
              <a:t>əxsi</a:t>
            </a:r>
            <a:r>
              <a:rPr lang="az-Latn-AZ" sz="3300" dirty="0" smtClean="0"/>
              <a:t> </a:t>
            </a:r>
            <a:r>
              <a:rPr lang="en-US" sz="3300" dirty="0" err="1" smtClean="0"/>
              <a:t>qaydada</a:t>
            </a:r>
            <a:r>
              <a:rPr lang="en-US" sz="3300" dirty="0" smtClean="0"/>
              <a:t> </a:t>
            </a:r>
            <a:r>
              <a:rPr lang="az-Latn-AZ" sz="3300" dirty="0" smtClean="0"/>
              <a:t>...</a:t>
            </a:r>
            <a:r>
              <a:rPr lang="en-US" sz="3300" dirty="0" smtClean="0"/>
              <a:t> </a:t>
            </a:r>
            <a:r>
              <a:rPr lang="en-US" sz="3300" dirty="0" err="1"/>
              <a:t>yerinə</a:t>
            </a:r>
            <a:r>
              <a:rPr lang="en-US" sz="3300" dirty="0"/>
              <a:t> </a:t>
            </a:r>
            <a:r>
              <a:rPr lang="en-US" sz="3300" dirty="0" err="1"/>
              <a:t>yetirmək</a:t>
            </a:r>
            <a:r>
              <a:rPr lang="en-US" sz="3300" dirty="0"/>
              <a:t> </a:t>
            </a:r>
            <a:r>
              <a:rPr lang="en-US" sz="3300" dirty="0" err="1" smtClean="0"/>
              <a:t>azadlığı</a:t>
            </a:r>
            <a:r>
              <a:rPr lang="az-Latn-AZ" sz="3300" dirty="0" smtClean="0"/>
              <a:t>...»</a:t>
            </a:r>
            <a:br>
              <a:rPr lang="az-Latn-AZ" sz="3300" dirty="0" smtClean="0"/>
            </a:br>
            <a:r>
              <a:rPr lang="az-Latn-AZ" sz="3300" dirty="0" smtClean="0"/>
              <a:t/>
            </a:r>
            <a:br>
              <a:rPr lang="az-Latn-AZ" sz="3300" dirty="0" smtClean="0"/>
            </a:br>
            <a:r>
              <a:rPr lang="az-Latn-AZ" sz="3300" dirty="0" smtClean="0"/>
              <a:t>Baxışlara </a:t>
            </a:r>
            <a:r>
              <a:rPr lang="az-Latn-AZ" sz="3300" dirty="0"/>
              <a:t>sahib olmaq və onları dəyişmək hüququ </a:t>
            </a:r>
            <a:r>
              <a:rPr lang="az-Latn-AZ" sz="3300" dirty="0" smtClean="0"/>
              <a:t>«</a:t>
            </a:r>
            <a:r>
              <a:rPr lang="az-Latn-AZ" sz="3300" b="1" dirty="0" smtClean="0"/>
              <a:t>mütləq»</a:t>
            </a:r>
            <a:r>
              <a:rPr lang="az-Latn-AZ" sz="3300" dirty="0" smtClean="0"/>
              <a:t> hüquqdur.</a:t>
            </a:r>
            <a:br>
              <a:rPr lang="az-Latn-AZ" sz="3300" dirty="0" smtClean="0"/>
            </a:br>
            <a:r>
              <a:rPr lang="az-Latn-AZ" sz="3300" dirty="0"/>
              <a:t/>
            </a:r>
            <a:br>
              <a:rPr lang="az-Latn-AZ" sz="3300" dirty="0"/>
            </a:br>
            <a:r>
              <a:rPr lang="az-Latn-AZ" sz="3900" dirty="0"/>
              <a:t/>
            </a:r>
            <a:br>
              <a:rPr lang="az-Latn-AZ" sz="3900" dirty="0"/>
            </a:br>
            <a:r>
              <a:rPr lang="az-Latn-AZ" sz="3900" dirty="0" smtClean="0"/>
              <a:t/>
            </a:r>
            <a:br>
              <a:rPr lang="az-Latn-AZ" sz="3900" dirty="0" smtClean="0"/>
            </a:br>
            <a:r>
              <a:rPr lang="az-Latn-AZ" sz="3900" dirty="0" smtClean="0"/>
              <a:t/>
            </a:r>
            <a:br>
              <a:rPr lang="az-Latn-AZ" sz="3900" dirty="0" smtClean="0"/>
            </a:br>
            <a:r>
              <a:rPr lang="en-US" sz="3200" dirty="0"/>
              <a:t/>
            </a:r>
            <a:br>
              <a:rPr lang="en-US" sz="3200" dirty="0"/>
            </a:br>
            <a:r>
              <a:rPr lang="az-Latn-AZ" sz="3000" dirty="0"/>
              <a:t/>
            </a:r>
            <a:br>
              <a:rPr lang="az-Latn-AZ" sz="3000" dirty="0"/>
            </a:br>
            <a:endParaRPr lang="en-US" sz="3000" dirty="0"/>
          </a:p>
        </p:txBody>
      </p:sp>
    </p:spTree>
    <p:extLst>
      <p:ext uri="{BB962C8B-B14F-4D97-AF65-F5344CB8AC3E}">
        <p14:creationId xmlns:p14="http://schemas.microsoft.com/office/powerpoint/2010/main" val="1960532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accent5"/>
          </a:lnRef>
          <a:fillRef idx="2">
            <a:schemeClr val="accent5"/>
          </a:fillRef>
          <a:effectRef idx="1">
            <a:schemeClr val="accent5"/>
          </a:effectRef>
          <a:fontRef idx="minor">
            <a:schemeClr val="dk1"/>
          </a:fontRef>
        </p:style>
        <p:txBody>
          <a:bodyPr anchor="t">
            <a:normAutofit fontScale="90000"/>
          </a:bodyPr>
          <a:lstStyle/>
          <a:p>
            <a:pPr algn="l"/>
            <a:r>
              <a:rPr lang="az-Latn-AZ" dirty="0" smtClean="0"/>
              <a:t>Tətbiq dairəsi və hüdudlar</a:t>
            </a:r>
            <a:r>
              <a:rPr lang="az-Latn-AZ" sz="2800" dirty="0" smtClean="0"/>
              <a:t/>
            </a:r>
            <a:br>
              <a:rPr lang="az-Latn-AZ" sz="2800" dirty="0" smtClean="0"/>
            </a:br>
            <a:r>
              <a:rPr lang="az-Latn-AZ" sz="2800" dirty="0" smtClean="0"/>
              <a:t/>
            </a:r>
            <a:br>
              <a:rPr lang="az-Latn-AZ" sz="2800" dirty="0" smtClean="0"/>
            </a:br>
            <a:r>
              <a:rPr lang="az-Latn-AZ" sz="3900" b="1" dirty="0" smtClean="0"/>
              <a:t>xarici aspekt </a:t>
            </a:r>
            <a:r>
              <a:rPr lang="az-Latn-AZ" sz="3900" dirty="0" smtClean="0"/>
              <a:t>– «Hər kəsin ... </a:t>
            </a:r>
            <a:r>
              <a:rPr lang="en-US" sz="3900" dirty="0" err="1" smtClean="0"/>
              <a:t>öz</a:t>
            </a:r>
            <a:r>
              <a:rPr lang="en-US" sz="3900" dirty="0" smtClean="0"/>
              <a:t> </a:t>
            </a:r>
            <a:r>
              <a:rPr lang="en-US" sz="3900" dirty="0" err="1" smtClean="0"/>
              <a:t>dininə</a:t>
            </a:r>
            <a:r>
              <a:rPr lang="en-US" sz="3900" dirty="0" smtClean="0"/>
              <a:t> </a:t>
            </a:r>
            <a:r>
              <a:rPr lang="en-US" sz="3900" dirty="0" err="1" smtClean="0"/>
              <a:t>və</a:t>
            </a:r>
            <a:r>
              <a:rPr lang="en-US" sz="3900" dirty="0" smtClean="0"/>
              <a:t> </a:t>
            </a:r>
            <a:r>
              <a:rPr lang="en-US" sz="3900" dirty="0" err="1" smtClean="0"/>
              <a:t>ya</a:t>
            </a:r>
            <a:r>
              <a:rPr lang="en-US" sz="3900" dirty="0" smtClean="0"/>
              <a:t> </a:t>
            </a:r>
            <a:r>
              <a:rPr lang="en-US" sz="3900" dirty="0" err="1" smtClean="0"/>
              <a:t>əqidəsinə</a:t>
            </a:r>
            <a:r>
              <a:rPr lang="en-US" sz="3900" dirty="0" smtClean="0"/>
              <a:t> </a:t>
            </a:r>
            <a:r>
              <a:rPr lang="en-US" sz="3900" dirty="0" err="1" smtClean="0"/>
              <a:t>həm</a:t>
            </a:r>
            <a:r>
              <a:rPr lang="en-US" sz="3900" dirty="0" smtClean="0"/>
              <a:t> </a:t>
            </a:r>
            <a:r>
              <a:rPr lang="en-US" sz="3900" dirty="0" err="1" smtClean="0"/>
              <a:t>təkbaşına</a:t>
            </a:r>
            <a:r>
              <a:rPr lang="en-US" sz="3900" dirty="0" smtClean="0"/>
              <a:t>, </a:t>
            </a:r>
            <a:r>
              <a:rPr lang="en-US" sz="3900" dirty="0" err="1" smtClean="0"/>
              <a:t>həm</a:t>
            </a:r>
            <a:r>
              <a:rPr lang="en-US" sz="3900" dirty="0" smtClean="0"/>
              <a:t> </a:t>
            </a:r>
            <a:r>
              <a:rPr lang="en-US" sz="3900" dirty="0" err="1" smtClean="0"/>
              <a:t>də</a:t>
            </a:r>
            <a:r>
              <a:rPr lang="en-US" sz="3900" dirty="0" smtClean="0"/>
              <a:t> </a:t>
            </a:r>
            <a:r>
              <a:rPr lang="en-US" sz="3900" dirty="0" err="1" smtClean="0"/>
              <a:t>başqaları</a:t>
            </a:r>
            <a:r>
              <a:rPr lang="en-US" sz="3900" dirty="0" smtClean="0"/>
              <a:t> </a:t>
            </a:r>
            <a:r>
              <a:rPr lang="en-US" sz="3900" dirty="0" err="1" smtClean="0"/>
              <a:t>ilə</a:t>
            </a:r>
            <a:r>
              <a:rPr lang="en-US" sz="3900" dirty="0" smtClean="0"/>
              <a:t> </a:t>
            </a:r>
            <a:r>
              <a:rPr lang="en-US" sz="3900" dirty="0" err="1" smtClean="0"/>
              <a:t>birlikdə</a:t>
            </a:r>
            <a:r>
              <a:rPr lang="en-US" sz="3900" dirty="0" smtClean="0"/>
              <a:t> </a:t>
            </a:r>
            <a:r>
              <a:rPr lang="en-US" sz="3900" b="1" dirty="0" err="1" smtClean="0"/>
              <a:t>etiqad</a:t>
            </a:r>
            <a:r>
              <a:rPr lang="en-US" sz="3900" b="1" dirty="0" smtClean="0"/>
              <a:t> </a:t>
            </a:r>
            <a:r>
              <a:rPr lang="en-US" sz="3900" b="1" dirty="0" err="1" smtClean="0"/>
              <a:t>etmək</a:t>
            </a:r>
            <a:r>
              <a:rPr lang="az-Latn-AZ" sz="3900" b="1" dirty="0" smtClean="0"/>
              <a:t> </a:t>
            </a:r>
            <a:r>
              <a:rPr lang="az-Latn-AZ" sz="3900" dirty="0" smtClean="0"/>
              <a:t>və </a:t>
            </a:r>
            <a:r>
              <a:rPr lang="en-US" sz="3900" b="1" dirty="0" err="1" smtClean="0"/>
              <a:t>açıq</a:t>
            </a:r>
            <a:r>
              <a:rPr lang="en-US" sz="3900" dirty="0" smtClean="0"/>
              <a:t> </a:t>
            </a:r>
            <a:r>
              <a:rPr lang="az-Latn-AZ" sz="3900" dirty="0" smtClean="0"/>
              <a:t>... q</a:t>
            </a:r>
            <a:r>
              <a:rPr lang="en-US" sz="3900" dirty="0" err="1" smtClean="0"/>
              <a:t>aydada</a:t>
            </a:r>
            <a:r>
              <a:rPr lang="az-Latn-AZ" sz="3900" dirty="0" smtClean="0"/>
              <a:t> </a:t>
            </a:r>
            <a:r>
              <a:rPr lang="en-US" sz="4000" dirty="0"/>
              <a:t/>
            </a:r>
            <a:br>
              <a:rPr lang="en-US" sz="4000" dirty="0"/>
            </a:br>
            <a:r>
              <a:rPr lang="en-US" sz="4000" b="1" dirty="0" err="1"/>
              <a:t>ibadəti</a:t>
            </a:r>
            <a:r>
              <a:rPr lang="en-US" sz="4000" dirty="0"/>
              <a:t>, </a:t>
            </a:r>
            <a:r>
              <a:rPr lang="en-US" sz="4000" b="1" dirty="0" err="1"/>
              <a:t>təlimləri</a:t>
            </a:r>
            <a:r>
              <a:rPr lang="en-US" sz="4000" dirty="0"/>
              <a:t>, </a:t>
            </a:r>
            <a:r>
              <a:rPr lang="en-US" sz="4000" dirty="0" err="1"/>
              <a:t>dini</a:t>
            </a:r>
            <a:r>
              <a:rPr lang="en-US" sz="4000" dirty="0"/>
              <a:t> </a:t>
            </a:r>
            <a:r>
              <a:rPr lang="en-US" sz="4000" dirty="0" err="1"/>
              <a:t>və</a:t>
            </a:r>
            <a:r>
              <a:rPr lang="en-US" sz="4000" dirty="0"/>
              <a:t> </a:t>
            </a:r>
            <a:r>
              <a:rPr lang="en-US" sz="4000" b="1" dirty="0" err="1"/>
              <a:t>mərasim</a:t>
            </a:r>
            <a:r>
              <a:rPr lang="en-US" sz="4000" b="1" dirty="0"/>
              <a:t> </a:t>
            </a:r>
            <a:r>
              <a:rPr lang="en-US" sz="4000" b="1" dirty="0" err="1" smtClean="0"/>
              <a:t>ayinlərini</a:t>
            </a:r>
            <a:r>
              <a:rPr lang="az-Latn-AZ" sz="4000" dirty="0"/>
              <a:t> </a:t>
            </a:r>
            <a:r>
              <a:rPr lang="az-Latn-AZ" sz="3900" dirty="0" smtClean="0"/>
              <a:t>yerin</a:t>
            </a:r>
            <a:r>
              <a:rPr lang="en-US" sz="3900" dirty="0" smtClean="0"/>
              <a:t>ə </a:t>
            </a:r>
            <a:r>
              <a:rPr lang="en-US" sz="3900" dirty="0" err="1" smtClean="0"/>
              <a:t>yetirmək</a:t>
            </a:r>
            <a:r>
              <a:rPr lang="en-US" sz="3900" dirty="0" smtClean="0"/>
              <a:t> </a:t>
            </a:r>
            <a:r>
              <a:rPr lang="en-US" sz="3900" dirty="0" err="1" smtClean="0"/>
              <a:t>azadlığı</a:t>
            </a:r>
            <a:r>
              <a:rPr lang="az-Latn-AZ" sz="3900" dirty="0" smtClean="0"/>
              <a:t>...»</a:t>
            </a:r>
            <a:r>
              <a:rPr lang="az-Latn-AZ" sz="2800" dirty="0" smtClean="0"/>
              <a:t/>
            </a:r>
            <a:br>
              <a:rPr lang="az-Latn-AZ" sz="2800" dirty="0" smtClean="0"/>
            </a:br>
            <a:r>
              <a:rPr lang="az-Latn-AZ" sz="2800" dirty="0" smtClean="0"/>
              <a:t/>
            </a:r>
            <a:br>
              <a:rPr lang="az-Latn-AZ" sz="2800" dirty="0" smtClean="0"/>
            </a:br>
            <a:r>
              <a:rPr lang="en-US" sz="3200" dirty="0"/>
              <a:t/>
            </a:r>
            <a:br>
              <a:rPr lang="en-US" sz="3200" dirty="0"/>
            </a:br>
            <a:r>
              <a:rPr lang="en-US" sz="3200" dirty="0" err="1" smtClean="0"/>
              <a:t>Arrowsmith</a:t>
            </a:r>
            <a:r>
              <a:rPr lang="en-US" sz="3200" dirty="0" smtClean="0"/>
              <a:t> </a:t>
            </a:r>
            <a:r>
              <a:rPr lang="en-US" sz="3200" dirty="0" err="1" smtClean="0"/>
              <a:t>Birl</a:t>
            </a:r>
            <a:r>
              <a:rPr lang="az-Latn-AZ" sz="3200" dirty="0" smtClean="0"/>
              <a:t>əşmiş Krallığa qarşı</a:t>
            </a:r>
            <a:r>
              <a:rPr lang="az-Latn-AZ" sz="3000" dirty="0"/>
              <a:t/>
            </a:r>
            <a:br>
              <a:rPr lang="az-Latn-AZ" sz="3000" dirty="0"/>
            </a:br>
            <a:endParaRPr lang="en-US" sz="3000" dirty="0"/>
          </a:p>
        </p:txBody>
      </p:sp>
    </p:spTree>
    <p:extLst>
      <p:ext uri="{BB962C8B-B14F-4D97-AF65-F5344CB8AC3E}">
        <p14:creationId xmlns:p14="http://schemas.microsoft.com/office/powerpoint/2010/main" val="11851234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1263</TotalTime>
  <Words>128</Words>
  <Application>Microsoft Office PowerPoint</Application>
  <PresentationFormat>On-screen Show (4:3)</PresentationFormat>
  <Paragraphs>31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Şərq Tərəfdaşlığının Proqram Əməkdaşlığı Çərçivəsində  (PCF) 2015 – 2017   Avropa İttifaqının və Avropa Şurasının Birgə Proqramı    “Avropa İnsan Hüquqları Konvensiyası və Avropa İnsan Hüquqları Məhkəməsinin presedent hüququnun Azərbaycanda tətbiqi”  layihəsi çərçivəsində  Azərbaycan Respublikası Ədliyyə Nazirliyinin Ədliyyə Akademiyasının  birgə əməkdaşlığı ilə təşkil edilən   TƏLİM  Təlimçilər: Könül Qasımova, Günel İsmayılbəyli, Oktay Məhərrəmov 2015</vt:lpstr>
      <vt:lpstr>AİHK 9-cu Maddə Fikir, vicdan və din azadlığı    </vt:lpstr>
      <vt:lpstr>MADDƏ 9 Fikir, vicdan və din azadlığı  1. Hər kəsin fikir, vicdan və din azadlığı hüququ vardır; bu hüquqa öz dinini və ya əqidəsini dəyişmək azadlığı, öz dininə və ya əqidəsinə həm təkbaşına, həm də başqaları ilə birlikdə etiqad etmək və açıq yaxud şəxsi qaydada ibadəti, təlimləri, dini və mərasim ayinlərini yerinə yetirmək azadlığı daxildir.  2. Öz dininə və baxışlarına etiqad etmək azadlığı yalnız ictimai asayiş maraqları naminə, ictimai qaydanı, sağlamlığı, yaxud mənəviyyatı qorumaq üçün və ya digər şəxslərin hüquq və azadlıqlarını müdafiə etmək üçün qanunla nəzərdə tutulmuş və demokratik cəmiyyətdə zəruri olan məhdudiyyətlərə məruz qala bilər.</vt:lpstr>
      <vt:lpstr> Plüralizm və Tolerantlıq Avropa demokratik cəmiyyətinin əsası         9-cu maddədə təsbit olunmuş fikir, vicdan və din azadlığı Konvensiyada nəzərdə tutulan "demokratik cəmiyyətin" dayaqlarından biridir. Dini meyarlar baxımından bu azadlıq dindarların dini mənsubiyyətinin təsdiqində və həyat haqqında anlayışlarının formalaşmasında mühüm elementlərdən biridir, lakin o, həm də ateistlər, aqnostiklər, skeptiklər və heç bir əqidəyə inanmayanlar üçün də olduqca dəyərlidir. Əsrlər boyu qurbanlar bahasına qalib gəlmiş demokratik cəmiyyətdən ayrılmaz olan plüralizm ondan asılıdır. (Kokkinakis Yunanıstana qarşı)</vt:lpstr>
      <vt:lpstr>Beynəlxalq standartlar İnsan hüquqları haqqında Ümumi Bəyannamə (18-ci maddə);  Mülki və siyasi hüquqlar haqqında Beynəlxalq Pakt (18-ci maddə);  İnsan hüquqları haqqında Amerika Konvensiyası (12-ci maddə);   İnsan və xalqların hüquqları haqqında Afrika Xartiyası (8-ci maddə). </vt:lpstr>
      <vt:lpstr>Milli qanunvericilik  Konstitusiya;  Dini etiqad azadlığı haqqında Qanun;  Dini ekstremizmə qarşı mübarizə haqqında Qanun;  digər sahəvi aktlar (məsələn AR CM).</vt:lpstr>
      <vt:lpstr>9-cu maddə aşağıdakı beş əsas sualı zəruri edir:   9-cu maddənin tətbiq dairəsi nədən ibarətdir?   Müdaxilə baş veribmi?   Müdaxilə qanuni məqsəd daşıyıbmı?   Müdaxilə "qanunla nəzərdə tutulubmu"?   Müdaxilə "demokratik cəmiyyətdə zəruri idimi"?  </vt:lpstr>
      <vt:lpstr>Tətbiq dairəsi və hüdudlar  daxili aspekt (forum internum) – «Hər kəsin ... öz dinini və ya əqidəsini dəyişmək azadlığı, ... şəxsi qaydada ... yerinə yetirmək azadlığı...»  Baxışlara sahib olmaq və onları dəyişmək hüququ «mütləq» hüquqdur.       </vt:lpstr>
      <vt:lpstr>Tətbiq dairəsi və hüdudlar  xarici aspekt – «Hər kəsin ... öz dininə və ya əqidəsinə həm təkbaşına, həm də başqaları ilə birlikdə etiqad etmək və açıq ... qaydada  ibadəti, təlimləri, dini və mərasim ayinlərini yerinə yetirmək azadlığı...»   Arrowsmith Birləşmiş Krallığa qarşı </vt:lpstr>
      <vt:lpstr>Tətbiq dairəsi və hüdudlar (misallar) Aiddir: dini and içməyə məcburiyyət dini mərasimdə iştiraka vadar etmə dini geyim və simvollardan istifadəyə məhdudiyyətlər başqalarını dinə etiqad etməyə inandırmağa qadağa dini ayinlərin icrası üçün yerlərin təşkilinə məhdudiyyətlər dini qrupları qeydiyyata almaqdan imtina icma üzvlərinin dini ayinlərin icrası üçün toplaşmasına məhdudiyyətlər dini qrupların fəaliyyətlərinə dövlətin qanunsuz müdaxiləsi  Aid deyil: könüllü intihara yardım etmə ölümündən sonra külünün öz vətənində səpələnib yayılması vergi ödəyicisinin etdiyi ödənişlərin konkret məqsədlərə yönəldilməsi barədə tələblər boşanma imkanının mövcud olmaması məsələsi</vt:lpstr>
      <vt:lpstr>«Qonşu» maddələr 10 maddə - Fikri ifadə etmək azadlığı 1. Hər kəs öz fikrini ifadə etmək azadlığı hüququna malikdir. Bu hüquqa öz rəyində qalmaq azadlığı, və ... məlumat və ideyaları almaq və yaymaq azadlığı daxildir.  11 maddə - Yığıncaqlar və birləşmək azadlığı 1. Hər kəsin dinc toplaşmaq azadlığı və öz maraqlarını müdafiə etmək üçün ... başqaları ilə birləşmək azadlığı hüququ vardır.  1 saylı Protokol 2 maddə - Təhsil hüququ Dövlət ... valideynlərin öz dini və fəlsəfi baxışlarına müvafiq olan təhsil və tədrisi təmin etmək hüququna hörmət edir.  14 maddə və 12 saylı Protokolun 1 maddəsi - Ayrı-seçkiliyin qadağan olunması Hüquq və azadlıqlardan istifadə ... din, ... digər baxışlara görə ayrı seçkilik olmadan təmin olunmalıdır. </vt:lpstr>
      <vt:lpstr>Terminlər  Din Fikir  Vicdan Əqidə Baxışlar </vt:lpstr>
      <vt:lpstr>Din termininə daxildir 1:  «müəyyən baxışların və onlarla əlaqədar fəaliyyətlərin «din» hesab edilib-edilməməsi məsələsini mücərrəd şəkildə həll etmək Məhkəmənin vəzifəsi deyil» (Kimlya və başqaları Rusiyaya qarşı).  "əsas" dinlər (ISKCON və digər 8 şəxs Birləşmiş Krallığa qarşı)  belə baxışların daha kiçik miqyaslı variantları (Cha’are Shalom Ve Tsedek Fransaya qarşı)  Köhnə dini baxışlar. məsələn, druidizm (Çeppell Birləşmiş Krallığa qarşı)  </vt:lpstr>
      <vt:lpstr>Din termininə daxildir 2:  son dövrlərin dini hərəkatları:  İyeqova şahidləri (Kokkinakis Yunanıstana qarşı)  Sayentoloqlar (X və Sayentoloji kilsə İsveçə qarşı)  Ay Sektası (X Avstriyaya qarşı)  Oşo hərəkatı (Leela Förderkreis e.V. və başqaları Almaniyaya qarşı)  İlahi İşıq Mərkəzi (Omkarananda və İlahi İşıq Mərkəzi İsveçrəyə qarşı)  </vt:lpstr>
      <vt:lpstr>9-cu maddənin təsiri altına düşmək üçün əqidə:  inam, ciddiyyət, ardıcıllıq və mühümlük müəyyən səviyyəyə çatmalıdır;  demokratik Avropa cəmiyyətində insan ləyaqətinə hörmət prinsipinə uyğun hesab edilməlidir. (Kempbell və Kozans Birləşmiş Krallığa qarşı)  Məsələn: pasifizm, ateizm, veqanizm, aqnostiklər, skeptiklər və s. </vt:lpstr>
      <vt:lpstr>Müdaxilə  «müdaxilə» - 1-ci bənd «pozuntu» - 2-ci bənd  Müdaxilə: 1. dövlət orqanının konkret tədbiri (məhdudlaşdırma, təxirə salma, qadağa) 2. dövlətin pozitiv öhdəliyini icra etməməsi  </vt:lpstr>
      <vt:lpstr>Dövlət orqanının konkret tədbiri  Sanksiya  ibadət yerlərinə gəlməyə məhdudiyyət  dini ayin və mərasimləri icra etməyə qadağa   Dini qurumu qeydiyyata almaqdan imtina  Dini qurumun «sekta» adlandırılması   </vt:lpstr>
      <vt:lpstr>Dövlətin pozitiv öhdəliyini icra etməməsi  Dövlət hüquqa müdaxilədən çəkinməlidir.  Hüquqların qorunması üçün aktiv tədbirlər görməlidir.  </vt:lpstr>
      <vt:lpstr>Məhdudiyyət qanuni məqsəd daşıyırmı?  ictimai asayiş maraqları   ictimai qaydanın qorunması  sağlamlığın qorunması  mənəviyyatın qorunması   digər şəxslərin hüquq və azadlıqlarını müdafiəsi</vt:lpstr>
      <vt:lpstr>Məhdudiyyət "qanunla nəzərdə tutulubmu"?  qanun kifayət qədər anlaşılan olmalıdır - çatımlılıq  norma vətəndaşın öz davranışını tənzimləyə bilməsi üçün kifayət qədər dəqiq şəkildə ifadə edilməlidir – proqnozlaşdırılabilənlik</vt:lpstr>
      <vt:lpstr>Məhdudiyyət "demokratik cəmiyyətdə zəruridirmi"?  Müdaxilə:   təxirəsalınmaz ictimai tələbatdan irəli gəlməli;   qarşıya qoyulan qanuni məqsədə mütənasib olmalı;   münasib və yetərli səbəblərlə əsaslandırılmalıdır.   </vt:lpstr>
      <vt:lpstr>9-cu maddənin konkret aspektləri  Dini and qəbul etmək vəzifəsi  Buscarini və başqaları San Marinoya qarşı  Alexandridis Yunanıstana qarşı</vt:lpstr>
      <vt:lpstr>Sənədlərdə dinin göstərilməsi vəzifəsi  Sinan Isik Türkiyəyə qarşı  Wasmuth Almaniyaya qarşı</vt:lpstr>
      <vt:lpstr>Hərbi xidmətdən imtina  Thlimmenos Yunanıstana qarşı  Bayatyan Ermənistana qarşı </vt:lpstr>
      <vt:lpstr>Prozelitizm – başqa əqidəyə çağırış  Kokkinakis Yunanıstana qarşı  Larissis və başqaları Yunanıstana qarşı </vt:lpstr>
      <vt:lpstr>Dini geyim və simvollar   Dahlab İsveçrəyə qarşı  Leyla Sahin Türkiyəyə qarşı </vt:lpstr>
      <vt:lpstr>Dini birliklərin tanınması və qeydiyyatı  Hasan və Chaush Bolqarıstana qarşı  Metropolitan Church of Bessarabia və başqaları Moldovaya qarşı</vt:lpstr>
      <vt:lpstr>Əmək münasibətləri  Schüth Almaniyaya qarşı  Obst Almaniyaya qarşı</vt:lpstr>
      <vt:lpstr>Dini bayramlar  Kosteski Makedoniyaya qarşı  Francesco Sessa İtaliyaya qarşı</vt:lpstr>
      <vt:lpstr>Məhbusların dini əqidələri ilə əlaqədar məsələlər  Yakobski Polşaya qarşı   Poltoratski Ukraynaya qarşı Kuznetsov Ukraynaya qarşı </vt:lpstr>
      <vt:lpstr> Diqqətinizə görə təşəkkür edirik!!!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Avropa İnsan Hüquqları Konvensiyasının 9-cu maddəsi</dc:title>
  <dc:creator>Oktay Meherremov (LAGA)</dc:creator>
  <cp:lastModifiedBy>ROVSHANOVA Vafa</cp:lastModifiedBy>
  <cp:revision>82</cp:revision>
  <cp:lastPrinted>2015-12-12T09:12:44Z</cp:lastPrinted>
  <dcterms:created xsi:type="dcterms:W3CDTF">2006-08-16T00:00:00Z</dcterms:created>
  <dcterms:modified xsi:type="dcterms:W3CDTF">2016-07-02T10:01:43Z</dcterms:modified>
</cp:coreProperties>
</file>