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2"/>
  </p:notesMasterIdLst>
  <p:sldIdLst>
    <p:sldId id="256" r:id="rId2"/>
    <p:sldId id="278" r:id="rId3"/>
    <p:sldId id="272" r:id="rId4"/>
    <p:sldId id="279" r:id="rId5"/>
    <p:sldId id="274" r:id="rId6"/>
    <p:sldId id="275" r:id="rId7"/>
    <p:sldId id="276" r:id="rId8"/>
    <p:sldId id="280" r:id="rId9"/>
    <p:sldId id="277"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5082AB-1AAD-4AB7-9C38-F2ED0102A8AB}" type="datetimeFigureOut">
              <a:rPr lang="ru-RU" smtClean="0"/>
              <a:t>06.07.2016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B1D6D-C96B-43A1-9D57-61C6B573ABF6}" type="slidenum">
              <a:rPr lang="ru-RU" smtClean="0"/>
              <a:t>‹#›</a:t>
            </a:fld>
            <a:endParaRPr lang="ru-RU"/>
          </a:p>
        </p:txBody>
      </p:sp>
    </p:spTree>
    <p:extLst>
      <p:ext uri="{BB962C8B-B14F-4D97-AF65-F5344CB8AC3E}">
        <p14:creationId xmlns:p14="http://schemas.microsoft.com/office/powerpoint/2010/main" val="3270784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A8F5430-40EE-487B-8EAE-4367C960610B}" type="datetime1">
              <a:rPr lang="en-US" smtClean="0"/>
              <a:t>7/6/2016</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endParaRPr kumimoji="0" lang="en-US"/>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B4D264-2F6F-4315-A8D0-3B5BE5DE9C59}" type="datetime1">
              <a:rPr lang="en-US" smtClean="0"/>
              <a:t>7/6/2016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941EBB-FFA1-493D-9E80-3D3A407EED40}" type="datetime1">
              <a:rPr lang="en-US" smtClean="0"/>
              <a:t>7/6/2016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C4D5A23-5754-414D-BB4D-589FCC22DBD2}" type="datetime1">
              <a:rPr lang="en-US" smtClean="0"/>
              <a:t>7/6/2016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4F57990-2F6E-4516-8D73-745FEB292F66}" type="datetime1">
              <a:rPr lang="en-US" smtClean="0"/>
              <a:t>7/6/2016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9CBDD0B-C254-45D4-AF9B-51A1372AE700}" type="datetime1">
              <a:rPr lang="en-US" smtClean="0"/>
              <a:t>7/6/2016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140CFD56-CD55-4456-AFA0-A81666EDD9F0}" type="datetime1">
              <a:rPr lang="en-US" smtClean="0"/>
              <a:t>7/6/2016</a:t>
            </a:fld>
            <a:endParaRPr lang="en-US"/>
          </a:p>
        </p:txBody>
      </p:sp>
      <p:sp>
        <p:nvSpPr>
          <p:cNvPr id="27" name="Номер слайда 26"/>
          <p:cNvSpPr>
            <a:spLocks noGrp="1"/>
          </p:cNvSpPr>
          <p:nvPr>
            <p:ph type="sldNum" sz="quarter" idx="11"/>
          </p:nvPr>
        </p:nvSpPr>
        <p:spPr/>
        <p:txBody>
          <a:bodyPr rtlCol="0"/>
          <a:lstStyle/>
          <a:p>
            <a:fld id="{69E29E33-B620-47F9-BB04-8846C2A5AFCC}" type="slidenum">
              <a:rPr kumimoji="0" lang="en-US" smtClean="0"/>
              <a:pPr/>
              <a:t>‹#›</a:t>
            </a:fld>
            <a:endParaRPr kumimoji="0" lang="en-US"/>
          </a:p>
        </p:txBody>
      </p:sp>
      <p:sp>
        <p:nvSpPr>
          <p:cNvPr id="28" name="Нижний колонтитул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60834B3-B318-40B2-A971-9BF6576B6A13}" type="datetime1">
              <a:rPr lang="en-US" smtClean="0"/>
              <a:t>7/6/2016</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endParaRPr kumimoji="0" lang="en-US"/>
          </a:p>
        </p:txBody>
      </p:sp>
      <p:sp>
        <p:nvSpPr>
          <p:cNvPr id="5" name="Номер слайда 4"/>
          <p:cNvSpPr>
            <a:spLocks noGrp="1"/>
          </p:cNvSpPr>
          <p:nvPr>
            <p:ph type="sldNum" sz="quarter" idx="12"/>
          </p:nvPr>
        </p:nvSpPr>
        <p:spPr>
          <a:xfrm>
            <a:off x="8174736" y="2272"/>
            <a:ext cx="762000" cy="365760"/>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CB27F6-EE53-4ACC-8648-8A3DF5B5906D}" type="datetime1">
              <a:rPr lang="en-US" smtClean="0"/>
              <a:t>7/6/2016</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A7B4181-4827-408F-9539-23FD0FEB0A31}" type="datetime1">
              <a:rPr lang="en-US" smtClean="0"/>
              <a:t>7/6/2016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E659687-693A-45C2-A5FB-4041C054FB7E}" type="datetime1">
              <a:rPr lang="en-US" smtClean="0"/>
              <a:t>7/6/2016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0B05AF9-1E64-426F-BB94-A2D0E48E6C69}" type="datetime1">
              <a:rPr lang="en-US" smtClean="0"/>
              <a:t>7/6/2016</a:t>
            </a:fld>
            <a:endParaRPr lang="en-US">
              <a:solidFill>
                <a:schemeClr val="tx1">
                  <a:shade val="50000"/>
                </a:schemeClr>
              </a:solidFill>
            </a:endParaRPr>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0" lang="en-US">
              <a:solidFill>
                <a:schemeClr val="tx1">
                  <a:shade val="50000"/>
                </a:schemeClr>
              </a:solidFill>
            </a:endParaRPr>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az-Latn-AZ" sz="2800" dirty="0" smtClean="0">
                <a:latin typeface="Palatino Linotype" pitchFamily="18" charset="0"/>
              </a:rPr>
              <a:t>İnsan hüquqlarının və əsas azadlıqlarının müdafiəsi haqqında Konvensıyanın </a:t>
            </a:r>
            <a:r>
              <a:rPr lang="az-Latn-AZ" sz="2800" dirty="0" smtClean="0">
                <a:latin typeface="Palatino Linotype" pitchFamily="18" charset="0"/>
              </a:rPr>
              <a:t>9-cu </a:t>
            </a:r>
            <a:r>
              <a:rPr lang="az-Latn-AZ" sz="2800" dirty="0" smtClean="0">
                <a:latin typeface="Palatino Linotype" pitchFamily="18" charset="0"/>
              </a:rPr>
              <a:t>maddəsi</a:t>
            </a:r>
            <a:endParaRPr lang="ru-RU" sz="2800" dirty="0">
              <a:latin typeface="Palatino Linotype" pitchFamily="18" charset="0"/>
            </a:endParaRPr>
          </a:p>
        </p:txBody>
      </p:sp>
      <p:sp>
        <p:nvSpPr>
          <p:cNvPr id="3" name="Подзаголовок 2"/>
          <p:cNvSpPr>
            <a:spLocks noGrp="1"/>
          </p:cNvSpPr>
          <p:nvPr>
            <p:ph type="subTitle" idx="1"/>
          </p:nvPr>
        </p:nvSpPr>
        <p:spPr>
          <a:xfrm>
            <a:off x="395536" y="3933056"/>
            <a:ext cx="4953000" cy="1575466"/>
          </a:xfrm>
        </p:spPr>
        <p:txBody>
          <a:bodyPr>
            <a:normAutofit fontScale="85000" lnSpcReduction="20000"/>
          </a:bodyPr>
          <a:lstStyle/>
          <a:p>
            <a:r>
              <a:rPr lang="az-Latn-AZ" b="1" i="1" dirty="0" smtClean="0"/>
              <a:t>Sadiq Bağırov </a:t>
            </a:r>
            <a:endParaRPr lang="en-US" b="1" i="1" dirty="0" smtClean="0"/>
          </a:p>
          <a:p>
            <a:r>
              <a:rPr lang="az-Latn-AZ" b="1" i="1" dirty="0" smtClean="0"/>
              <a:t>və </a:t>
            </a:r>
            <a:endParaRPr lang="en-US" b="1" i="1" dirty="0" smtClean="0"/>
          </a:p>
          <a:p>
            <a:r>
              <a:rPr lang="az-Latn-AZ" b="1" i="1" dirty="0" smtClean="0"/>
              <a:t>Tural Hacıbəyli</a:t>
            </a:r>
            <a:endParaRPr lang="az-Latn-AZ" b="1" i="1" dirty="0" smtClean="0"/>
          </a:p>
          <a:p>
            <a:endParaRPr lang="az-Latn-AZ" b="1" i="1" dirty="0" smtClean="0"/>
          </a:p>
          <a:p>
            <a:r>
              <a:rPr lang="az-Latn-AZ" b="1" i="1" dirty="0" smtClean="0"/>
              <a:t>2014</a:t>
            </a:r>
            <a:endParaRPr lang="ru-RU"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5526360"/>
          </a:xfrm>
        </p:spPr>
        <p:txBody>
          <a:bodyPr>
            <a:normAutofit/>
          </a:bodyPr>
          <a:lstStyle/>
          <a:p>
            <a:pPr algn="ctr"/>
            <a:r>
              <a:rPr lang="az-Latn-AZ" dirty="0" smtClean="0"/>
              <a:t>Diqqətinizə görə minnətdarıq!!!</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endParaRPr lang="ru-RU" dirty="0"/>
          </a:p>
        </p:txBody>
      </p:sp>
      <p:pic>
        <p:nvPicPr>
          <p:cNvPr id="1026" name="Picture 2" descr="C:\Users\admin\Desktop\images.jpg"/>
          <p:cNvPicPr>
            <a:picLocks noChangeAspect="1" noChangeArrowheads="1"/>
          </p:cNvPicPr>
          <p:nvPr/>
        </p:nvPicPr>
        <p:blipFill>
          <a:blip r:embed="rId2" cstate="print"/>
          <a:srcRect/>
          <a:stretch>
            <a:fillRect/>
          </a:stretch>
        </p:blipFill>
        <p:spPr bwMode="auto">
          <a:xfrm>
            <a:off x="2843808" y="2357438"/>
            <a:ext cx="3888432" cy="3735858"/>
          </a:xfrm>
          <a:prstGeom prst="rect">
            <a:avLst/>
          </a:prstGeom>
          <a:noFill/>
        </p:spPr>
      </p:pic>
      <p:sp>
        <p:nvSpPr>
          <p:cNvPr id="4" name="Номер слайда 3"/>
          <p:cNvSpPr>
            <a:spLocks noGrp="1"/>
          </p:cNvSpPr>
          <p:nvPr>
            <p:ph type="sldNum" sz="quarter" idx="12"/>
          </p:nvPr>
        </p:nvSpPr>
        <p:spPr/>
        <p:txBody>
          <a:bodyPr/>
          <a:lstStyle/>
          <a:p>
            <a:fld id="{69E29E33-B620-47F9-BB04-8846C2A5AFCC}"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800" dirty="0" smtClean="0"/>
              <a:t>Konvensiyanın 9-cu maddəsi:</a:t>
            </a:r>
            <a:endParaRPr lang="ru-RU" sz="2800" dirty="0"/>
          </a:p>
        </p:txBody>
      </p:sp>
      <p:sp>
        <p:nvSpPr>
          <p:cNvPr id="3" name="Содержимое 2"/>
          <p:cNvSpPr>
            <a:spLocks noGrp="1"/>
          </p:cNvSpPr>
          <p:nvPr>
            <p:ph idx="1"/>
          </p:nvPr>
        </p:nvSpPr>
        <p:spPr/>
        <p:txBody>
          <a:bodyPr>
            <a:normAutofit/>
          </a:bodyPr>
          <a:lstStyle/>
          <a:p>
            <a:pPr algn="just">
              <a:buNone/>
            </a:pPr>
            <a:r>
              <a:rPr lang="az-Latn-AZ" sz="2000" dirty="0" smtClean="0"/>
              <a:t>1. Hər kəsin fikir, vicdan və din azadlığı hüququ vardır; bu hüquqa öz dinini və ya əqidəsini dəyişmək azadlığı, öz dininə və ya əqidəsinə həm təkbaşına, həm də başqaları ilə birlikdə etiqad etmək və açıq, yaxud şəxsi qaydada ibadəti, təlimləri, dini və mərasim ayinlərinin yerinə yetirmək azadlığı daxildir.</a:t>
            </a:r>
          </a:p>
          <a:p>
            <a:pPr algn="just">
              <a:buNone/>
            </a:pPr>
            <a:endParaRPr lang="az-Latn-AZ" sz="2000" dirty="0" smtClean="0"/>
          </a:p>
          <a:p>
            <a:pPr algn="just">
              <a:buNone/>
            </a:pPr>
            <a:r>
              <a:rPr lang="az-Latn-AZ" sz="2000" dirty="0" smtClean="0"/>
              <a:t>2. Öz dininə və baxışlarına etiqad etmək azadlığı yalnız ictimai asayiş maraqları naminə, ictimai qaydanı, sağlamlığı, yaxud mənəviyyatı qorumaq üçün və ya digər şəxslərin hüquq və azadlıqlarını müdafiə etmək üçün qanunla nəzərdə tutulmuş və demokratik cəmiyyətdə zəruri olan məhdudiyyətlərə məruz qala bilər.</a:t>
            </a:r>
            <a:endParaRPr lang="ru-RU" sz="2000"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400" dirty="0" smtClean="0"/>
              <a:t>Fikir, vicdan və din azadlığının təsbit olunduğu digər beynəlxalq sənədlər:</a:t>
            </a:r>
            <a:endParaRPr lang="ru-RU" sz="2400" dirty="0"/>
          </a:p>
        </p:txBody>
      </p:sp>
      <p:sp>
        <p:nvSpPr>
          <p:cNvPr id="3" name="Содержимое 2"/>
          <p:cNvSpPr>
            <a:spLocks noGrp="1"/>
          </p:cNvSpPr>
          <p:nvPr>
            <p:ph idx="1"/>
          </p:nvPr>
        </p:nvSpPr>
        <p:spPr/>
        <p:txBody>
          <a:bodyPr>
            <a:normAutofit/>
          </a:bodyPr>
          <a:lstStyle/>
          <a:p>
            <a:r>
              <a:rPr lang="az-Latn-AZ" sz="2400" dirty="0" smtClean="0">
                <a:latin typeface="Times New Roman" pitchFamily="18" charset="0"/>
              </a:rPr>
              <a:t>İnsan hüquqları üzrə universal bəyannamə, Maddə 18;</a:t>
            </a:r>
          </a:p>
          <a:p>
            <a:pPr>
              <a:lnSpc>
                <a:spcPct val="90000"/>
              </a:lnSpc>
            </a:pPr>
            <a:r>
              <a:rPr lang="az-Latn-AZ" sz="2400" dirty="0" smtClean="0">
                <a:latin typeface="Times New Roman" pitchFamily="18" charset="0"/>
              </a:rPr>
              <a:t>Mülki və siyasi hüquqlar haqqında beynəlxalq pakt, Maddə 18</a:t>
            </a:r>
          </a:p>
          <a:p>
            <a:pPr>
              <a:lnSpc>
                <a:spcPct val="90000"/>
              </a:lnSpc>
            </a:pPr>
            <a:r>
              <a:rPr lang="az-Latn-AZ" sz="2400" dirty="0" smtClean="0">
                <a:latin typeface="Times New Roman" pitchFamily="18" charset="0"/>
              </a:rPr>
              <a:t>İnsan hüquqları haqqında Amerika konvensiyası, Maddə 12</a:t>
            </a:r>
            <a:endParaRPr lang="az-Latn-AZ" sz="1800" dirty="0" smtClean="0">
              <a:latin typeface="Times New Roman" pitchFamily="18" charset="0"/>
            </a:endParaRPr>
          </a:p>
          <a:p>
            <a:pPr>
              <a:lnSpc>
                <a:spcPct val="90000"/>
              </a:lnSpc>
            </a:pPr>
            <a:r>
              <a:rPr lang="az-Latn-AZ" sz="2400" dirty="0" smtClean="0">
                <a:latin typeface="Times New Roman" pitchFamily="18" charset="0"/>
              </a:rPr>
              <a:t>İnsan hüquqları haqda Afrika xartiyası, Maddə 8</a:t>
            </a:r>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Konvensiyanın 9-cu maddəsinin digər maddələrlə qarşılıqlı əlaqəsi</a:t>
            </a:r>
            <a:endParaRPr lang="ru-RU" dirty="0"/>
          </a:p>
        </p:txBody>
      </p:sp>
      <p:sp>
        <p:nvSpPr>
          <p:cNvPr id="3" name="Содержимое 2"/>
          <p:cNvSpPr>
            <a:spLocks noGrp="1"/>
          </p:cNvSpPr>
          <p:nvPr>
            <p:ph idx="1"/>
          </p:nvPr>
        </p:nvSpPr>
        <p:spPr>
          <a:xfrm>
            <a:off x="467544" y="2249424"/>
            <a:ext cx="8229600" cy="4325112"/>
          </a:xfrm>
        </p:spPr>
        <p:txBody>
          <a:bodyPr>
            <a:normAutofit/>
          </a:bodyPr>
          <a:lstStyle/>
          <a:p>
            <a:pPr lvl="1">
              <a:lnSpc>
                <a:spcPct val="90000"/>
              </a:lnSpc>
              <a:buFont typeface="Wingdings" pitchFamily="2" charset="2"/>
              <a:buNone/>
            </a:pPr>
            <a:endParaRPr lang="az-Latn-AZ" dirty="0" smtClean="0">
              <a:latin typeface="Times New Roman" pitchFamily="18" charset="0"/>
            </a:endParaRPr>
          </a:p>
          <a:p>
            <a:pPr lvl="1" algn="just">
              <a:lnSpc>
                <a:spcPct val="90000"/>
              </a:lnSpc>
              <a:buFont typeface="Wingdings" pitchFamily="2" charset="2"/>
              <a:buNone/>
            </a:pPr>
            <a:r>
              <a:rPr lang="az-Latn-AZ" dirty="0" smtClean="0">
                <a:solidFill>
                  <a:schemeClr val="tx1"/>
                </a:solidFill>
                <a:latin typeface="Times New Roman" pitchFamily="18" charset="0"/>
              </a:rPr>
              <a:t>Din və vicdan azadlığı sadəcə inanc olaraq deyil, həm də</a:t>
            </a:r>
          </a:p>
          <a:p>
            <a:pPr lvl="1" algn="just">
              <a:lnSpc>
                <a:spcPct val="90000"/>
              </a:lnSpc>
              <a:buFont typeface="Wingdings" pitchFamily="2" charset="2"/>
              <a:buNone/>
            </a:pPr>
            <a:r>
              <a:rPr lang="az-Latn-AZ" dirty="0" smtClean="0">
                <a:solidFill>
                  <a:schemeClr val="tx1"/>
                </a:solidFill>
                <a:latin typeface="Times New Roman" pitchFamily="18" charset="0"/>
              </a:rPr>
              <a:t>toplanaraq və ifadə olunaraq, eləcə də müdafiə olunaraq,</a:t>
            </a:r>
          </a:p>
          <a:p>
            <a:pPr lvl="1" algn="just">
              <a:lnSpc>
                <a:spcPct val="90000"/>
              </a:lnSpc>
              <a:buFont typeface="Wingdings" pitchFamily="2" charset="2"/>
              <a:buNone/>
            </a:pPr>
            <a:r>
              <a:rPr lang="az-Latn-AZ" dirty="0" smtClean="0">
                <a:solidFill>
                  <a:schemeClr val="tx1"/>
                </a:solidFill>
                <a:latin typeface="Times New Roman" pitchFamily="18" charset="0"/>
              </a:rPr>
              <a:t>özəl həyata hörmət edilərək təmin olunmanı nəzərdə tutur</a:t>
            </a:r>
          </a:p>
          <a:p>
            <a:pPr lvl="1">
              <a:lnSpc>
                <a:spcPct val="90000"/>
              </a:lnSpc>
            </a:pPr>
            <a:r>
              <a:rPr lang="az-Latn-AZ" sz="3200" dirty="0" smtClean="0">
                <a:solidFill>
                  <a:schemeClr val="tx1"/>
                </a:solidFill>
                <a:latin typeface="Times New Roman" pitchFamily="18" charset="0"/>
              </a:rPr>
              <a:t>Maddə 6</a:t>
            </a:r>
          </a:p>
          <a:p>
            <a:pPr lvl="1">
              <a:lnSpc>
                <a:spcPct val="90000"/>
              </a:lnSpc>
            </a:pPr>
            <a:r>
              <a:rPr lang="az-Latn-AZ" sz="3200" dirty="0" smtClean="0">
                <a:solidFill>
                  <a:schemeClr val="tx1"/>
                </a:solidFill>
                <a:latin typeface="Times New Roman" pitchFamily="18" charset="0"/>
              </a:rPr>
              <a:t>Maddə 8</a:t>
            </a:r>
          </a:p>
          <a:p>
            <a:pPr lvl="1">
              <a:lnSpc>
                <a:spcPct val="90000"/>
              </a:lnSpc>
            </a:pPr>
            <a:r>
              <a:rPr lang="az-Latn-AZ" sz="3200" dirty="0" smtClean="0">
                <a:solidFill>
                  <a:schemeClr val="tx1"/>
                </a:solidFill>
                <a:latin typeface="Times New Roman" pitchFamily="18" charset="0"/>
              </a:rPr>
              <a:t>Maddə 10</a:t>
            </a:r>
          </a:p>
          <a:p>
            <a:pPr lvl="1">
              <a:lnSpc>
                <a:spcPct val="90000"/>
              </a:lnSpc>
            </a:pPr>
            <a:r>
              <a:rPr lang="az-Latn-AZ" sz="3200" dirty="0" smtClean="0">
                <a:solidFill>
                  <a:schemeClr val="tx1"/>
                </a:solidFill>
                <a:latin typeface="Times New Roman" pitchFamily="18" charset="0"/>
              </a:rPr>
              <a:t>Maddə 11</a:t>
            </a:r>
          </a:p>
          <a:p>
            <a:pPr lvl="1">
              <a:lnSpc>
                <a:spcPct val="90000"/>
              </a:lnSpc>
            </a:pPr>
            <a:r>
              <a:rPr lang="az-Latn-AZ" sz="3200" dirty="0" smtClean="0">
                <a:solidFill>
                  <a:schemeClr val="tx1"/>
                </a:solidFill>
                <a:latin typeface="Times New Roman" pitchFamily="18" charset="0"/>
              </a:rPr>
              <a:t>Maddə 12</a:t>
            </a:r>
          </a:p>
          <a:p>
            <a:endParaRPr lang="ru-RU"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4</a:t>
            </a:fld>
            <a:endParaRPr kumimoji="0"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43000"/>
            <a:ext cx="9144000" cy="1066800"/>
          </a:xfrm>
        </p:spPr>
        <p:txBody>
          <a:bodyPr>
            <a:noAutofit/>
          </a:bodyPr>
          <a:lstStyle/>
          <a:p>
            <a:pPr algn="just"/>
            <a:r>
              <a:rPr lang="az-Latn-AZ" sz="2400" b="1" dirty="0" smtClean="0"/>
              <a:t>  Konvensiyanın 9-cu maddəsində nəzərdə tutulan azadlıqlara müdaxilə zamanı pozuntunun baş verib-verməməsini müəyyən etmək üçün aşağıdakıların hər biri ayrıca araşdırılmalıdır:</a:t>
            </a:r>
            <a:endParaRPr lang="ru-RU" sz="2400" b="1" dirty="0"/>
          </a:p>
        </p:txBody>
      </p:sp>
      <p:sp>
        <p:nvSpPr>
          <p:cNvPr id="3" name="Содержимое 2"/>
          <p:cNvSpPr>
            <a:spLocks noGrp="1"/>
          </p:cNvSpPr>
          <p:nvPr>
            <p:ph idx="1"/>
          </p:nvPr>
        </p:nvSpPr>
        <p:spPr>
          <a:xfrm>
            <a:off x="457200" y="2852936"/>
            <a:ext cx="8229600" cy="3721600"/>
          </a:xfrm>
        </p:spPr>
        <p:txBody>
          <a:bodyPr/>
          <a:lstStyle/>
          <a:p>
            <a:pPr marL="530352" indent="-457200">
              <a:buAutoNum type="arabicPeriod"/>
            </a:pPr>
            <a:r>
              <a:rPr lang="az-Latn-AZ" dirty="0" smtClean="0"/>
              <a:t>Qiymətləndirmə sərbəstliyinin hüdudlarının müəyyən edilməsi</a:t>
            </a:r>
          </a:p>
          <a:p>
            <a:pPr marL="530352" indent="-457200">
              <a:buAutoNum type="arabicPeriod"/>
            </a:pPr>
            <a:r>
              <a:rPr lang="az-Latn-AZ" dirty="0" smtClean="0"/>
              <a:t>Müdaxilənin baş verib-verməməsi</a:t>
            </a:r>
          </a:p>
          <a:p>
            <a:pPr marL="530352" indent="-457200">
              <a:buAutoNum type="arabicPeriod"/>
            </a:pPr>
            <a:r>
              <a:rPr lang="az-Latn-AZ" dirty="0" smtClean="0"/>
              <a:t>Müdaxilənin qanunda nəzərdə tutulması</a:t>
            </a:r>
          </a:p>
          <a:p>
            <a:pPr marL="530352" indent="-457200">
              <a:buAutoNum type="arabicPeriod"/>
            </a:pPr>
            <a:r>
              <a:rPr lang="az-Latn-AZ" dirty="0" smtClean="0"/>
              <a:t>Müdaxilənin qanuni məqsəd güdməsi</a:t>
            </a:r>
          </a:p>
          <a:p>
            <a:pPr marL="530352" indent="-457200">
              <a:buAutoNum type="arabicPeriod"/>
            </a:pPr>
            <a:r>
              <a:rPr lang="az-Latn-AZ" dirty="0" smtClean="0"/>
              <a:t>Müdaxilənin demokratik cəmiyyətdə zəruri olması və mütənasibliyə riayət olunması</a:t>
            </a:r>
            <a:endParaRPr lang="ru-RU"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2800" b="1" dirty="0" smtClean="0"/>
              <a:t>Qiymətləndirmə sərbəstliyi və onun hüdudları:</a:t>
            </a:r>
            <a:endParaRPr lang="ru-RU" sz="2800" b="1" dirty="0"/>
          </a:p>
        </p:txBody>
      </p:sp>
      <p:sp>
        <p:nvSpPr>
          <p:cNvPr id="3" name="Содержимое 2"/>
          <p:cNvSpPr>
            <a:spLocks noGrp="1"/>
          </p:cNvSpPr>
          <p:nvPr>
            <p:ph idx="1"/>
          </p:nvPr>
        </p:nvSpPr>
        <p:spPr>
          <a:xfrm>
            <a:off x="457200" y="2852936"/>
            <a:ext cx="8229600" cy="3721600"/>
          </a:xfrm>
        </p:spPr>
        <p:txBody>
          <a:bodyPr/>
          <a:lstStyle/>
          <a:p>
            <a:pPr algn="just">
              <a:buNone/>
            </a:pPr>
            <a:r>
              <a:rPr lang="az-Latn-AZ" dirty="0" smtClean="0"/>
              <a:t>   </a:t>
            </a:r>
            <a:r>
              <a:rPr lang="az-Latn-AZ" sz="2400" dirty="0" smtClean="0"/>
              <a:t>Qiymətləndirmə sərbəstliyi səlahiyyətli dövlət orqanının Konvensiyada nəzərdə tutulan hüquq və azadlıqlara müdaxilə edib-etməməsi ilə bağlı seçim imkanıdır.</a:t>
            </a:r>
            <a:endParaRPr lang="ru-RU" sz="2400" dirty="0" smtClean="0"/>
          </a:p>
          <a:p>
            <a:endParaRPr lang="ru-RU"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6</a:t>
            </a:fld>
            <a:endParaRPr kumimoji="0"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Müdaxilə:</a:t>
            </a:r>
            <a:endParaRPr lang="ru-RU" dirty="0"/>
          </a:p>
        </p:txBody>
      </p:sp>
      <p:sp>
        <p:nvSpPr>
          <p:cNvPr id="3" name="Содержимое 2"/>
          <p:cNvSpPr>
            <a:spLocks noGrp="1"/>
          </p:cNvSpPr>
          <p:nvPr>
            <p:ph idx="1"/>
          </p:nvPr>
        </p:nvSpPr>
        <p:spPr>
          <a:xfrm>
            <a:off x="107504" y="2249424"/>
            <a:ext cx="8856984" cy="4325112"/>
          </a:xfrm>
        </p:spPr>
        <p:txBody>
          <a:bodyPr/>
          <a:lstStyle/>
          <a:p>
            <a:pPr algn="just">
              <a:buNone/>
            </a:pPr>
            <a:r>
              <a:rPr lang="az-Latn-AZ" dirty="0" smtClean="0"/>
              <a:t>   </a:t>
            </a:r>
            <a:r>
              <a:rPr lang="az-Latn-AZ" sz="2400" dirty="0" smtClean="0"/>
              <a:t>Səlahiyyətli dövlət orqanının şəxsin hüquq və azadlıqlarını reallaşdırmaq imkanını məhdudlaşdırması, təxirə salması və ya qadağan etməsidir.</a:t>
            </a:r>
            <a:endParaRPr lang="ru-RU" sz="2400"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7</a:t>
            </a:fld>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200" dirty="0" smtClean="0"/>
              <a:t>Müdaxilənin qanunda nəzərdə tutulması:</a:t>
            </a:r>
            <a:endParaRPr lang="ru-RU" sz="3200" dirty="0"/>
          </a:p>
        </p:txBody>
      </p:sp>
      <p:sp>
        <p:nvSpPr>
          <p:cNvPr id="3" name="Содержимое 2"/>
          <p:cNvSpPr>
            <a:spLocks noGrp="1"/>
          </p:cNvSpPr>
          <p:nvPr>
            <p:ph idx="1"/>
          </p:nvPr>
        </p:nvSpPr>
        <p:spPr>
          <a:xfrm>
            <a:off x="0" y="2249424"/>
            <a:ext cx="8686800" cy="4325112"/>
          </a:xfrm>
        </p:spPr>
        <p:txBody>
          <a:bodyPr/>
          <a:lstStyle/>
          <a:p>
            <a:pPr algn="just">
              <a:buNone/>
            </a:pPr>
            <a:r>
              <a:rPr lang="az-Latn-AZ" dirty="0" smtClean="0"/>
              <a:t>   Şəxsin hüququna müdaxilə qanunda nəzərdə tutulmalıdır. Qanun isə əl çatan, anlaşılan və dəqiq olmalıdır.</a:t>
            </a:r>
            <a:endParaRPr lang="ru-RU"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Qanuni məqsəd:</a:t>
            </a:r>
            <a:endParaRPr lang="ru-RU" dirty="0"/>
          </a:p>
        </p:txBody>
      </p:sp>
      <p:sp>
        <p:nvSpPr>
          <p:cNvPr id="3" name="Содержимое 2"/>
          <p:cNvSpPr>
            <a:spLocks noGrp="1"/>
          </p:cNvSpPr>
          <p:nvPr>
            <p:ph idx="1"/>
          </p:nvPr>
        </p:nvSpPr>
        <p:spPr/>
        <p:txBody>
          <a:bodyPr/>
          <a:lstStyle/>
          <a:p>
            <a:pPr>
              <a:buNone/>
            </a:pPr>
            <a:r>
              <a:rPr lang="az-Latn-AZ" dirty="0" smtClean="0"/>
              <a:t>Müdaxilən 4 qanuni məqsədi var:</a:t>
            </a:r>
          </a:p>
          <a:p>
            <a:pPr marL="530352" indent="-457200">
              <a:buNone/>
            </a:pPr>
            <a:r>
              <a:rPr lang="az-Latn-AZ" dirty="0" smtClean="0"/>
              <a:t>1. Milli təhlükəsizlik və ictimai asayiş maraqları</a:t>
            </a:r>
          </a:p>
          <a:p>
            <a:pPr marL="530352" indent="-457200">
              <a:buNone/>
            </a:pPr>
            <a:r>
              <a:rPr lang="az-Latn-AZ" dirty="0" smtClean="0"/>
              <a:t>2. İğtişaşın və cinayətin qarşısının alınması </a:t>
            </a:r>
            <a:r>
              <a:rPr lang="az-Latn-AZ" i="1" dirty="0" smtClean="0"/>
              <a:t>(Leyla Şahin Türkiyəyə qarşı 10/11/2005)</a:t>
            </a:r>
          </a:p>
          <a:p>
            <a:pPr marL="530352" indent="-457200">
              <a:buNone/>
            </a:pPr>
            <a:r>
              <a:rPr lang="az-Latn-AZ" dirty="0" smtClean="0"/>
              <a:t>3. Sağlamlığın və mənəviyyatın mühafizəsi </a:t>
            </a:r>
            <a:r>
              <a:rPr lang="az-Latn-AZ" i="1" dirty="0" smtClean="0"/>
              <a:t>(Eveyda Böyük Britaniyaya qarşı 15/01/2013)</a:t>
            </a:r>
          </a:p>
          <a:p>
            <a:pPr marL="530352" indent="-457200">
              <a:buNone/>
            </a:pPr>
            <a:r>
              <a:rPr lang="az-Latn-AZ" dirty="0" smtClean="0"/>
              <a:t>4. Başqa şəxslərin hüquq və azadlıqlarının müdafiəsi </a:t>
            </a:r>
            <a:r>
              <a:rPr lang="az-Latn-AZ" i="1" dirty="0" smtClean="0"/>
              <a:t>(Françesko Sessa İtaliyaya qarşı 03/04/12)</a:t>
            </a:r>
            <a:endParaRPr lang="ru-RU" i="1" dirty="0" smtClean="0"/>
          </a:p>
          <a:p>
            <a:endParaRPr lang="ru-RU"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946</TotalTime>
  <Words>404</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Городская</vt:lpstr>
      <vt:lpstr>İnsan hüquqlarının və əsas azadlıqlarının müdafiəsi haqqında Konvensıyanın 9-cu maddəsi</vt:lpstr>
      <vt:lpstr>Konvensiyanın 9-cu maddəsi:</vt:lpstr>
      <vt:lpstr>Fikir, vicdan və din azadlığının təsbit olunduğu digər beynəlxalq sənədlər:</vt:lpstr>
      <vt:lpstr>Konvensiyanın 9-cu maddəsinin digər maddələrlə qarşılıqlı əlaqəsi</vt:lpstr>
      <vt:lpstr>  Konvensiyanın 9-cu maddəsində nəzərdə tutulan azadlıqlara müdaxilə zamanı pozuntunun baş verib-verməməsini müəyyən etmək üçün aşağıdakıların hər biri ayrıca araşdırılmalıdır:</vt:lpstr>
      <vt:lpstr>Qiymətləndirmə sərbəstliyi və onun hüdudları:</vt:lpstr>
      <vt:lpstr>Müdaxilə:</vt:lpstr>
      <vt:lpstr>Müdaxilənin qanunda nəzərdə tutulması:</vt:lpstr>
      <vt:lpstr>Qanuni məqsəd:</vt:lpstr>
      <vt:lpstr>Diqqətinizə görə minnətdarıq!!!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hüquqlarInIn və əsas azadlIqlarInIn müdafİəsİ haqqInda konvensİyanININ 11-cİ maddəsİ altInda gerİçəkİlmə müddəasI</dc:title>
  <dc:creator>User</dc:creator>
  <cp:lastModifiedBy>ROVSHANOVA Vafa</cp:lastModifiedBy>
  <cp:revision>94</cp:revision>
  <dcterms:created xsi:type="dcterms:W3CDTF">2013-12-12T11:22:07Z</dcterms:created>
  <dcterms:modified xsi:type="dcterms:W3CDTF">2016-07-06T12:09:52Z</dcterms:modified>
</cp:coreProperties>
</file>