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7"/>
  </p:notesMasterIdLst>
  <p:sldIdLst>
    <p:sldId id="256" r:id="rId2"/>
    <p:sldId id="261" r:id="rId3"/>
    <p:sldId id="260" r:id="rId4"/>
    <p:sldId id="266" r:id="rId5"/>
    <p:sldId id="263" r:id="rId6"/>
    <p:sldId id="264" r:id="rId7"/>
    <p:sldId id="270" r:id="rId8"/>
    <p:sldId id="265" r:id="rId9"/>
    <p:sldId id="267" r:id="rId10"/>
    <p:sldId id="268" r:id="rId11"/>
    <p:sldId id="269" r:id="rId12"/>
    <p:sldId id="262" r:id="rId13"/>
    <p:sldId id="276" r:id="rId14"/>
    <p:sldId id="277" r:id="rId15"/>
    <p:sldId id="273" r:id="rId16"/>
    <p:sldId id="272" r:id="rId17"/>
    <p:sldId id="275" r:id="rId18"/>
    <p:sldId id="278" r:id="rId19"/>
    <p:sldId id="258" r:id="rId20"/>
    <p:sldId id="271" r:id="rId21"/>
    <p:sldId id="257" r:id="rId22"/>
    <p:sldId id="274" r:id="rId23"/>
    <p:sldId id="279" r:id="rId24"/>
    <p:sldId id="280" r:id="rId25"/>
    <p:sldId id="281"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3" autoAdjust="0"/>
    <p:restoredTop sz="94634" autoAdjust="0"/>
  </p:normalViewPr>
  <p:slideViewPr>
    <p:cSldViewPr>
      <p:cViewPr>
        <p:scale>
          <a:sx n="73" d="100"/>
          <a:sy n="73" d="100"/>
        </p:scale>
        <p:origin x="-1296" y="-12"/>
      </p:cViewPr>
      <p:guideLst>
        <p:guide orient="horz" pos="2160"/>
        <p:guide pos="2880"/>
      </p:guideLst>
    </p:cSldViewPr>
  </p:slideViewPr>
  <p:outlineViewPr>
    <p:cViewPr>
      <p:scale>
        <a:sx n="33" d="100"/>
        <a:sy n="33" d="100"/>
      </p:scale>
      <p:origin x="0" y="328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DCA708-6E83-4542-9B7A-E49978BC9C86}" type="datetimeFigureOut">
              <a:rPr lang="en-US" smtClean="0"/>
              <a:pPr/>
              <a:t>7/16/2017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931E8B-EAAC-43C2-AF69-E44E8110438C}" type="slidenum">
              <a:rPr lang="en-US" smtClean="0"/>
              <a:pPr/>
              <a:t>‹#›</a:t>
            </a:fld>
            <a:endParaRPr lang="en-US"/>
          </a:p>
        </p:txBody>
      </p:sp>
    </p:spTree>
    <p:extLst>
      <p:ext uri="{BB962C8B-B14F-4D97-AF65-F5344CB8AC3E}">
        <p14:creationId xmlns:p14="http://schemas.microsoft.com/office/powerpoint/2010/main" xmlns="" val="667673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2931E8B-EAAC-43C2-AF69-E44E8110438C}"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2931E8B-EAAC-43C2-AF69-E44E8110438C}"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B4C71EC6-210F-42DE-9C53-41977AD35B3D}" type="datetimeFigureOut">
              <a:rPr lang="ru-RU" smtClean="0"/>
              <a:pPr/>
              <a:t>16.07.2017</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16.07.2017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16.07.2017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B4C71EC6-210F-42DE-9C53-41977AD35B3D}" type="datetimeFigureOut">
              <a:rPr lang="ru-RU" smtClean="0"/>
              <a:pPr/>
              <a:t>16.07.2017</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B4C71EC6-210F-42DE-9C53-41977AD35B3D}" type="datetimeFigureOut">
              <a:rPr lang="ru-RU" smtClean="0"/>
              <a:pPr/>
              <a:t>16.07.2017</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B19B0651-EE4F-4900-A07F-96A6BFA9D0F0}"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B4C71EC6-210F-42DE-9C53-41977AD35B3D}" type="datetimeFigureOut">
              <a:rPr lang="ru-RU" smtClean="0"/>
              <a:pPr/>
              <a:t>16.07.2017</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Объект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Объект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B4C71EC6-210F-42DE-9C53-41977AD35B3D}" type="datetimeFigureOut">
              <a:rPr lang="ru-RU" smtClean="0"/>
              <a:pPr/>
              <a:t>16.07.2017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B19B0651-EE4F-4900-A07F-96A6BFA9D0F0}"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B4C71EC6-210F-42DE-9C53-41977AD35B3D}" type="datetimeFigureOut">
              <a:rPr lang="ru-RU" smtClean="0"/>
              <a:pPr/>
              <a:t>16.07.2017</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B4C71EC6-210F-42DE-9C53-41977AD35B3D}" type="datetimeFigureOut">
              <a:rPr lang="ru-RU" smtClean="0"/>
              <a:pPr/>
              <a:t>16.07.2017</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B4C71EC6-210F-42DE-9C53-41977AD35B3D}" type="datetimeFigureOut">
              <a:rPr lang="ru-RU" smtClean="0"/>
              <a:pPr/>
              <a:t>16.07.2017</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B4C71EC6-210F-42DE-9C53-41977AD35B3D}" type="datetimeFigureOut">
              <a:rPr lang="ru-RU" smtClean="0"/>
              <a:pPr/>
              <a:t>16.07.2017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19B0651-EE4F-4900-A07F-96A6BFA9D0F0}"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4C71EC6-210F-42DE-9C53-41977AD35B3D}" type="datetimeFigureOut">
              <a:rPr lang="ru-RU" smtClean="0"/>
              <a:pPr/>
              <a:t>16.07.2017</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19B0651-EE4F-4900-A07F-96A6BFA9D0F0}"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260648"/>
            <a:ext cx="7772400" cy="2304256"/>
          </a:xfrm>
        </p:spPr>
        <p:txBody>
          <a:bodyPr>
            <a:normAutofit/>
          </a:bodyPr>
          <a:lstStyle/>
          <a:p>
            <a:r>
              <a:rPr lang="az-Latn-AZ" dirty="0" smtClean="0"/>
              <a:t>Mülkiyyət (əmlak) anlayışı:</a:t>
            </a:r>
            <a:br>
              <a:rPr lang="az-Latn-AZ" dirty="0" smtClean="0"/>
            </a:br>
            <a:r>
              <a:rPr lang="az-Latn-AZ" dirty="0" smtClean="0"/>
              <a:t>daxili qanunvericilik və Avropa Məhkəməsinin yanaşması</a:t>
            </a:r>
            <a:endParaRPr lang="ru-RU" dirty="0"/>
          </a:p>
        </p:txBody>
      </p:sp>
      <p:sp>
        <p:nvSpPr>
          <p:cNvPr id="3" name="Подзаголовок 2"/>
          <p:cNvSpPr>
            <a:spLocks noGrp="1"/>
          </p:cNvSpPr>
          <p:nvPr>
            <p:ph type="subTitle" idx="1"/>
          </p:nvPr>
        </p:nvSpPr>
        <p:spPr>
          <a:xfrm>
            <a:off x="699187" y="4437112"/>
            <a:ext cx="8458200" cy="914400"/>
          </a:xfrm>
        </p:spPr>
        <p:txBody>
          <a:bodyPr>
            <a:noAutofit/>
          </a:bodyPr>
          <a:lstStyle/>
          <a:p>
            <a:r>
              <a:rPr lang="az-Latn-AZ" sz="3200" dirty="0" smtClean="0">
                <a:solidFill>
                  <a:schemeClr val="tx2"/>
                </a:solidFill>
              </a:rPr>
              <a:t>                                                  </a:t>
            </a:r>
          </a:p>
          <a:p>
            <a:endParaRPr lang="az-Latn-AZ" sz="3200" dirty="0">
              <a:solidFill>
                <a:schemeClr val="tx2"/>
              </a:solidFill>
            </a:endParaRPr>
          </a:p>
          <a:p>
            <a:r>
              <a:rPr lang="az-Latn-AZ" sz="3200" b="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Şəlalə</a:t>
            </a:r>
            <a:r>
              <a:rPr lang="en-US" sz="32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t>
            </a:r>
            <a:r>
              <a:rPr lang="en-US" sz="3200" b="1" dirty="0" err="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Quluza</a:t>
            </a:r>
            <a:r>
              <a:rPr lang="az-Latn-AZ" sz="32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də,</a:t>
            </a:r>
          </a:p>
          <a:p>
            <a:r>
              <a:rPr lang="az-Latn-AZ" sz="32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Ədliyyə Akademiyasının baş məsləhətçisi</a:t>
            </a:r>
          </a:p>
          <a:p>
            <a:r>
              <a:rPr lang="az-Latn-AZ" sz="32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2017</a:t>
            </a:r>
            <a:endParaRPr lang="ru-RU"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extLst>
      <p:ext uri="{BB962C8B-B14F-4D97-AF65-F5344CB8AC3E}">
        <p14:creationId xmlns:p14="http://schemas.microsoft.com/office/powerpoint/2010/main" xmlns="" val="41081989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solidFill>
                  <a:srgbClr val="FFFF00"/>
                </a:solidFill>
              </a:rPr>
              <a:t>MÜLKİYYƏT HÜQUQUNU TƏSBİT EDƏN BEYNƏLXALQ SƏNƏDLƏR</a:t>
            </a:r>
            <a:r>
              <a:rPr lang="ru-RU" dirty="0"/>
              <a:t/>
            </a:r>
            <a:br>
              <a:rPr lang="ru-RU" dirty="0"/>
            </a:br>
            <a:endParaRPr lang="ru-RU" dirty="0"/>
          </a:p>
        </p:txBody>
      </p:sp>
      <p:sp>
        <p:nvSpPr>
          <p:cNvPr id="3" name="Объект 2"/>
          <p:cNvSpPr>
            <a:spLocks noGrp="1"/>
          </p:cNvSpPr>
          <p:nvPr>
            <p:ph idx="1"/>
          </p:nvPr>
        </p:nvSpPr>
        <p:spPr>
          <a:xfrm>
            <a:off x="304800" y="1196753"/>
            <a:ext cx="4771256" cy="4680520"/>
          </a:xfrm>
        </p:spPr>
        <p:txBody>
          <a:bodyPr>
            <a:normAutofit fontScale="25000" lnSpcReduction="20000"/>
          </a:bodyPr>
          <a:lstStyle/>
          <a:p>
            <a:endParaRPr lang="az-Latn-AZ" b="1" i="1" dirty="0" smtClean="0">
              <a:solidFill>
                <a:srgbClr val="FFFF00"/>
              </a:solidFill>
            </a:endParaRPr>
          </a:p>
          <a:p>
            <a:endParaRPr lang="az-Latn-AZ" b="1" i="1" dirty="0">
              <a:solidFill>
                <a:srgbClr val="FFFF00"/>
              </a:solidFill>
            </a:endParaRPr>
          </a:p>
          <a:p>
            <a:pPr marL="0" indent="0" fontAlgn="base">
              <a:buNone/>
            </a:pPr>
            <a:r>
              <a:rPr lang="az-Latn-AZ" sz="9800" b="1" dirty="0" smtClean="0">
                <a:solidFill>
                  <a:srgbClr val="FFFF00"/>
                </a:solidFill>
              </a:rPr>
              <a:t>Ümumdünya </a:t>
            </a:r>
            <a:r>
              <a:rPr lang="az-Latn-AZ" sz="9800" b="1" dirty="0">
                <a:solidFill>
                  <a:srgbClr val="FFFF00"/>
                </a:solidFill>
              </a:rPr>
              <a:t>İnsan Haqqları Bəyannaməsi  </a:t>
            </a:r>
            <a:r>
              <a:rPr lang="en-US" sz="9800" dirty="0"/>
              <a:t>​</a:t>
            </a:r>
          </a:p>
          <a:p>
            <a:pPr marL="0" indent="0" fontAlgn="base">
              <a:buNone/>
            </a:pPr>
            <a:r>
              <a:rPr lang="az-Latn-AZ" sz="9800" dirty="0"/>
              <a:t>​</a:t>
            </a:r>
          </a:p>
          <a:p>
            <a:pPr marL="0" indent="0" fontAlgn="base">
              <a:buNone/>
            </a:pPr>
            <a:r>
              <a:rPr lang="en-US" sz="9800" dirty="0" err="1">
                <a:solidFill>
                  <a:srgbClr val="FFFF00"/>
                </a:solidFill>
              </a:rPr>
              <a:t>Maddə</a:t>
            </a:r>
            <a:r>
              <a:rPr lang="en-US" sz="9800" dirty="0">
                <a:solidFill>
                  <a:srgbClr val="FFFF00"/>
                </a:solidFill>
              </a:rPr>
              <a:t> 17</a:t>
            </a:r>
            <a:r>
              <a:rPr lang="en-US" sz="9800" dirty="0"/>
              <a:t> </a:t>
            </a:r>
            <a:r>
              <a:rPr lang="az-Latn-AZ" sz="9800" dirty="0"/>
              <a:t>​</a:t>
            </a:r>
          </a:p>
          <a:p>
            <a:pPr marL="0" indent="0" fontAlgn="base">
              <a:lnSpc>
                <a:spcPct val="170000"/>
              </a:lnSpc>
              <a:buNone/>
            </a:pPr>
            <a:r>
              <a:rPr lang="en-US" sz="9800" dirty="0"/>
              <a:t>1. </a:t>
            </a:r>
            <a:r>
              <a:rPr lang="en-US" sz="9800" dirty="0" err="1"/>
              <a:t>Hər</a:t>
            </a:r>
            <a:r>
              <a:rPr lang="en-US" sz="9800" dirty="0"/>
              <a:t> </a:t>
            </a:r>
            <a:r>
              <a:rPr lang="en-US" sz="9800" dirty="0" err="1"/>
              <a:t>bir</a:t>
            </a:r>
            <a:r>
              <a:rPr lang="en-US" sz="9800" dirty="0"/>
              <a:t> </a:t>
            </a:r>
            <a:r>
              <a:rPr lang="en-US" sz="9800" dirty="0" err="1"/>
              <a:t>insan</a:t>
            </a:r>
            <a:r>
              <a:rPr lang="en-US" sz="9800" dirty="0"/>
              <a:t> </a:t>
            </a:r>
            <a:r>
              <a:rPr lang="en-US" sz="9800" dirty="0" err="1"/>
              <a:t>təkbaşına</a:t>
            </a:r>
            <a:r>
              <a:rPr lang="en-US" sz="9800" dirty="0"/>
              <a:t> </a:t>
            </a:r>
            <a:r>
              <a:rPr lang="en-US" sz="9800" dirty="0" err="1"/>
              <a:t>və</a:t>
            </a:r>
            <a:r>
              <a:rPr lang="en-US" sz="9800" dirty="0"/>
              <a:t> </a:t>
            </a:r>
            <a:r>
              <a:rPr lang="en-US" sz="9800" dirty="0" err="1"/>
              <a:t>ya</a:t>
            </a:r>
            <a:r>
              <a:rPr lang="en-US" sz="9800" dirty="0"/>
              <a:t> </a:t>
            </a:r>
            <a:endParaRPr lang="az-Latn-AZ" sz="9800" dirty="0" smtClean="0"/>
          </a:p>
          <a:p>
            <a:pPr marL="0" indent="0" fontAlgn="base">
              <a:lnSpc>
                <a:spcPct val="170000"/>
              </a:lnSpc>
              <a:buNone/>
            </a:pPr>
            <a:r>
              <a:rPr lang="en-US" sz="9800" dirty="0" err="1" smtClean="0"/>
              <a:t>başqaları</a:t>
            </a:r>
            <a:r>
              <a:rPr lang="en-US" sz="9800" dirty="0"/>
              <a:t> </a:t>
            </a:r>
            <a:r>
              <a:rPr lang="en-US" sz="9800" dirty="0" err="1"/>
              <a:t>ilə</a:t>
            </a:r>
            <a:r>
              <a:rPr lang="en-US" sz="9800" dirty="0"/>
              <a:t> </a:t>
            </a:r>
            <a:r>
              <a:rPr lang="en-US" sz="9800" dirty="0" err="1"/>
              <a:t>birlikdə</a:t>
            </a:r>
            <a:r>
              <a:rPr lang="en-US" sz="9800" dirty="0"/>
              <a:t> </a:t>
            </a:r>
            <a:r>
              <a:rPr lang="en-US" sz="9800" dirty="0" err="1" smtClean="0"/>
              <a:t>əmlaka</a:t>
            </a:r>
            <a:endParaRPr lang="az-Latn-AZ" sz="9800" dirty="0" smtClean="0"/>
          </a:p>
          <a:p>
            <a:pPr marL="0" indent="0" fontAlgn="base">
              <a:lnSpc>
                <a:spcPct val="170000"/>
              </a:lnSpc>
              <a:buNone/>
            </a:pPr>
            <a:r>
              <a:rPr lang="en-US" sz="9800" dirty="0"/>
              <a:t> sahib </a:t>
            </a:r>
            <a:r>
              <a:rPr lang="en-US" sz="9800" dirty="0" err="1"/>
              <a:t>olmaq</a:t>
            </a:r>
            <a:r>
              <a:rPr lang="en-US" sz="9800" dirty="0"/>
              <a:t> </a:t>
            </a:r>
            <a:r>
              <a:rPr lang="en-US" sz="9800" dirty="0" err="1"/>
              <a:t>hüququna</a:t>
            </a:r>
            <a:r>
              <a:rPr lang="en-US" sz="9800" dirty="0"/>
              <a:t> </a:t>
            </a:r>
            <a:r>
              <a:rPr lang="en-US" sz="9800" dirty="0" err="1"/>
              <a:t>malikdir</a:t>
            </a:r>
            <a:r>
              <a:rPr lang="en-US" sz="9800" dirty="0"/>
              <a:t>.</a:t>
            </a:r>
            <a:r>
              <a:rPr lang="az-Latn-AZ" sz="9800" dirty="0" smtClean="0"/>
              <a:t>​​</a:t>
            </a:r>
            <a:endParaRPr lang="az-Latn-AZ" sz="9800" dirty="0"/>
          </a:p>
          <a:p>
            <a:pPr marL="0" indent="0" fontAlgn="base">
              <a:lnSpc>
                <a:spcPct val="170000"/>
              </a:lnSpc>
              <a:buNone/>
            </a:pPr>
            <a:r>
              <a:rPr lang="en-US" sz="9800" dirty="0" smtClean="0"/>
              <a:t>2</a:t>
            </a:r>
            <a:r>
              <a:rPr lang="en-US" sz="9800" dirty="0"/>
              <a:t>. </a:t>
            </a:r>
            <a:r>
              <a:rPr lang="en-US" sz="9800" dirty="0" err="1"/>
              <a:t>Heç</a:t>
            </a:r>
            <a:r>
              <a:rPr lang="en-US" sz="9800" dirty="0"/>
              <a:t> </a:t>
            </a:r>
            <a:r>
              <a:rPr lang="en-US" sz="9800" dirty="0" err="1"/>
              <a:t>kim</a:t>
            </a:r>
            <a:r>
              <a:rPr lang="en-US" sz="9800" dirty="0"/>
              <a:t> </a:t>
            </a:r>
            <a:r>
              <a:rPr lang="en-US" sz="9800" dirty="0" err="1"/>
              <a:t>öz</a:t>
            </a:r>
            <a:r>
              <a:rPr lang="en-US" sz="9800" dirty="0"/>
              <a:t> </a:t>
            </a:r>
            <a:r>
              <a:rPr lang="en-US" sz="9800" dirty="0" err="1"/>
              <a:t>əmlakından</a:t>
            </a:r>
            <a:r>
              <a:rPr lang="en-US" sz="9800" dirty="0"/>
              <a:t> </a:t>
            </a:r>
            <a:r>
              <a:rPr lang="en-US" sz="9800" dirty="0" err="1" smtClean="0"/>
              <a:t>özbaşınalıqla</a:t>
            </a:r>
            <a:r>
              <a:rPr lang="en-US" sz="9800" dirty="0"/>
              <a:t> </a:t>
            </a:r>
            <a:r>
              <a:rPr lang="en-US" sz="9800" dirty="0" err="1"/>
              <a:t>məhrum</a:t>
            </a:r>
            <a:r>
              <a:rPr lang="en-US" sz="9800" dirty="0"/>
              <a:t> </a:t>
            </a:r>
            <a:r>
              <a:rPr lang="en-US" sz="9800" dirty="0" err="1" smtClean="0"/>
              <a:t>edilməməlidir</a:t>
            </a:r>
            <a:endParaRPr lang="en-US" sz="11200" b="1" i="1" dirty="0" smtClean="0">
              <a:solidFill>
                <a:srgbClr val="00B050"/>
              </a:solidFill>
            </a:endParaRPr>
          </a:p>
        </p:txBody>
      </p:sp>
      <p:pic>
        <p:nvPicPr>
          <p:cNvPr id="3074" name="Picture 2" descr="mülkiyet ile ilgili görsel sonucu"/>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364088" y="1772816"/>
            <a:ext cx="3779912" cy="508518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474229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4800" y="2924944"/>
            <a:ext cx="8083624" cy="3155181"/>
          </a:xfrm>
        </p:spPr>
        <p:txBody>
          <a:bodyPr>
            <a:normAutofit fontScale="40000" lnSpcReduction="20000"/>
          </a:bodyPr>
          <a:lstStyle/>
          <a:p>
            <a:pPr marL="0" indent="0" fontAlgn="base">
              <a:buNone/>
            </a:pPr>
            <a:r>
              <a:rPr lang="az-Latn-AZ" sz="9600" b="1" i="1" dirty="0">
                <a:solidFill>
                  <a:srgbClr val="00B050"/>
                </a:solidFill>
              </a:rPr>
              <a:t>İnsan Hüquq və Əsas Azadlıqlarının müdafiəsi haqqında Avropa Konvensiyasına </a:t>
            </a:r>
            <a:r>
              <a:rPr lang="az-Latn-AZ" sz="9600" dirty="0">
                <a:solidFill>
                  <a:srgbClr val="00B050"/>
                </a:solidFill>
              </a:rPr>
              <a:t>​</a:t>
            </a:r>
            <a:br>
              <a:rPr lang="az-Latn-AZ" sz="9600" dirty="0">
                <a:solidFill>
                  <a:srgbClr val="00B050"/>
                </a:solidFill>
              </a:rPr>
            </a:br>
            <a:r>
              <a:rPr lang="az-Latn-AZ" sz="9600" b="1" i="1" dirty="0">
                <a:solidFill>
                  <a:srgbClr val="00B050"/>
                </a:solidFill>
              </a:rPr>
              <a:t>dair Protokol </a:t>
            </a:r>
            <a:r>
              <a:rPr lang="az-Latn-AZ" sz="9600" dirty="0" smtClean="0">
                <a:solidFill>
                  <a:srgbClr val="00B050"/>
                </a:solidFill>
              </a:rPr>
              <a:t>​,</a:t>
            </a:r>
            <a:r>
              <a:rPr lang="en-US" sz="9600" dirty="0" smtClean="0">
                <a:solidFill>
                  <a:srgbClr val="00B050"/>
                </a:solidFill>
              </a:rPr>
              <a:t> </a:t>
            </a:r>
            <a:r>
              <a:rPr lang="az-Latn-AZ" sz="9600" b="1" i="1" dirty="0" smtClean="0">
                <a:solidFill>
                  <a:srgbClr val="00B050"/>
                </a:solidFill>
              </a:rPr>
              <a:t>Paris</a:t>
            </a:r>
            <a:r>
              <a:rPr lang="az-Latn-AZ" sz="9600" b="1" i="1" dirty="0">
                <a:solidFill>
                  <a:srgbClr val="00B050"/>
                </a:solidFill>
              </a:rPr>
              <a:t>, </a:t>
            </a:r>
            <a:r>
              <a:rPr lang="en-US" sz="9600" b="1" i="1" dirty="0" smtClean="0">
                <a:solidFill>
                  <a:srgbClr val="00B050"/>
                </a:solidFill>
              </a:rPr>
              <a:t> </a:t>
            </a:r>
            <a:r>
              <a:rPr lang="az-Latn-AZ" sz="9600" b="1" i="1" dirty="0" smtClean="0">
                <a:solidFill>
                  <a:srgbClr val="00B050"/>
                </a:solidFill>
              </a:rPr>
              <a:t>20 </a:t>
            </a:r>
            <a:r>
              <a:rPr lang="az-Latn-AZ" sz="9600" b="1" i="1" dirty="0">
                <a:solidFill>
                  <a:srgbClr val="00B050"/>
                </a:solidFill>
              </a:rPr>
              <a:t>mart 1952-ci il </a:t>
            </a:r>
            <a:endParaRPr lang="en-US" sz="9600" b="1" i="1" dirty="0">
              <a:solidFill>
                <a:srgbClr val="00B050"/>
              </a:solidFill>
            </a:endParaRPr>
          </a:p>
          <a:p>
            <a:pPr marL="0" indent="0" fontAlgn="base">
              <a:buNone/>
            </a:pPr>
            <a:endParaRPr lang="ru-RU" dirty="0"/>
          </a:p>
        </p:txBody>
      </p:sp>
    </p:spTree>
    <p:extLst>
      <p:ext uri="{BB962C8B-B14F-4D97-AF65-F5344CB8AC3E}">
        <p14:creationId xmlns:p14="http://schemas.microsoft.com/office/powerpoint/2010/main" xmlns="" val="11714845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85860"/>
            <a:ext cx="9144000" cy="5357850"/>
          </a:xfrm>
        </p:spPr>
        <p:txBody>
          <a:bodyPr>
            <a:normAutofit fontScale="47500" lnSpcReduction="20000"/>
          </a:bodyPr>
          <a:lstStyle/>
          <a:p>
            <a:pPr algn="just">
              <a:lnSpc>
                <a:spcPct val="170000"/>
              </a:lnSpc>
              <a:buNone/>
            </a:pPr>
            <a:r>
              <a:rPr lang="az-Latn-AZ" dirty="0" smtClean="0"/>
              <a:t>         </a:t>
            </a:r>
            <a:r>
              <a:rPr lang="az-Latn-AZ" sz="7600" dirty="0" smtClean="0"/>
              <a:t>Məhkəməyə görə bir şeyin mülkiyyət hüququ əhatəsində dəyərləndirilə bilməsi üçün iki ünsürün olması gərəklidir:</a:t>
            </a:r>
          </a:p>
          <a:p>
            <a:pPr algn="just">
              <a:lnSpc>
                <a:spcPct val="170000"/>
              </a:lnSpc>
              <a:buNone/>
            </a:pPr>
            <a:r>
              <a:rPr lang="az-Latn-AZ" sz="7600" dirty="0" smtClean="0"/>
              <a:t>      </a:t>
            </a:r>
            <a:r>
              <a:rPr lang="az-Latn-AZ" sz="7600" dirty="0" smtClean="0">
                <a:solidFill>
                  <a:srgbClr val="66FFFF"/>
                </a:solidFill>
              </a:rPr>
              <a:t>1. </a:t>
            </a:r>
            <a:r>
              <a:rPr lang="az-Latn-AZ" sz="7600" dirty="0" smtClean="0"/>
              <a:t>iqtisadi dəyər;</a:t>
            </a:r>
          </a:p>
          <a:p>
            <a:pPr algn="just">
              <a:lnSpc>
                <a:spcPct val="170000"/>
              </a:lnSpc>
              <a:buNone/>
            </a:pPr>
            <a:r>
              <a:rPr lang="az-Latn-AZ" sz="7600" dirty="0" smtClean="0"/>
              <a:t>      </a:t>
            </a:r>
            <a:r>
              <a:rPr lang="az-Latn-AZ" sz="7600" dirty="0" smtClean="0">
                <a:solidFill>
                  <a:srgbClr val="66FFFF"/>
                </a:solidFill>
              </a:rPr>
              <a:t>2.</a:t>
            </a:r>
            <a:r>
              <a:rPr lang="az-Latn-AZ" sz="7600" dirty="0" smtClean="0">
                <a:solidFill>
                  <a:schemeClr val="tx1">
                    <a:lumMod val="95000"/>
                  </a:schemeClr>
                </a:solidFill>
              </a:rPr>
              <a:t>Bəlli və ya qanuni gözlənti</a:t>
            </a:r>
            <a:r>
              <a:rPr lang="az-Latn-AZ" sz="7600" dirty="0" smtClean="0"/>
              <a:t>.</a:t>
            </a:r>
            <a:r>
              <a:rPr lang="az-Latn-AZ" sz="7600" dirty="0" smtClean="0">
                <a:solidFill>
                  <a:srgbClr val="66FFFF"/>
                </a:solidFill>
              </a:rPr>
              <a:t>( Pine Valley Developments LTD and others v.İrland)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az-Latn-AZ" sz="3600" dirty="0" smtClean="0"/>
              <a:t>Məhkəmənin hadisəni dəyərləndirməsi</a:t>
            </a:r>
          </a:p>
          <a:p>
            <a:pPr>
              <a:buNone/>
            </a:pPr>
            <a:r>
              <a:rPr lang="en-US" dirty="0" smtClean="0">
                <a:solidFill>
                  <a:srgbClr val="66FFFF"/>
                </a:solidFill>
              </a:rPr>
              <a:t>CASE OF DEPALLE v. FRANCE</a:t>
            </a:r>
            <a:r>
              <a:rPr lang="az-Latn-AZ" dirty="0" smtClean="0">
                <a:solidFill>
                  <a:srgbClr val="66FFFF"/>
                </a:solidFill>
              </a:rPr>
              <a:t> (20 mart 2010),</a:t>
            </a:r>
          </a:p>
          <a:p>
            <a:pPr>
              <a:buNone/>
            </a:pPr>
            <a:r>
              <a:rPr lang="az-Latn-AZ" dirty="0" smtClean="0">
                <a:solidFill>
                  <a:srgbClr val="66FFFF"/>
                </a:solidFill>
              </a:rPr>
              <a:t>Brosse and Tribulle v. France </a:t>
            </a:r>
            <a:endParaRPr lang="en-US" dirty="0">
              <a:solidFill>
                <a:srgbClr val="66FFFF"/>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az-Latn-AZ" dirty="0" smtClean="0"/>
              <a:t>       </a:t>
            </a:r>
            <a:r>
              <a:rPr lang="en-US" dirty="0" err="1" smtClean="0"/>
              <a:t>Məhkəmə</a:t>
            </a:r>
            <a:r>
              <a:rPr lang="en-US" dirty="0" smtClean="0"/>
              <a:t> </a:t>
            </a:r>
            <a:r>
              <a:rPr lang="en-US" dirty="0" err="1" smtClean="0"/>
              <a:t>xatırladır</a:t>
            </a:r>
            <a:r>
              <a:rPr lang="en-US" dirty="0" smtClean="0"/>
              <a:t> </a:t>
            </a:r>
            <a:r>
              <a:rPr lang="en-US" dirty="0" err="1" smtClean="0"/>
              <a:t>ki</a:t>
            </a:r>
            <a:r>
              <a:rPr lang="en-US" dirty="0" smtClean="0"/>
              <a:t>, </a:t>
            </a:r>
            <a:r>
              <a:rPr lang="en-US" b="1" dirty="0" smtClean="0">
                <a:solidFill>
                  <a:schemeClr val="bg1">
                    <a:lumMod val="95000"/>
                    <a:lumOff val="5000"/>
                  </a:schemeClr>
                </a:solidFill>
              </a:rPr>
              <a:t>«</a:t>
            </a:r>
            <a:r>
              <a:rPr lang="en-US" b="1" dirty="0" err="1" smtClean="0">
                <a:solidFill>
                  <a:schemeClr val="bg1">
                    <a:lumMod val="95000"/>
                    <a:lumOff val="5000"/>
                  </a:schemeClr>
                </a:solidFill>
              </a:rPr>
              <a:t>iddia</a:t>
            </a:r>
            <a:r>
              <a:rPr lang="en-US" b="1" dirty="0" smtClean="0">
                <a:solidFill>
                  <a:schemeClr val="bg1">
                    <a:lumMod val="95000"/>
                    <a:lumOff val="5000"/>
                  </a:schemeClr>
                </a:solidFill>
              </a:rPr>
              <a:t> </a:t>
            </a:r>
            <a:r>
              <a:rPr lang="en-US" b="1" dirty="0" err="1" smtClean="0">
                <a:solidFill>
                  <a:schemeClr val="bg1">
                    <a:lumMod val="95000"/>
                    <a:lumOff val="5000"/>
                  </a:schemeClr>
                </a:solidFill>
              </a:rPr>
              <a:t>tələbi</a:t>
            </a:r>
            <a:r>
              <a:rPr lang="en-US" b="1" dirty="0" smtClean="0">
                <a:solidFill>
                  <a:schemeClr val="bg1">
                    <a:lumMod val="95000"/>
                    <a:lumOff val="5000"/>
                  </a:schemeClr>
                </a:solidFill>
              </a:rPr>
              <a:t>» </a:t>
            </a:r>
            <a:r>
              <a:rPr lang="en-US" dirty="0" smtClean="0"/>
              <a:t>o </a:t>
            </a:r>
            <a:r>
              <a:rPr lang="en-US" dirty="0" err="1" smtClean="0"/>
              <a:t>halda</a:t>
            </a:r>
            <a:r>
              <a:rPr lang="en-US" dirty="0" smtClean="0"/>
              <a:t> 1 </a:t>
            </a:r>
            <a:r>
              <a:rPr lang="en-US" dirty="0" err="1" smtClean="0"/>
              <a:t>saylı</a:t>
            </a:r>
            <a:r>
              <a:rPr lang="en-US" dirty="0" smtClean="0"/>
              <a:t> </a:t>
            </a:r>
            <a:r>
              <a:rPr lang="en-US" dirty="0" err="1" smtClean="0"/>
              <a:t>Protokolun</a:t>
            </a:r>
            <a:r>
              <a:rPr lang="en-US" dirty="0" smtClean="0"/>
              <a:t> 1-ci </a:t>
            </a:r>
            <a:r>
              <a:rPr lang="en-US" dirty="0" err="1" smtClean="0"/>
              <a:t>maddəsində</a:t>
            </a:r>
            <a:r>
              <a:rPr lang="en-US" dirty="0" smtClean="0"/>
              <a:t> </a:t>
            </a:r>
            <a:r>
              <a:rPr lang="en-US" dirty="0" err="1" smtClean="0"/>
              <a:t>nəzərdə</a:t>
            </a:r>
            <a:r>
              <a:rPr lang="en-US" dirty="0" smtClean="0"/>
              <a:t> </a:t>
            </a:r>
            <a:r>
              <a:rPr lang="en-US" dirty="0" err="1" smtClean="0"/>
              <a:t>tutulan</a:t>
            </a:r>
            <a:r>
              <a:rPr lang="en-US" dirty="0" smtClean="0"/>
              <a:t> </a:t>
            </a:r>
            <a:r>
              <a:rPr lang="en-US" dirty="0" err="1" smtClean="0"/>
              <a:t>mənada</a:t>
            </a:r>
            <a:r>
              <a:rPr lang="en-US" dirty="0" smtClean="0"/>
              <a:t> </a:t>
            </a:r>
            <a:r>
              <a:rPr lang="en-US" b="1" dirty="0" smtClean="0">
                <a:solidFill>
                  <a:schemeClr val="bg1">
                    <a:lumMod val="95000"/>
                    <a:lumOff val="5000"/>
                  </a:schemeClr>
                </a:solidFill>
              </a:rPr>
              <a:t>«</a:t>
            </a:r>
            <a:r>
              <a:rPr lang="en-US" b="1" dirty="0" err="1" smtClean="0">
                <a:solidFill>
                  <a:schemeClr val="bg1">
                    <a:lumMod val="95000"/>
                    <a:lumOff val="5000"/>
                  </a:schemeClr>
                </a:solidFill>
              </a:rPr>
              <a:t>mülkiyyət</a:t>
            </a:r>
            <a:r>
              <a:rPr lang="en-US" b="1" dirty="0" smtClean="0">
                <a:solidFill>
                  <a:schemeClr val="bg1">
                    <a:lumMod val="95000"/>
                    <a:lumOff val="5000"/>
                  </a:schemeClr>
                </a:solidFill>
              </a:rPr>
              <a:t>» </a:t>
            </a:r>
            <a:r>
              <a:rPr lang="en-US" dirty="0" err="1" smtClean="0"/>
              <a:t>təşkil</a:t>
            </a:r>
            <a:r>
              <a:rPr lang="en-US" dirty="0" smtClean="0"/>
              <a:t> </a:t>
            </a:r>
            <a:r>
              <a:rPr lang="en-US" dirty="0" err="1" smtClean="0"/>
              <a:t>edə</a:t>
            </a:r>
            <a:r>
              <a:rPr lang="en-US" dirty="0" smtClean="0"/>
              <a:t> </a:t>
            </a:r>
            <a:r>
              <a:rPr lang="en-US" dirty="0" err="1" smtClean="0"/>
              <a:t>bilər</a:t>
            </a:r>
            <a:r>
              <a:rPr lang="en-US" dirty="0" smtClean="0"/>
              <a:t> </a:t>
            </a:r>
            <a:r>
              <a:rPr lang="en-US" dirty="0" err="1" smtClean="0"/>
              <a:t>ki</a:t>
            </a:r>
            <a:r>
              <a:rPr lang="en-US" dirty="0" smtClean="0"/>
              <a:t>, </a:t>
            </a:r>
            <a:r>
              <a:rPr lang="en-US" dirty="0" err="1" smtClean="0"/>
              <a:t>həmin</a:t>
            </a:r>
            <a:r>
              <a:rPr lang="en-US" dirty="0" smtClean="0"/>
              <a:t> </a:t>
            </a:r>
            <a:r>
              <a:rPr lang="en-US" dirty="0" err="1" smtClean="0"/>
              <a:t>tələbin</a:t>
            </a:r>
            <a:r>
              <a:rPr lang="en-US" dirty="0" smtClean="0"/>
              <a:t> </a:t>
            </a:r>
            <a:r>
              <a:rPr lang="en-US" dirty="0" err="1" smtClean="0"/>
              <a:t>yerinə</a:t>
            </a:r>
            <a:r>
              <a:rPr lang="en-US" dirty="0" smtClean="0"/>
              <a:t> </a:t>
            </a:r>
            <a:r>
              <a:rPr lang="en-US" dirty="0" err="1" smtClean="0"/>
              <a:t>yetirilməsinin</a:t>
            </a:r>
            <a:r>
              <a:rPr lang="en-US" dirty="0" smtClean="0"/>
              <a:t> real </a:t>
            </a:r>
            <a:r>
              <a:rPr lang="en-US" dirty="0" err="1" smtClean="0"/>
              <a:t>olduğunu</a:t>
            </a:r>
            <a:r>
              <a:rPr lang="en-US" dirty="0" smtClean="0"/>
              <a:t> </a:t>
            </a:r>
            <a:r>
              <a:rPr lang="en-US" dirty="0" err="1" smtClean="0"/>
              <a:t>təsdiq</a:t>
            </a:r>
            <a:r>
              <a:rPr lang="en-US" dirty="0" smtClean="0"/>
              <a:t> </a:t>
            </a:r>
            <a:r>
              <a:rPr lang="en-US" dirty="0" err="1" smtClean="0"/>
              <a:t>edən</a:t>
            </a:r>
            <a:r>
              <a:rPr lang="en-US" dirty="0" smtClean="0"/>
              <a:t> </a:t>
            </a:r>
            <a:r>
              <a:rPr lang="en-US" dirty="0" err="1" smtClean="0"/>
              <a:t>yetərincə</a:t>
            </a:r>
            <a:r>
              <a:rPr lang="en-US" dirty="0" smtClean="0"/>
              <a:t> </a:t>
            </a:r>
            <a:r>
              <a:rPr lang="en-US" b="1" dirty="0" err="1" smtClean="0">
                <a:solidFill>
                  <a:schemeClr val="bg1">
                    <a:lumMod val="95000"/>
                    <a:lumOff val="5000"/>
                  </a:schemeClr>
                </a:solidFill>
              </a:rPr>
              <a:t>sübutlar</a:t>
            </a:r>
            <a:r>
              <a:rPr lang="en-US" dirty="0" smtClean="0"/>
              <a:t> </a:t>
            </a:r>
            <a:r>
              <a:rPr lang="en-US" dirty="0" err="1" smtClean="0"/>
              <a:t>olsun</a:t>
            </a:r>
            <a:r>
              <a:rPr lang="en-US" dirty="0" smtClean="0"/>
              <a:t>. </a:t>
            </a:r>
            <a:r>
              <a:rPr lang="en-US" i="1" dirty="0" err="1" smtClean="0">
                <a:solidFill>
                  <a:srgbClr val="66FFFF"/>
                </a:solidFill>
                <a:effectLst>
                  <a:outerShdw blurRad="38100" dist="38100" dir="2700000" algn="tl">
                    <a:srgbClr val="000000">
                      <a:alpha val="43137"/>
                    </a:srgbClr>
                  </a:outerShdw>
                </a:effectLst>
              </a:rPr>
              <a:t>Əfəndiyeva</a:t>
            </a:r>
            <a:r>
              <a:rPr lang="en-US" i="1" dirty="0" smtClean="0">
                <a:solidFill>
                  <a:srgbClr val="66FFFF"/>
                </a:solidFill>
              </a:rPr>
              <a:t> </a:t>
            </a:r>
            <a:r>
              <a:rPr lang="en-US" i="1" dirty="0" err="1" smtClean="0">
                <a:solidFill>
                  <a:srgbClr val="66FFFF"/>
                </a:solidFill>
              </a:rPr>
              <a:t>Azərbaycana</a:t>
            </a:r>
            <a:r>
              <a:rPr lang="en-US" i="1" dirty="0" smtClean="0">
                <a:solidFill>
                  <a:srgbClr val="66FFFF"/>
                </a:solidFill>
              </a:rPr>
              <a:t> </a:t>
            </a:r>
            <a:r>
              <a:rPr lang="en-US" i="1" dirty="0" err="1" smtClean="0">
                <a:solidFill>
                  <a:srgbClr val="66FFFF"/>
                </a:solidFill>
              </a:rPr>
              <a:t>qarşı</a:t>
            </a:r>
            <a:r>
              <a:rPr lang="en-US" i="1" dirty="0" smtClean="0">
                <a:solidFill>
                  <a:srgbClr val="66FFFF"/>
                </a:solidFill>
              </a:rPr>
              <a:t> </a:t>
            </a:r>
            <a:r>
              <a:rPr lang="en-US" i="1" dirty="0" err="1" smtClean="0">
                <a:solidFill>
                  <a:srgbClr val="66FFFF"/>
                </a:solidFill>
              </a:rPr>
              <a:t>Qərar</a:t>
            </a:r>
            <a:r>
              <a:rPr lang="en-US" i="1" dirty="0" smtClean="0">
                <a:solidFill>
                  <a:srgbClr val="66FFFF"/>
                </a:solidFill>
              </a:rPr>
              <a:t> (</a:t>
            </a:r>
            <a:r>
              <a:rPr lang="en-US" i="1" dirty="0" err="1" smtClean="0">
                <a:solidFill>
                  <a:srgbClr val="66FFFF"/>
                </a:solidFill>
              </a:rPr>
              <a:t>Şikayət</a:t>
            </a:r>
            <a:r>
              <a:rPr lang="en-US" i="1" dirty="0" smtClean="0">
                <a:solidFill>
                  <a:srgbClr val="66FFFF"/>
                </a:solidFill>
              </a:rPr>
              <a:t> № 31556/03) </a:t>
            </a:r>
            <a:r>
              <a:rPr lang="en-US" i="1" dirty="0" err="1" smtClean="0">
                <a:solidFill>
                  <a:srgbClr val="66FFFF"/>
                </a:solidFill>
              </a:rPr>
              <a:t>Strasburq</a:t>
            </a:r>
            <a:r>
              <a:rPr lang="en-US" i="1" dirty="0" smtClean="0">
                <a:solidFill>
                  <a:srgbClr val="66FFFF"/>
                </a:solidFill>
              </a:rPr>
              <a:t>, 25 </a:t>
            </a:r>
            <a:r>
              <a:rPr lang="en-US" i="1" dirty="0" err="1" smtClean="0">
                <a:solidFill>
                  <a:srgbClr val="66FFFF"/>
                </a:solidFill>
              </a:rPr>
              <a:t>oktyabr</a:t>
            </a:r>
            <a:r>
              <a:rPr lang="en-US" i="1" dirty="0" smtClean="0">
                <a:solidFill>
                  <a:srgbClr val="66FFFF"/>
                </a:solidFill>
              </a:rPr>
              <a:t> 2007-ci </a:t>
            </a:r>
            <a:r>
              <a:rPr lang="en-US" i="1" dirty="0" err="1" smtClean="0">
                <a:solidFill>
                  <a:srgbClr val="66FFFF"/>
                </a:solidFill>
              </a:rPr>
              <a:t>il</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274838"/>
            <a:ext cx="9144000" cy="4031873"/>
          </a:xfrm>
          <a:prstGeom prst="rect">
            <a:avLst/>
          </a:prstGeom>
        </p:spPr>
        <p:txBody>
          <a:bodyPr wrap="square">
            <a:spAutoFit/>
          </a:bodyPr>
          <a:lstStyle/>
          <a:p>
            <a:r>
              <a:rPr lang="en-US" sz="3200" dirty="0" smtClean="0"/>
              <a:t>    </a:t>
            </a:r>
          </a:p>
          <a:p>
            <a:r>
              <a:rPr lang="en-US" sz="3200" dirty="0" smtClean="0"/>
              <a:t>       </a:t>
            </a:r>
            <a:r>
              <a:rPr lang="en-US" sz="3200" dirty="0" err="1" smtClean="0"/>
              <a:t>Məhkəmə</a:t>
            </a:r>
            <a:r>
              <a:rPr lang="en-US" sz="3200" dirty="0" smtClean="0"/>
              <a:t> </a:t>
            </a:r>
            <a:r>
              <a:rPr lang="en-US" sz="3200" dirty="0" err="1" smtClean="0"/>
              <a:t>xatırladır</a:t>
            </a:r>
            <a:r>
              <a:rPr lang="en-US" sz="3200" dirty="0" smtClean="0"/>
              <a:t> </a:t>
            </a:r>
            <a:r>
              <a:rPr lang="en-US" sz="3200" dirty="0" err="1" smtClean="0"/>
              <a:t>ki</a:t>
            </a:r>
            <a:r>
              <a:rPr lang="en-US" sz="3200" dirty="0" smtClean="0"/>
              <a:t>, 1 </a:t>
            </a:r>
            <a:r>
              <a:rPr lang="en-US" sz="3200" dirty="0" err="1" smtClean="0"/>
              <a:t>saylı</a:t>
            </a:r>
            <a:r>
              <a:rPr lang="en-US" sz="3200" dirty="0" smtClean="0"/>
              <a:t> </a:t>
            </a:r>
            <a:r>
              <a:rPr lang="en-US" sz="3200" dirty="0" err="1" smtClean="0"/>
              <a:t>Protokolun</a:t>
            </a:r>
            <a:r>
              <a:rPr lang="en-US" sz="3200" dirty="0" smtClean="0"/>
              <a:t> 1-ci </a:t>
            </a:r>
            <a:r>
              <a:rPr lang="en-US" sz="3200" dirty="0" err="1" smtClean="0"/>
              <a:t>maddəsinin</a:t>
            </a:r>
            <a:r>
              <a:rPr lang="en-US" sz="3200" dirty="0" smtClean="0"/>
              <a:t> </a:t>
            </a:r>
            <a:r>
              <a:rPr lang="en-US" sz="3200" dirty="0" err="1" smtClean="0"/>
              <a:t>birinci</a:t>
            </a:r>
            <a:r>
              <a:rPr lang="en-US" sz="3200" dirty="0" smtClean="0"/>
              <a:t> </a:t>
            </a:r>
            <a:r>
              <a:rPr lang="en-US" sz="3200" dirty="0" err="1" smtClean="0"/>
              <a:t>bəndindəki</a:t>
            </a:r>
            <a:r>
              <a:rPr lang="en-US" sz="3200" dirty="0" smtClean="0"/>
              <a:t> </a:t>
            </a:r>
            <a:r>
              <a:rPr lang="en-US" sz="3200" b="1" dirty="0" smtClean="0">
                <a:solidFill>
                  <a:schemeClr val="bg1">
                    <a:lumMod val="95000"/>
                    <a:lumOff val="5000"/>
                  </a:schemeClr>
                </a:solidFill>
              </a:rPr>
              <a:t>«</a:t>
            </a:r>
            <a:r>
              <a:rPr lang="en-US" sz="3200" b="1" dirty="0" err="1" smtClean="0">
                <a:solidFill>
                  <a:schemeClr val="bg1">
                    <a:lumMod val="95000"/>
                    <a:lumOff val="5000"/>
                  </a:schemeClr>
                </a:solidFill>
              </a:rPr>
              <a:t>mülkiyyət</a:t>
            </a:r>
            <a:r>
              <a:rPr lang="en-US" sz="3200" b="1" dirty="0" smtClean="0">
                <a:solidFill>
                  <a:schemeClr val="bg1">
                    <a:lumMod val="95000"/>
                    <a:lumOff val="5000"/>
                  </a:schemeClr>
                </a:solidFill>
              </a:rPr>
              <a:t>» </a:t>
            </a:r>
            <a:r>
              <a:rPr lang="en-US" sz="3200" dirty="0" err="1" smtClean="0"/>
              <a:t>anlayışı</a:t>
            </a:r>
            <a:r>
              <a:rPr lang="en-US" sz="3200" dirty="0" smtClean="0"/>
              <a:t> </a:t>
            </a:r>
            <a:r>
              <a:rPr lang="en-US" sz="3200" dirty="0" err="1" smtClean="0"/>
              <a:t>fiziki</a:t>
            </a:r>
            <a:r>
              <a:rPr lang="en-US" sz="3200" dirty="0" smtClean="0"/>
              <a:t> </a:t>
            </a:r>
            <a:r>
              <a:rPr lang="en-US" sz="3200" dirty="0" err="1" smtClean="0"/>
              <a:t>mallar</a:t>
            </a:r>
            <a:r>
              <a:rPr lang="en-US" sz="3200" dirty="0" smtClean="0"/>
              <a:t> </a:t>
            </a:r>
            <a:r>
              <a:rPr lang="en-US" sz="3200" dirty="0" err="1" smtClean="0"/>
              <a:t>üzərində</a:t>
            </a:r>
            <a:r>
              <a:rPr lang="en-US" sz="3200" dirty="0" smtClean="0"/>
              <a:t> </a:t>
            </a:r>
            <a:r>
              <a:rPr lang="en-US" sz="3200" dirty="0" err="1" smtClean="0"/>
              <a:t>mülkiyyətlə</a:t>
            </a:r>
            <a:r>
              <a:rPr lang="en-US" sz="3200" dirty="0" smtClean="0"/>
              <a:t> </a:t>
            </a:r>
            <a:r>
              <a:rPr lang="en-US" sz="3200" dirty="0" err="1" smtClean="0"/>
              <a:t>məhdudlaşmayan</a:t>
            </a:r>
            <a:r>
              <a:rPr lang="en-US" sz="3200" dirty="0" smtClean="0"/>
              <a:t> </a:t>
            </a:r>
            <a:r>
              <a:rPr lang="en-US" sz="3200" b="1" dirty="0" err="1" smtClean="0">
                <a:solidFill>
                  <a:schemeClr val="bg1">
                    <a:lumMod val="95000"/>
                    <a:lumOff val="5000"/>
                  </a:schemeClr>
                </a:solidFill>
              </a:rPr>
              <a:t>müstəqil</a:t>
            </a:r>
            <a:r>
              <a:rPr lang="en-US" sz="3200" b="1" dirty="0" smtClean="0">
                <a:solidFill>
                  <a:schemeClr val="bg1">
                    <a:lumMod val="95000"/>
                    <a:lumOff val="5000"/>
                  </a:schemeClr>
                </a:solidFill>
              </a:rPr>
              <a:t> </a:t>
            </a:r>
            <a:r>
              <a:rPr lang="en-US" sz="3200" b="1" dirty="0" err="1" smtClean="0">
                <a:solidFill>
                  <a:schemeClr val="bg1">
                    <a:lumMod val="95000"/>
                    <a:lumOff val="5000"/>
                  </a:schemeClr>
                </a:solidFill>
              </a:rPr>
              <a:t>mənaya</a:t>
            </a:r>
            <a:r>
              <a:rPr lang="en-US" sz="3200" b="1" dirty="0" smtClean="0">
                <a:solidFill>
                  <a:schemeClr val="bg1">
                    <a:lumMod val="95000"/>
                    <a:lumOff val="5000"/>
                  </a:schemeClr>
                </a:solidFill>
              </a:rPr>
              <a:t> </a:t>
            </a:r>
            <a:r>
              <a:rPr lang="en-US" sz="3200" b="1" dirty="0" err="1" smtClean="0">
                <a:solidFill>
                  <a:schemeClr val="bg1">
                    <a:lumMod val="95000"/>
                    <a:lumOff val="5000"/>
                  </a:schemeClr>
                </a:solidFill>
              </a:rPr>
              <a:t>malikdir</a:t>
            </a:r>
            <a:r>
              <a:rPr lang="en-US" sz="3200" b="1" dirty="0" smtClean="0">
                <a:solidFill>
                  <a:schemeClr val="bg1">
                    <a:lumMod val="95000"/>
                    <a:lumOff val="5000"/>
                  </a:schemeClr>
                </a:solidFill>
              </a:rPr>
              <a:t> </a:t>
            </a:r>
            <a:r>
              <a:rPr lang="en-US" sz="3200" dirty="0" err="1" smtClean="0"/>
              <a:t>və</a:t>
            </a:r>
            <a:r>
              <a:rPr lang="en-US" sz="3200" dirty="0" smtClean="0"/>
              <a:t> </a:t>
            </a:r>
            <a:r>
              <a:rPr lang="en-US" sz="3200" dirty="0" err="1" smtClean="0"/>
              <a:t>daxili</a:t>
            </a:r>
            <a:r>
              <a:rPr lang="en-US" sz="3200" dirty="0" smtClean="0"/>
              <a:t> </a:t>
            </a:r>
            <a:r>
              <a:rPr lang="en-US" sz="3200" dirty="0" err="1" smtClean="0"/>
              <a:t>qanunvericilikdəki</a:t>
            </a:r>
            <a:r>
              <a:rPr lang="en-US" sz="3200" dirty="0" smtClean="0"/>
              <a:t> formal </a:t>
            </a:r>
            <a:r>
              <a:rPr lang="en-US" sz="3200" dirty="0" err="1" smtClean="0"/>
              <a:t>təsnifatdan</a:t>
            </a:r>
            <a:r>
              <a:rPr lang="en-US" sz="3200" dirty="0" smtClean="0"/>
              <a:t> </a:t>
            </a:r>
            <a:r>
              <a:rPr lang="en-US" sz="3200" dirty="0" err="1" smtClean="0"/>
              <a:t>asılı</a:t>
            </a:r>
            <a:r>
              <a:rPr lang="en-US" sz="3200" dirty="0" smtClean="0"/>
              <a:t> </a:t>
            </a:r>
            <a:r>
              <a:rPr lang="en-US" sz="3200" dirty="0" err="1" smtClean="0"/>
              <a:t>deyil</a:t>
            </a:r>
            <a:r>
              <a:rPr lang="en-US" sz="3200" dirty="0" smtClean="0"/>
              <a:t>: </a:t>
            </a:r>
            <a:r>
              <a:rPr lang="en-US" sz="3200" dirty="0" err="1" smtClean="0"/>
              <a:t>əmlakı</a:t>
            </a:r>
            <a:r>
              <a:rPr lang="en-US" sz="3200" dirty="0" smtClean="0"/>
              <a:t> </a:t>
            </a:r>
            <a:r>
              <a:rPr lang="en-US" sz="3200" dirty="0" err="1" smtClean="0"/>
              <a:t>təşkil</a:t>
            </a:r>
            <a:r>
              <a:rPr lang="en-US" sz="3200" dirty="0" smtClean="0"/>
              <a:t> </a:t>
            </a:r>
            <a:r>
              <a:rPr lang="en-US" sz="3200" dirty="0" err="1" smtClean="0"/>
              <a:t>edən</a:t>
            </a:r>
            <a:r>
              <a:rPr lang="en-US" sz="3200" dirty="0" smtClean="0"/>
              <a:t> </a:t>
            </a:r>
            <a:r>
              <a:rPr lang="en-US" sz="3200" dirty="0" err="1" smtClean="0"/>
              <a:t>bəzi</a:t>
            </a:r>
            <a:r>
              <a:rPr lang="en-US" sz="3200" dirty="0" smtClean="0"/>
              <a:t> </a:t>
            </a:r>
            <a:r>
              <a:rPr lang="en-US" sz="3200" dirty="0" err="1" smtClean="0"/>
              <a:t>digər</a:t>
            </a:r>
            <a:r>
              <a:rPr lang="en-US" sz="3200" dirty="0" smtClean="0"/>
              <a:t> </a:t>
            </a:r>
            <a:r>
              <a:rPr lang="en-US" sz="3200" b="1" dirty="0" err="1" smtClean="0">
                <a:solidFill>
                  <a:schemeClr val="bg1"/>
                </a:solidFill>
              </a:rPr>
              <a:t>hüquqlar</a:t>
            </a:r>
            <a:r>
              <a:rPr lang="en-US" sz="3200" b="1" dirty="0" smtClean="0">
                <a:solidFill>
                  <a:schemeClr val="bg1"/>
                </a:solidFill>
              </a:rPr>
              <a:t> </a:t>
            </a:r>
            <a:r>
              <a:rPr lang="en-US" sz="3200" b="1" dirty="0" err="1" smtClean="0">
                <a:solidFill>
                  <a:schemeClr val="bg1"/>
                </a:solidFill>
              </a:rPr>
              <a:t>və</a:t>
            </a:r>
            <a:r>
              <a:rPr lang="en-US" sz="3200" b="1" dirty="0" smtClean="0">
                <a:solidFill>
                  <a:schemeClr val="bg1"/>
                </a:solidFill>
              </a:rPr>
              <a:t> </a:t>
            </a:r>
            <a:r>
              <a:rPr lang="en-US" sz="3200" b="1" dirty="0" err="1" smtClean="0">
                <a:solidFill>
                  <a:schemeClr val="bg1"/>
                </a:solidFill>
              </a:rPr>
              <a:t>maraqlar</a:t>
            </a:r>
            <a:r>
              <a:rPr lang="en-US" sz="3200" b="1" dirty="0" smtClean="0">
                <a:solidFill>
                  <a:schemeClr val="bg1"/>
                </a:solidFill>
              </a:rPr>
              <a:t> </a:t>
            </a:r>
            <a:r>
              <a:rPr lang="en-US" sz="3200" dirty="0" err="1" smtClean="0"/>
              <a:t>da</a:t>
            </a:r>
            <a:r>
              <a:rPr lang="en-US" sz="3200" dirty="0" smtClean="0"/>
              <a:t> </a:t>
            </a:r>
            <a:r>
              <a:rPr lang="en-US" sz="3200" b="1" dirty="0" smtClean="0">
                <a:solidFill>
                  <a:schemeClr val="bg1"/>
                </a:solidFill>
              </a:rPr>
              <a:t>«</a:t>
            </a:r>
            <a:r>
              <a:rPr lang="en-US" sz="3200" b="1" dirty="0" err="1" smtClean="0">
                <a:solidFill>
                  <a:schemeClr val="bg1"/>
                </a:solidFill>
              </a:rPr>
              <a:t>mülkiyyət</a:t>
            </a:r>
            <a:r>
              <a:rPr lang="en-US" sz="3200" b="1" dirty="0" smtClean="0">
                <a:solidFill>
                  <a:schemeClr val="bg1"/>
                </a:solidFill>
              </a:rPr>
              <a:t>» </a:t>
            </a:r>
            <a:r>
              <a:rPr lang="en-US" sz="3200" dirty="0" err="1" smtClean="0"/>
              <a:t>kimi</a:t>
            </a:r>
            <a:r>
              <a:rPr lang="en-US" sz="3200" dirty="0" smtClean="0"/>
              <a:t> </a:t>
            </a:r>
            <a:r>
              <a:rPr lang="en-US" sz="3200" dirty="0" err="1" smtClean="0"/>
              <a:t>qiymətləndirilə</a:t>
            </a:r>
            <a:r>
              <a:rPr lang="en-US" sz="3200" dirty="0" smtClean="0"/>
              <a:t> </a:t>
            </a:r>
            <a:r>
              <a:rPr lang="en-US" sz="3200" dirty="0" err="1" smtClean="0"/>
              <a:t>bilər</a:t>
            </a:r>
            <a:endParaRPr lang="en-US" sz="3200" dirty="0"/>
          </a:p>
        </p:txBody>
      </p:sp>
      <p:sp>
        <p:nvSpPr>
          <p:cNvPr id="5" name="Rectangle 4"/>
          <p:cNvSpPr/>
          <p:nvPr/>
        </p:nvSpPr>
        <p:spPr>
          <a:xfrm>
            <a:off x="214282" y="1142984"/>
            <a:ext cx="8929718" cy="1200329"/>
          </a:xfrm>
          <a:prstGeom prst="rect">
            <a:avLst/>
          </a:prstGeom>
        </p:spPr>
        <p:txBody>
          <a:bodyPr wrap="square">
            <a:spAutoFit/>
          </a:bodyPr>
          <a:lstStyle/>
          <a:p>
            <a:r>
              <a:rPr lang="en-US" sz="3600" dirty="0" err="1" smtClean="0">
                <a:solidFill>
                  <a:srgbClr val="66FFFF"/>
                </a:solidFill>
              </a:rPr>
              <a:t>Akimova</a:t>
            </a:r>
            <a:r>
              <a:rPr lang="en-US" sz="3600" dirty="0" smtClean="0">
                <a:solidFill>
                  <a:srgbClr val="66FFFF"/>
                </a:solidFill>
              </a:rPr>
              <a:t> </a:t>
            </a:r>
            <a:r>
              <a:rPr lang="en-US" sz="3600" dirty="0" err="1" smtClean="0">
                <a:solidFill>
                  <a:srgbClr val="66FFFF"/>
                </a:solidFill>
              </a:rPr>
              <a:t>Azərbaycana</a:t>
            </a:r>
            <a:r>
              <a:rPr lang="en-US" sz="3600" dirty="0" smtClean="0">
                <a:solidFill>
                  <a:srgbClr val="66FFFF"/>
                </a:solidFill>
              </a:rPr>
              <a:t> </a:t>
            </a:r>
            <a:r>
              <a:rPr lang="en-US" sz="3600" dirty="0" err="1" smtClean="0">
                <a:solidFill>
                  <a:srgbClr val="66FFFF"/>
                </a:solidFill>
              </a:rPr>
              <a:t>qarşı</a:t>
            </a:r>
            <a:r>
              <a:rPr lang="en-US" sz="3600" dirty="0" smtClean="0">
                <a:solidFill>
                  <a:srgbClr val="66FFFF"/>
                </a:solidFill>
              </a:rPr>
              <a:t> </a:t>
            </a:r>
            <a:r>
              <a:rPr lang="en-US" sz="3600" dirty="0" err="1" smtClean="0">
                <a:solidFill>
                  <a:srgbClr val="66FFFF"/>
                </a:solidFill>
              </a:rPr>
              <a:t>Qərar</a:t>
            </a:r>
            <a:r>
              <a:rPr lang="en-US" sz="3600" dirty="0" smtClean="0">
                <a:solidFill>
                  <a:srgbClr val="66FFFF"/>
                </a:solidFill>
              </a:rPr>
              <a:t> (</a:t>
            </a:r>
            <a:r>
              <a:rPr lang="en-US" sz="3600" dirty="0" err="1" smtClean="0">
                <a:solidFill>
                  <a:srgbClr val="66FFFF"/>
                </a:solidFill>
              </a:rPr>
              <a:t>Şikayət</a:t>
            </a:r>
            <a:r>
              <a:rPr lang="en-US" sz="3600" dirty="0" smtClean="0">
                <a:solidFill>
                  <a:srgbClr val="66FFFF"/>
                </a:solidFill>
              </a:rPr>
              <a:t> № 19853/03) </a:t>
            </a:r>
            <a:r>
              <a:rPr lang="en-US" sz="3600" dirty="0" err="1" smtClean="0">
                <a:solidFill>
                  <a:srgbClr val="66FFFF"/>
                </a:solidFill>
              </a:rPr>
              <a:t>Strasburq</a:t>
            </a:r>
            <a:r>
              <a:rPr lang="en-US" sz="3600" dirty="0" smtClean="0">
                <a:solidFill>
                  <a:srgbClr val="66FFFF"/>
                </a:solidFill>
              </a:rPr>
              <a:t>, 27 </a:t>
            </a:r>
            <a:r>
              <a:rPr lang="en-US" sz="3600" dirty="0" err="1" smtClean="0">
                <a:solidFill>
                  <a:srgbClr val="66FFFF"/>
                </a:solidFill>
              </a:rPr>
              <a:t>sentyabr</a:t>
            </a:r>
            <a:r>
              <a:rPr lang="en-US" sz="3600" dirty="0" smtClean="0">
                <a:solidFill>
                  <a:srgbClr val="66FFFF"/>
                </a:solidFill>
              </a:rPr>
              <a:t> 2007-ci </a:t>
            </a:r>
            <a:r>
              <a:rPr lang="en-US" sz="3600" dirty="0" err="1" smtClean="0">
                <a:solidFill>
                  <a:srgbClr val="66FFFF"/>
                </a:solidFill>
              </a:rPr>
              <a:t>il</a:t>
            </a:r>
            <a:endParaRPr lang="en-US" sz="3600" dirty="0">
              <a:solidFill>
                <a:srgbClr val="66FFFF"/>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4422"/>
            <a:ext cx="8643966" cy="428628"/>
          </a:xfrm>
        </p:spPr>
        <p:txBody>
          <a:bodyPr>
            <a:normAutofit fontScale="90000"/>
          </a:bodyPr>
          <a:lstStyle/>
          <a:p>
            <a:pPr algn="ctr"/>
            <a:r>
              <a:rPr lang="en-US" dirty="0" smtClean="0"/>
              <a:t>«</a:t>
            </a:r>
            <a:r>
              <a:rPr lang="en-US" dirty="0" err="1" smtClean="0">
                <a:solidFill>
                  <a:srgbClr val="66FFFF"/>
                </a:solidFill>
              </a:rPr>
              <a:t>Kudrina</a:t>
            </a:r>
            <a:r>
              <a:rPr lang="en-US" dirty="0" smtClean="0">
                <a:solidFill>
                  <a:srgbClr val="66FFFF"/>
                </a:solidFill>
              </a:rPr>
              <a:t> </a:t>
            </a:r>
            <a:r>
              <a:rPr lang="en-US" dirty="0" err="1" smtClean="0">
                <a:solidFill>
                  <a:srgbClr val="66FFFF"/>
                </a:solidFill>
              </a:rPr>
              <a:t>Rusiya</a:t>
            </a:r>
            <a:r>
              <a:rPr lang="en-US" dirty="0" smtClean="0">
                <a:solidFill>
                  <a:srgbClr val="66FFFF"/>
                </a:solidFill>
              </a:rPr>
              <a:t> </a:t>
            </a:r>
            <a:r>
              <a:rPr lang="en-US" dirty="0" err="1" smtClean="0">
                <a:solidFill>
                  <a:srgbClr val="66FFFF"/>
                </a:solidFill>
              </a:rPr>
              <a:t>Federasiyasına</a:t>
            </a:r>
            <a:r>
              <a:rPr lang="en-US" dirty="0" smtClean="0">
                <a:solidFill>
                  <a:srgbClr val="66FFFF"/>
                </a:solidFill>
              </a:rPr>
              <a:t> </a:t>
            </a:r>
            <a:r>
              <a:rPr lang="en-US" dirty="0" err="1" smtClean="0">
                <a:solidFill>
                  <a:srgbClr val="66FFFF"/>
                </a:solidFill>
              </a:rPr>
              <a:t>qarşı</a:t>
            </a:r>
            <a:r>
              <a:rPr lang="en-US" dirty="0" smtClean="0">
                <a:solidFill>
                  <a:srgbClr val="66FFFF"/>
                </a:solidFill>
              </a:rPr>
              <a:t>» </a:t>
            </a:r>
            <a:r>
              <a:rPr lang="en-US" dirty="0" err="1" smtClean="0">
                <a:solidFill>
                  <a:srgbClr val="66FFFF"/>
                </a:solidFill>
              </a:rPr>
              <a:t>işi</a:t>
            </a:r>
            <a:r>
              <a:rPr lang="en-US" dirty="0" smtClean="0">
                <a:solidFill>
                  <a:srgbClr val="66FFFF"/>
                </a:solidFill>
              </a:rPr>
              <a:t> (27790/03 </a:t>
            </a:r>
            <a:r>
              <a:rPr lang="en-US" dirty="0" err="1" smtClean="0">
                <a:solidFill>
                  <a:srgbClr val="66FFFF"/>
                </a:solidFill>
              </a:rPr>
              <a:t>nömrəli</a:t>
            </a:r>
            <a:r>
              <a:rPr lang="en-US" dirty="0" smtClean="0">
                <a:solidFill>
                  <a:srgbClr val="66FFFF"/>
                </a:solidFill>
              </a:rPr>
              <a:t> </a:t>
            </a:r>
            <a:r>
              <a:rPr lang="en-US" dirty="0" err="1" smtClean="0">
                <a:solidFill>
                  <a:srgbClr val="66FFFF"/>
                </a:solidFill>
              </a:rPr>
              <a:t>şikayət</a:t>
            </a:r>
            <a:r>
              <a:rPr lang="en-US" dirty="0" smtClean="0">
                <a:solidFill>
                  <a:srgbClr val="66FFFF"/>
                </a:solidFill>
              </a:rPr>
              <a:t>) </a:t>
            </a:r>
            <a:r>
              <a:rPr lang="en-US" dirty="0" err="1" smtClean="0">
                <a:solidFill>
                  <a:srgbClr val="66FFFF"/>
                </a:solidFill>
              </a:rPr>
              <a:t>Məhkəmə</a:t>
            </a:r>
            <a:r>
              <a:rPr lang="en-US" dirty="0" smtClean="0">
                <a:solidFill>
                  <a:srgbClr val="66FFFF"/>
                </a:solidFill>
              </a:rPr>
              <a:t> </a:t>
            </a:r>
            <a:r>
              <a:rPr lang="en-US" dirty="0" err="1" smtClean="0">
                <a:solidFill>
                  <a:srgbClr val="66FFFF"/>
                </a:solidFill>
              </a:rPr>
              <a:t>qərarı</a:t>
            </a:r>
            <a:r>
              <a:rPr lang="en-US" dirty="0" smtClean="0">
                <a:solidFill>
                  <a:srgbClr val="66FFFF"/>
                </a:solidFill>
              </a:rPr>
              <a:t> </a:t>
            </a:r>
            <a:r>
              <a:rPr lang="en-US" dirty="0" err="1" smtClean="0">
                <a:solidFill>
                  <a:srgbClr val="66FFFF"/>
                </a:solidFill>
              </a:rPr>
              <a:t>Strasburq</a:t>
            </a:r>
            <a:r>
              <a:rPr lang="en-US" dirty="0" smtClean="0">
                <a:solidFill>
                  <a:srgbClr val="66FFFF"/>
                </a:solidFill>
              </a:rPr>
              <a:t>, 21 </a:t>
            </a:r>
            <a:r>
              <a:rPr lang="en-US" dirty="0" err="1" smtClean="0">
                <a:solidFill>
                  <a:srgbClr val="66FFFF"/>
                </a:solidFill>
              </a:rPr>
              <a:t>iyun</a:t>
            </a:r>
            <a:r>
              <a:rPr lang="en-US" dirty="0" smtClean="0">
                <a:solidFill>
                  <a:srgbClr val="66FFFF"/>
                </a:solidFill>
              </a:rPr>
              <a:t> 2007-ci </a:t>
            </a:r>
            <a:r>
              <a:rPr lang="en-US" dirty="0" err="1" smtClean="0">
                <a:solidFill>
                  <a:srgbClr val="66FFFF"/>
                </a:solidFill>
              </a:rPr>
              <a:t>il</a:t>
            </a:r>
            <a:r>
              <a:rPr lang="en-US" dirty="0" smtClean="0">
                <a:solidFill>
                  <a:srgbClr val="66FFFF"/>
                </a:solidFill>
              </a:rPr>
              <a:t> </a:t>
            </a:r>
            <a:endParaRPr lang="en-US" dirty="0">
              <a:solidFill>
                <a:srgbClr val="66FFFF"/>
              </a:solidFill>
            </a:endParaRPr>
          </a:p>
        </p:txBody>
      </p:sp>
      <p:sp>
        <p:nvSpPr>
          <p:cNvPr id="3" name="Content Placeholder 2"/>
          <p:cNvSpPr>
            <a:spLocks noGrp="1"/>
          </p:cNvSpPr>
          <p:nvPr>
            <p:ph idx="1"/>
          </p:nvPr>
        </p:nvSpPr>
        <p:spPr>
          <a:xfrm>
            <a:off x="0" y="1714488"/>
            <a:ext cx="8686800" cy="4525963"/>
          </a:xfrm>
        </p:spPr>
        <p:txBody>
          <a:bodyPr>
            <a:normAutofit fontScale="92500"/>
          </a:bodyPr>
          <a:lstStyle/>
          <a:p>
            <a:pPr>
              <a:buNone/>
            </a:pPr>
            <a:endParaRPr lang="en-US" dirty="0" smtClean="0"/>
          </a:p>
          <a:p>
            <a:pPr algn="just">
              <a:buNone/>
            </a:pPr>
            <a:r>
              <a:rPr lang="en-US" dirty="0" smtClean="0"/>
              <a:t>         </a:t>
            </a:r>
            <a:r>
              <a:rPr lang="en-US" dirty="0" err="1" smtClean="0"/>
              <a:t>Avropa</a:t>
            </a:r>
            <a:r>
              <a:rPr lang="en-US" dirty="0" smtClean="0"/>
              <a:t> </a:t>
            </a:r>
            <a:r>
              <a:rPr lang="en-US" dirty="0" err="1" smtClean="0"/>
              <a:t>Məhkəməsi</a:t>
            </a:r>
            <a:r>
              <a:rPr lang="en-US" dirty="0" smtClean="0"/>
              <a:t> </a:t>
            </a:r>
            <a:r>
              <a:rPr lang="en-US" dirty="0" err="1" smtClean="0"/>
              <a:t>təkrar</a:t>
            </a:r>
            <a:r>
              <a:rPr lang="en-US" dirty="0" smtClean="0"/>
              <a:t> </a:t>
            </a:r>
            <a:r>
              <a:rPr lang="en-US" dirty="0" err="1" smtClean="0"/>
              <a:t>edir</a:t>
            </a:r>
            <a:r>
              <a:rPr lang="en-US" dirty="0" smtClean="0"/>
              <a:t> </a:t>
            </a:r>
            <a:r>
              <a:rPr lang="en-US" dirty="0" err="1" smtClean="0"/>
              <a:t>ki</a:t>
            </a:r>
            <a:r>
              <a:rPr lang="en-US" dirty="0" smtClean="0"/>
              <a:t>, </a:t>
            </a:r>
            <a:r>
              <a:rPr lang="en-US" dirty="0" err="1" smtClean="0"/>
              <a:t>Konvensiyaya</a:t>
            </a:r>
            <a:r>
              <a:rPr lang="en-US" dirty="0" smtClean="0"/>
              <a:t> 1 </a:t>
            </a:r>
            <a:r>
              <a:rPr lang="en-US" dirty="0" err="1" smtClean="0"/>
              <a:t>nömrəli</a:t>
            </a:r>
            <a:r>
              <a:rPr lang="en-US" dirty="0" smtClean="0"/>
              <a:t> </a:t>
            </a:r>
            <a:r>
              <a:rPr lang="en-US" dirty="0" err="1" smtClean="0"/>
              <a:t>Protokolun</a:t>
            </a:r>
            <a:r>
              <a:rPr lang="en-US" dirty="0" smtClean="0"/>
              <a:t> 1-ci </a:t>
            </a:r>
            <a:r>
              <a:rPr lang="en-US" dirty="0" err="1" smtClean="0"/>
              <a:t>maddəsinin</a:t>
            </a:r>
            <a:r>
              <a:rPr lang="en-US" dirty="0" smtClean="0"/>
              <a:t> </a:t>
            </a:r>
            <a:r>
              <a:rPr lang="en-US" dirty="0" err="1" smtClean="0"/>
              <a:t>mənasına</a:t>
            </a:r>
            <a:r>
              <a:rPr lang="en-US" dirty="0" smtClean="0"/>
              <a:t> </a:t>
            </a:r>
            <a:r>
              <a:rPr lang="en-US" dirty="0" err="1" smtClean="0"/>
              <a:t>görə</a:t>
            </a:r>
            <a:r>
              <a:rPr lang="en-US" dirty="0" smtClean="0"/>
              <a:t> </a:t>
            </a:r>
            <a:r>
              <a:rPr lang="en-US" dirty="0" err="1" smtClean="0"/>
              <a:t>şəxsin</a:t>
            </a:r>
            <a:r>
              <a:rPr lang="en-US" dirty="0" smtClean="0"/>
              <a:t> </a:t>
            </a:r>
            <a:r>
              <a:rPr lang="en-US" dirty="0" err="1" smtClean="0"/>
              <a:t>xeyrinə</a:t>
            </a:r>
            <a:r>
              <a:rPr lang="en-US" dirty="0" smtClean="0"/>
              <a:t> </a:t>
            </a:r>
            <a:r>
              <a:rPr lang="en-US" dirty="0" err="1" smtClean="0"/>
              <a:t>çıxarılmış</a:t>
            </a:r>
            <a:r>
              <a:rPr lang="en-US" dirty="0" smtClean="0"/>
              <a:t> </a:t>
            </a:r>
            <a:r>
              <a:rPr lang="en-US" dirty="0" err="1" smtClean="0"/>
              <a:t>qanuni</a:t>
            </a:r>
            <a:r>
              <a:rPr lang="en-US" dirty="0" smtClean="0"/>
              <a:t> </a:t>
            </a:r>
            <a:r>
              <a:rPr lang="en-US" dirty="0" err="1" smtClean="0"/>
              <a:t>qüvvəyə</a:t>
            </a:r>
            <a:r>
              <a:rPr lang="en-US" dirty="0" smtClean="0"/>
              <a:t> </a:t>
            </a:r>
            <a:r>
              <a:rPr lang="en-US" dirty="0" err="1" smtClean="0"/>
              <a:t>minmiş</a:t>
            </a:r>
            <a:r>
              <a:rPr lang="en-US" dirty="0" smtClean="0"/>
              <a:t> </a:t>
            </a:r>
            <a:r>
              <a:rPr lang="en-US" dirty="0" err="1" smtClean="0"/>
              <a:t>və</a:t>
            </a:r>
            <a:r>
              <a:rPr lang="en-US" dirty="0" smtClean="0"/>
              <a:t> </a:t>
            </a:r>
            <a:r>
              <a:rPr lang="en-US" dirty="0" err="1" smtClean="0"/>
              <a:t>mütləq</a:t>
            </a:r>
            <a:r>
              <a:rPr lang="en-US" dirty="0" smtClean="0"/>
              <a:t> </a:t>
            </a:r>
            <a:r>
              <a:rPr lang="en-US" b="1" dirty="0" err="1" smtClean="0">
                <a:solidFill>
                  <a:schemeClr val="bg1">
                    <a:lumMod val="95000"/>
                    <a:lumOff val="5000"/>
                  </a:schemeClr>
                </a:solidFill>
              </a:rPr>
              <a:t>icra</a:t>
            </a:r>
            <a:r>
              <a:rPr lang="en-US" b="1" dirty="0" smtClean="0">
                <a:solidFill>
                  <a:schemeClr val="bg1">
                    <a:lumMod val="95000"/>
                    <a:lumOff val="5000"/>
                  </a:schemeClr>
                </a:solidFill>
              </a:rPr>
              <a:t> </a:t>
            </a:r>
            <a:r>
              <a:rPr lang="en-US" b="1" dirty="0" err="1" smtClean="0">
                <a:solidFill>
                  <a:schemeClr val="bg1">
                    <a:lumMod val="95000"/>
                    <a:lumOff val="5000"/>
                  </a:schemeClr>
                </a:solidFill>
              </a:rPr>
              <a:t>edilməli</a:t>
            </a:r>
            <a:r>
              <a:rPr lang="en-US" b="1" dirty="0" smtClean="0">
                <a:solidFill>
                  <a:schemeClr val="bg1">
                    <a:lumMod val="95000"/>
                    <a:lumOff val="5000"/>
                  </a:schemeClr>
                </a:solidFill>
              </a:rPr>
              <a:t> </a:t>
            </a:r>
            <a:r>
              <a:rPr lang="en-US" b="1" dirty="0" err="1" smtClean="0">
                <a:solidFill>
                  <a:schemeClr val="bg1">
                    <a:lumMod val="95000"/>
                    <a:lumOff val="5000"/>
                  </a:schemeClr>
                </a:solidFill>
              </a:rPr>
              <a:t>olan</a:t>
            </a:r>
            <a:r>
              <a:rPr lang="en-US" b="1" dirty="0" smtClean="0">
                <a:solidFill>
                  <a:schemeClr val="bg1">
                    <a:lumMod val="95000"/>
                    <a:lumOff val="5000"/>
                  </a:schemeClr>
                </a:solidFill>
              </a:rPr>
              <a:t> </a:t>
            </a:r>
            <a:r>
              <a:rPr lang="en-US" b="1" dirty="0" err="1" smtClean="0">
                <a:solidFill>
                  <a:schemeClr val="bg1">
                    <a:lumMod val="95000"/>
                    <a:lumOff val="5000"/>
                  </a:schemeClr>
                </a:solidFill>
              </a:rPr>
              <a:t>məhkəmə</a:t>
            </a:r>
            <a:r>
              <a:rPr lang="en-US" b="1" dirty="0" smtClean="0">
                <a:solidFill>
                  <a:schemeClr val="bg1">
                    <a:lumMod val="95000"/>
                    <a:lumOff val="5000"/>
                  </a:schemeClr>
                </a:solidFill>
              </a:rPr>
              <a:t> </a:t>
            </a:r>
            <a:r>
              <a:rPr lang="en-US" b="1" dirty="0" err="1" smtClean="0">
                <a:solidFill>
                  <a:schemeClr val="bg1">
                    <a:lumMod val="95000"/>
                    <a:lumOff val="5000"/>
                  </a:schemeClr>
                </a:solidFill>
              </a:rPr>
              <a:t>qərarı</a:t>
            </a:r>
            <a:r>
              <a:rPr lang="en-US" b="1" dirty="0" smtClean="0">
                <a:solidFill>
                  <a:schemeClr val="bg1">
                    <a:lumMod val="95000"/>
                    <a:lumOff val="5000"/>
                  </a:schemeClr>
                </a:solidFill>
              </a:rPr>
              <a:t> </a:t>
            </a:r>
            <a:r>
              <a:rPr lang="en-US" b="1" dirty="0" err="1" smtClean="0">
                <a:solidFill>
                  <a:schemeClr val="bg1">
                    <a:lumMod val="95000"/>
                    <a:lumOff val="5000"/>
                  </a:schemeClr>
                </a:solidFill>
              </a:rPr>
              <a:t>ilə</a:t>
            </a:r>
            <a:r>
              <a:rPr lang="en-US" b="1" dirty="0" smtClean="0">
                <a:solidFill>
                  <a:schemeClr val="bg1">
                    <a:lumMod val="95000"/>
                    <a:lumOff val="5000"/>
                  </a:schemeClr>
                </a:solidFill>
              </a:rPr>
              <a:t> </a:t>
            </a:r>
            <a:r>
              <a:rPr lang="en-US" b="1" dirty="0" err="1" smtClean="0">
                <a:solidFill>
                  <a:schemeClr val="bg1">
                    <a:lumMod val="95000"/>
                    <a:lumOff val="5000"/>
                  </a:schemeClr>
                </a:solidFill>
              </a:rPr>
              <a:t>təsdiqlənən</a:t>
            </a:r>
            <a:r>
              <a:rPr lang="en-US" b="1" dirty="0" smtClean="0">
                <a:solidFill>
                  <a:schemeClr val="bg1">
                    <a:lumMod val="95000"/>
                    <a:lumOff val="5000"/>
                  </a:schemeClr>
                </a:solidFill>
              </a:rPr>
              <a:t> </a:t>
            </a:r>
            <a:r>
              <a:rPr lang="en-US" b="1" dirty="0" err="1" smtClean="0">
                <a:solidFill>
                  <a:schemeClr val="bg1">
                    <a:lumMod val="95000"/>
                    <a:lumOff val="5000"/>
                  </a:schemeClr>
                </a:solidFill>
              </a:rPr>
              <a:t>borcun</a:t>
            </a:r>
            <a:r>
              <a:rPr lang="en-US" b="1" dirty="0" smtClean="0">
                <a:solidFill>
                  <a:schemeClr val="bg1">
                    <a:lumMod val="95000"/>
                    <a:lumOff val="5000"/>
                  </a:schemeClr>
                </a:solidFill>
              </a:rPr>
              <a:t> </a:t>
            </a:r>
            <a:r>
              <a:rPr lang="en-US" b="1" dirty="0" err="1" smtClean="0">
                <a:solidFill>
                  <a:schemeClr val="bg1">
                    <a:lumMod val="95000"/>
                    <a:lumOff val="5000"/>
                  </a:schemeClr>
                </a:solidFill>
              </a:rPr>
              <a:t>mövcudluğu</a:t>
            </a:r>
            <a:r>
              <a:rPr lang="en-US" b="1" dirty="0" smtClean="0">
                <a:solidFill>
                  <a:schemeClr val="bg1">
                    <a:lumMod val="95000"/>
                    <a:lumOff val="5000"/>
                  </a:schemeClr>
                </a:solidFill>
              </a:rPr>
              <a:t> </a:t>
            </a:r>
            <a:r>
              <a:rPr lang="en-US" b="1" dirty="0" err="1" smtClean="0">
                <a:solidFill>
                  <a:schemeClr val="bg1">
                    <a:lumMod val="95000"/>
                    <a:lumOff val="5000"/>
                  </a:schemeClr>
                </a:solidFill>
              </a:rPr>
              <a:t>şəxsin</a:t>
            </a:r>
            <a:r>
              <a:rPr lang="en-US" b="1" dirty="0" smtClean="0">
                <a:solidFill>
                  <a:schemeClr val="bg1">
                    <a:lumMod val="95000"/>
                    <a:lumOff val="5000"/>
                  </a:schemeClr>
                </a:solidFill>
              </a:rPr>
              <a:t> "</a:t>
            </a:r>
            <a:r>
              <a:rPr lang="en-US" b="1" dirty="0" err="1" smtClean="0">
                <a:solidFill>
                  <a:schemeClr val="bg1">
                    <a:lumMod val="95000"/>
                    <a:lumOff val="5000"/>
                  </a:schemeClr>
                </a:solidFill>
              </a:rPr>
              <a:t>əmlakını</a:t>
            </a:r>
            <a:r>
              <a:rPr lang="en-US" b="1" dirty="0" smtClean="0">
                <a:solidFill>
                  <a:schemeClr val="bg1">
                    <a:lumMod val="95000"/>
                    <a:lumOff val="5000"/>
                  </a:schemeClr>
                </a:solidFill>
              </a:rPr>
              <a:t>" </a:t>
            </a:r>
            <a:r>
              <a:rPr lang="en-US" b="1" dirty="0" err="1" smtClean="0">
                <a:solidFill>
                  <a:schemeClr val="bg1">
                    <a:lumMod val="95000"/>
                    <a:lumOff val="5000"/>
                  </a:schemeClr>
                </a:solidFill>
              </a:rPr>
              <a:t>təşkil</a:t>
            </a:r>
            <a:r>
              <a:rPr lang="en-US" b="1" dirty="0" smtClean="0">
                <a:solidFill>
                  <a:schemeClr val="bg1">
                    <a:lumMod val="95000"/>
                    <a:lumOff val="5000"/>
                  </a:schemeClr>
                </a:solidFill>
              </a:rPr>
              <a:t> </a:t>
            </a:r>
            <a:r>
              <a:rPr lang="en-US" b="1" dirty="0" err="1" smtClean="0">
                <a:solidFill>
                  <a:schemeClr val="bg1">
                    <a:lumMod val="95000"/>
                    <a:lumOff val="5000"/>
                  </a:schemeClr>
                </a:solidFill>
              </a:rPr>
              <a:t>edir</a:t>
            </a:r>
            <a:r>
              <a:rPr lang="en-US" b="1" dirty="0" smtClean="0">
                <a:solidFill>
                  <a:schemeClr val="bg1">
                    <a:lumMod val="95000"/>
                    <a:lumOff val="5000"/>
                  </a:schemeClr>
                </a:solidFill>
              </a:rPr>
              <a:t>. </a:t>
            </a:r>
            <a:r>
              <a:rPr lang="en-US" dirty="0" smtClean="0"/>
              <a:t>Bu </a:t>
            </a:r>
            <a:r>
              <a:rPr lang="en-US" dirty="0" err="1" smtClean="0"/>
              <a:t>kimi</a:t>
            </a:r>
            <a:r>
              <a:rPr lang="en-US" dirty="0" smtClean="0"/>
              <a:t> </a:t>
            </a:r>
            <a:r>
              <a:rPr lang="en-US" dirty="0" err="1" smtClean="0"/>
              <a:t>məhkəmə</a:t>
            </a:r>
            <a:r>
              <a:rPr lang="en-US" dirty="0" smtClean="0"/>
              <a:t> </a:t>
            </a:r>
            <a:r>
              <a:rPr lang="en-US" dirty="0" err="1" smtClean="0"/>
              <a:t>qərarının</a:t>
            </a:r>
            <a:r>
              <a:rPr lang="en-US" dirty="0" smtClean="0"/>
              <a:t> </a:t>
            </a:r>
            <a:r>
              <a:rPr lang="en-US" dirty="0" err="1" smtClean="0"/>
              <a:t>ləğv</a:t>
            </a:r>
            <a:r>
              <a:rPr lang="en-US" dirty="0" smtClean="0"/>
              <a:t> </a:t>
            </a:r>
            <a:r>
              <a:rPr lang="en-US" dirty="0" err="1" smtClean="0"/>
              <a:t>edilməsi</a:t>
            </a:r>
            <a:r>
              <a:rPr lang="en-US" dirty="0" smtClean="0"/>
              <a:t> </a:t>
            </a:r>
            <a:r>
              <a:rPr lang="en-US" dirty="0" err="1" smtClean="0"/>
              <a:t>ərizəçinin</a:t>
            </a:r>
            <a:r>
              <a:rPr lang="en-US" dirty="0" smtClean="0"/>
              <a:t> </a:t>
            </a:r>
            <a:r>
              <a:rPr lang="en-US" dirty="0" err="1" smtClean="0"/>
              <a:t>öz</a:t>
            </a:r>
            <a:r>
              <a:rPr lang="en-US" dirty="0" smtClean="0"/>
              <a:t> </a:t>
            </a:r>
            <a:r>
              <a:rPr lang="en-US" dirty="0" err="1" smtClean="0"/>
              <a:t>əmlakından</a:t>
            </a:r>
            <a:r>
              <a:rPr lang="en-US" dirty="0" smtClean="0"/>
              <a:t> </a:t>
            </a:r>
            <a:r>
              <a:rPr lang="en-US" dirty="0" err="1" smtClean="0"/>
              <a:t>maneəsiz</a:t>
            </a:r>
            <a:r>
              <a:rPr lang="en-US" dirty="0" smtClean="0"/>
              <a:t> </a:t>
            </a:r>
            <a:r>
              <a:rPr lang="en-US" dirty="0" err="1" smtClean="0"/>
              <a:t>istifadə</a:t>
            </a:r>
            <a:r>
              <a:rPr lang="en-US" dirty="0" smtClean="0"/>
              <a:t> </a:t>
            </a:r>
            <a:r>
              <a:rPr lang="en-US" dirty="0" err="1" smtClean="0"/>
              <a:t>etməsinə</a:t>
            </a:r>
            <a:r>
              <a:rPr lang="en-US" dirty="0" smtClean="0"/>
              <a:t> </a:t>
            </a:r>
            <a:r>
              <a:rPr lang="en-US" dirty="0" err="1" smtClean="0"/>
              <a:t>müdaxilə</a:t>
            </a:r>
            <a:r>
              <a:rPr lang="en-US" dirty="0" smtClean="0"/>
              <a:t> </a:t>
            </a:r>
            <a:r>
              <a:rPr lang="en-US" dirty="0" err="1" smtClean="0"/>
              <a:t>hesab</a:t>
            </a:r>
            <a:r>
              <a:rPr lang="en-US" dirty="0" smtClean="0"/>
              <a:t> </a:t>
            </a:r>
            <a:r>
              <a:rPr lang="en-US" dirty="0" err="1" smtClean="0"/>
              <a:t>edilir</a:t>
            </a:r>
            <a:r>
              <a:rPr lang="en-US" dirty="0" smtClean="0"/>
              <a:t>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43050"/>
            <a:ext cx="8686800" cy="928694"/>
          </a:xfrm>
        </p:spPr>
        <p:txBody>
          <a:bodyPr>
            <a:normAutofit fontScale="90000"/>
          </a:bodyPr>
          <a:lstStyle/>
          <a:p>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a:r>
            <a:br>
              <a:rPr lang="az-Latn-AZ" dirty="0" smtClean="0"/>
            </a:br>
            <a:r>
              <a:rPr lang="az-Latn-AZ" dirty="0" smtClean="0"/>
              <a:t>  1 sayli protokolun 1-ci maddəsi yalniz </a:t>
            </a:r>
            <a:br>
              <a:rPr lang="az-Latn-AZ" dirty="0" smtClean="0"/>
            </a:br>
            <a:r>
              <a:rPr lang="az-Latn-AZ" dirty="0" smtClean="0"/>
              <a:t>şəxsin hal-hazırda mövcud olan mülkiyyət barəsindəki tələblərinə şamil olunur.</a:t>
            </a:r>
            <a:br>
              <a:rPr lang="az-Latn-AZ" dirty="0" smtClean="0"/>
            </a:br>
            <a:r>
              <a:rPr lang="az-Latn-AZ" dirty="0" smtClean="0"/>
              <a:t>    Başqa sözlə , 1-ci maddə gələcəkdə mülkiyyət əldə etmək hüququna təminat vermir. </a:t>
            </a:r>
            <a:r>
              <a:rPr lang="az-Latn-AZ" dirty="0" smtClean="0">
                <a:solidFill>
                  <a:srgbClr val="66FFFF"/>
                </a:solidFill>
              </a:rPr>
              <a:t>(marckx v belgium (1979))</a:t>
            </a:r>
            <a:endParaRPr lang="en-US" dirty="0">
              <a:solidFill>
                <a:srgbClr val="66FFFF"/>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az-Latn-AZ" dirty="0" smtClean="0"/>
              <a:t>      </a:t>
            </a:r>
            <a:r>
              <a:rPr lang="az-Latn-AZ" sz="3600" b="1" dirty="0" smtClean="0"/>
              <a:t>DELİKT   yaxud müqavilə pozuntusuna görə dəyən ziyan da , daha doğrusu, ziyanın məbləği də mülkiyyət hüququnun müdafiəsi altına düşür.</a:t>
            </a:r>
            <a:r>
              <a:rPr lang="en-US" sz="3600" dirty="0" smtClean="0">
                <a:solidFill>
                  <a:srgbClr val="66FFFF"/>
                </a:solidFill>
              </a:rPr>
              <a:t> (</a:t>
            </a:r>
            <a:r>
              <a:rPr lang="en-US" sz="3600" dirty="0" err="1" smtClean="0">
                <a:solidFill>
                  <a:srgbClr val="66FFFF"/>
                </a:solidFill>
              </a:rPr>
              <a:t>Pressos</a:t>
            </a:r>
            <a:r>
              <a:rPr lang="en-US" sz="3600" dirty="0" smtClean="0">
                <a:solidFill>
                  <a:srgbClr val="66FFFF"/>
                </a:solidFill>
              </a:rPr>
              <a:t> </a:t>
            </a:r>
            <a:r>
              <a:rPr lang="en-US" sz="3600" dirty="0" err="1" smtClean="0">
                <a:solidFill>
                  <a:srgbClr val="66FFFF"/>
                </a:solidFill>
              </a:rPr>
              <a:t>Compania</a:t>
            </a:r>
            <a:r>
              <a:rPr lang="en-US" sz="3600" dirty="0" smtClean="0">
                <a:solidFill>
                  <a:srgbClr val="66FFFF"/>
                </a:solidFill>
              </a:rPr>
              <a:t> and others v. Belgium, 1995 )</a:t>
            </a:r>
          </a:p>
          <a:p>
            <a:pPr>
              <a:buNone/>
            </a:pPr>
            <a:r>
              <a:rPr lang="az-Latn-AZ" sz="3600" b="1" dirty="0" smtClean="0">
                <a:solidFill>
                  <a:srgbClr val="66FFFF"/>
                </a:solidFill>
              </a:rPr>
              <a:t>  </a:t>
            </a:r>
            <a:endParaRPr lang="en-US" sz="36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dirty="0" smtClean="0"/>
              <a:t/>
            </a:r>
            <a:br>
              <a:rPr lang="az-Latn-AZ" dirty="0" smtClean="0"/>
            </a:br>
            <a:r>
              <a:rPr lang="az-Latn-AZ" dirty="0"/>
              <a:t/>
            </a:r>
            <a:br>
              <a:rPr lang="az-Latn-AZ" dirty="0"/>
            </a:br>
            <a:r>
              <a:rPr lang="az-Latn-AZ" dirty="0">
                <a:solidFill>
                  <a:srgbClr val="FFFF00"/>
                </a:solidFill>
              </a:rPr>
              <a:t>Avropa Konvensiyası,1 saylı Protokolun 1-ci maddəsi</a:t>
            </a:r>
            <a:r>
              <a:rPr lang="az-Latn-AZ" dirty="0" smtClean="0"/>
              <a:t/>
            </a:r>
            <a:br>
              <a:rPr lang="az-Latn-AZ" dirty="0" smtClean="0"/>
            </a:br>
            <a:r>
              <a:rPr lang="az-Latn-AZ" sz="2700" dirty="0" smtClean="0"/>
              <a:t/>
            </a:r>
            <a:br>
              <a:rPr lang="az-Latn-AZ" sz="2700" dirty="0" smtClean="0"/>
            </a:br>
            <a:r>
              <a:rPr lang="en-US" sz="2700" dirty="0" smtClean="0"/>
              <a:t>-</a:t>
            </a:r>
            <a:r>
              <a:rPr lang="az-Latn-AZ" sz="2700" dirty="0" smtClean="0"/>
              <a:t>Hər bir fiziki və hüquqi şəxs öz mülkiyyətindən dinc (maneəsiz)</a:t>
            </a:r>
            <a:r>
              <a:rPr lang="az-Latn-AZ" sz="2700" b="1" dirty="0" smtClean="0"/>
              <a:t> </a:t>
            </a:r>
            <a:r>
              <a:rPr lang="az-Latn-AZ" sz="2700" b="1" u="sng" dirty="0" smtClean="0">
                <a:solidFill>
                  <a:schemeClr val="accent1"/>
                </a:solidFill>
              </a:rPr>
              <a:t>istifadə hüququna </a:t>
            </a:r>
            <a:r>
              <a:rPr lang="az-Latn-AZ" sz="2700" dirty="0" smtClean="0"/>
              <a:t>malikdir.</a:t>
            </a:r>
            <a:endParaRPr lang="ru-RU" sz="2700" dirty="0"/>
          </a:p>
        </p:txBody>
      </p:sp>
      <p:pic>
        <p:nvPicPr>
          <p:cNvPr id="4098" name="Picture 2" descr="İlgili resim"/>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285852" y="3143248"/>
            <a:ext cx="6572296" cy="3143248"/>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p:cNvSpPr/>
          <p:nvPr/>
        </p:nvSpPr>
        <p:spPr>
          <a:xfrm>
            <a:off x="0" y="3749457"/>
            <a:ext cx="9144000" cy="523220"/>
          </a:xfrm>
          <a:prstGeom prst="rect">
            <a:avLst/>
          </a:prstGeom>
        </p:spPr>
        <p:txBody>
          <a:bodyPr wrap="square">
            <a:spAutoFit/>
          </a:bodyPr>
          <a:lstStyle/>
          <a:p>
            <a:pPr algn="just"/>
            <a:r>
              <a:rPr lang="en-US" sz="2800" dirty="0" smtClean="0"/>
              <a:t>      </a:t>
            </a:r>
            <a:endParaRPr lang="en-US" sz="2800" i="1" dirty="0">
              <a:solidFill>
                <a:srgbClr val="66FFFF"/>
              </a:solidFill>
            </a:endParaRPr>
          </a:p>
        </p:txBody>
      </p:sp>
    </p:spTree>
    <p:extLst>
      <p:ext uri="{BB962C8B-B14F-4D97-AF65-F5344CB8AC3E}">
        <p14:creationId xmlns:p14="http://schemas.microsoft.com/office/powerpoint/2010/main" xmlns="" val="6026224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2852"/>
            <a:ext cx="6429388" cy="3571900"/>
          </a:xfrm>
        </p:spPr>
        <p:txBody>
          <a:bodyPr>
            <a:noAutofit/>
          </a:bodyPr>
          <a:lstStyle/>
          <a:p>
            <a:pPr algn="just">
              <a:lnSpc>
                <a:spcPct val="170000"/>
              </a:lnSpc>
              <a:buNone/>
            </a:pPr>
            <a:r>
              <a:rPr lang="az-Latn-AZ" sz="2400" b="1" dirty="0"/>
              <a:t> </a:t>
            </a:r>
            <a:r>
              <a:rPr lang="az-Latn-AZ" sz="2400" b="1" dirty="0" smtClean="0"/>
              <a:t>         </a:t>
            </a:r>
            <a:r>
              <a:rPr lang="az-Latn-AZ" sz="2400" b="1" dirty="0" smtClean="0">
                <a:solidFill>
                  <a:schemeClr val="tx2">
                    <a:lumMod val="50000"/>
                  </a:schemeClr>
                </a:solidFill>
              </a:rPr>
              <a:t>Con Lokk</a:t>
            </a:r>
            <a:r>
              <a:rPr lang="az-Latn-AZ" sz="2400" b="1" dirty="0" smtClean="0"/>
              <a:t> </a:t>
            </a:r>
            <a:r>
              <a:rPr lang="az-Latn-AZ" sz="2400" dirty="0" smtClean="0"/>
              <a:t>– mülkiyyət Allahdan gəlir. Təbii vəziyyətdə insanların 3: şəxsi azadlıq, mülkiyyət və bu hüquqları pozanları cəzalandırma hüququ var. Müqavilə ilə sonuncu hüquq dövlətə verilib. </a:t>
            </a:r>
            <a:r>
              <a:rPr lang="az-Latn-AZ" sz="2400" b="1" dirty="0" smtClean="0"/>
              <a:t>Dövlətin</a:t>
            </a:r>
            <a:r>
              <a:rPr lang="az-Latn-AZ" sz="2400" dirty="0" smtClean="0"/>
              <a:t> əsas məqsədi şəxsi azadlıq və mülkiyyəti müdafiə etməkdir. Əgər </a:t>
            </a:r>
            <a:r>
              <a:rPr lang="az-Latn-AZ" sz="2400" b="1" dirty="0" smtClean="0"/>
              <a:t>dövlət</a:t>
            </a:r>
            <a:r>
              <a:rPr lang="az-Latn-AZ" sz="2400" dirty="0" smtClean="0"/>
              <a:t> ilk iki hüququ pozursa, deməli o özü oğrudur və inqilab edərək dəyişmək lazımdır. </a:t>
            </a:r>
            <a:endParaRPr lang="en-US" sz="2400" dirty="0"/>
          </a:p>
        </p:txBody>
      </p:sp>
      <p:pic>
        <p:nvPicPr>
          <p:cNvPr id="18438" name="Picture 6" descr="john locke ile ilgili görsel sonucu"/>
          <p:cNvPicPr>
            <a:picLocks noChangeAspect="1" noChangeArrowheads="1"/>
          </p:cNvPicPr>
          <p:nvPr/>
        </p:nvPicPr>
        <p:blipFill>
          <a:blip r:embed="rId3"/>
          <a:srcRect/>
          <a:stretch>
            <a:fillRect/>
          </a:stretch>
        </p:blipFill>
        <p:spPr bwMode="auto">
          <a:xfrm>
            <a:off x="6444208" y="404664"/>
            <a:ext cx="2699791" cy="5112568"/>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1124744"/>
            <a:ext cx="8352928" cy="1815882"/>
          </a:xfrm>
          <a:prstGeom prst="rect">
            <a:avLst/>
          </a:prstGeom>
        </p:spPr>
        <p:txBody>
          <a:bodyPr wrap="square">
            <a:spAutoFit/>
          </a:bodyPr>
          <a:lstStyle/>
          <a:p>
            <a:pPr algn="just"/>
            <a:r>
              <a:rPr lang="az-Latn-AZ" sz="2800" dirty="0">
                <a:solidFill>
                  <a:schemeClr val="tx2"/>
                </a:solidFill>
              </a:rPr>
              <a:t>Heç kəs,cəmiyyətin maraqları naminə, qanunla və beynəlxalq hüququn ümumi prinsipləri ilə nəzərdə tutulmuş şərtlər istisna olmaqla, öz </a:t>
            </a:r>
            <a:r>
              <a:rPr lang="az-Latn-AZ" sz="2800" b="1" u="sng" dirty="0">
                <a:solidFill>
                  <a:schemeClr val="accent1"/>
                </a:solidFill>
              </a:rPr>
              <a:t>mülkiyyətindən məhrum edilə </a:t>
            </a:r>
            <a:r>
              <a:rPr lang="az-Latn-AZ" sz="2800" dirty="0">
                <a:solidFill>
                  <a:schemeClr val="tx2"/>
                </a:solidFill>
              </a:rPr>
              <a:t>bilməz.</a:t>
            </a:r>
          </a:p>
        </p:txBody>
      </p:sp>
      <p:sp>
        <p:nvSpPr>
          <p:cNvPr id="5" name="Rectangle 3"/>
          <p:cNvSpPr>
            <a:spLocks noChangeArrowheads="1"/>
          </p:cNvSpPr>
          <p:nvPr/>
        </p:nvSpPr>
        <p:spPr bwMode="auto">
          <a:xfrm>
            <a:off x="251520" y="3212976"/>
            <a:ext cx="8712968" cy="34163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err="1" smtClean="0">
                <a:ln>
                  <a:noFill/>
                </a:ln>
                <a:solidFill>
                  <a:srgbClr val="FFFF00"/>
                </a:solidFill>
                <a:effectLst/>
                <a:latin typeface="Arial" pitchFamily="34" charset="0"/>
                <a:cs typeface="Arial" pitchFamily="34" charset="0"/>
              </a:rPr>
              <a:t>Maddə</a:t>
            </a:r>
            <a:r>
              <a:rPr kumimoji="0" lang="ru-RU" sz="2400" b="1" i="0" u="none" strike="noStrike" cap="none" normalizeH="0" baseline="0" dirty="0" smtClean="0">
                <a:ln>
                  <a:noFill/>
                </a:ln>
                <a:solidFill>
                  <a:srgbClr val="FFFF00"/>
                </a:solidFill>
                <a:effectLst/>
                <a:latin typeface="Arial" pitchFamily="34" charset="0"/>
                <a:cs typeface="Arial" pitchFamily="34" charset="0"/>
              </a:rPr>
              <a:t> 71. </a:t>
            </a:r>
            <a:r>
              <a:rPr kumimoji="0" lang="ru-RU" sz="2400" b="1" i="0" u="none" strike="noStrike" cap="none" normalizeH="0" baseline="0" dirty="0" err="1" smtClean="0">
                <a:ln>
                  <a:noFill/>
                </a:ln>
                <a:solidFill>
                  <a:srgbClr val="FFFF00"/>
                </a:solidFill>
                <a:effectLst/>
                <a:latin typeface="Arial" pitchFamily="34" charset="0"/>
                <a:cs typeface="Arial" pitchFamily="34" charset="0"/>
              </a:rPr>
              <a:t>İnsan</a:t>
            </a:r>
            <a:r>
              <a:rPr kumimoji="0" lang="ru-RU" sz="2400" b="1" i="0" u="none" strike="noStrike" cap="none" normalizeH="0" baseline="0" dirty="0" smtClean="0">
                <a:ln>
                  <a:noFill/>
                </a:ln>
                <a:solidFill>
                  <a:srgbClr val="FFFF00"/>
                </a:solidFill>
                <a:effectLst/>
                <a:latin typeface="Arial" pitchFamily="34" charset="0"/>
                <a:cs typeface="Arial" pitchFamily="34" charset="0"/>
              </a:rPr>
              <a:t> </a:t>
            </a:r>
            <a:r>
              <a:rPr kumimoji="0" lang="ru-RU" sz="2400" b="1" i="0" u="none" strike="noStrike" cap="none" normalizeH="0" baseline="0" dirty="0" err="1" smtClean="0">
                <a:ln>
                  <a:noFill/>
                </a:ln>
                <a:solidFill>
                  <a:srgbClr val="FFFF00"/>
                </a:solidFill>
                <a:effectLst/>
                <a:latin typeface="Arial" pitchFamily="34" charset="0"/>
                <a:cs typeface="Arial" pitchFamily="34" charset="0"/>
              </a:rPr>
              <a:t>və</a:t>
            </a:r>
            <a:r>
              <a:rPr kumimoji="0" lang="ru-RU" sz="2400" b="1" i="0" u="none" strike="noStrike" cap="none" normalizeH="0" baseline="0" dirty="0" smtClean="0">
                <a:ln>
                  <a:noFill/>
                </a:ln>
                <a:solidFill>
                  <a:srgbClr val="FFFF00"/>
                </a:solidFill>
                <a:effectLst/>
                <a:latin typeface="Arial" pitchFamily="34" charset="0"/>
                <a:cs typeface="Arial" pitchFamily="34" charset="0"/>
              </a:rPr>
              <a:t> </a:t>
            </a:r>
            <a:r>
              <a:rPr kumimoji="0" lang="ru-RU" sz="2400" b="1" i="0" u="none" strike="noStrike" cap="none" normalizeH="0" baseline="0" dirty="0" err="1" smtClean="0">
                <a:ln>
                  <a:noFill/>
                </a:ln>
                <a:solidFill>
                  <a:srgbClr val="FFFF00"/>
                </a:solidFill>
                <a:effectLst/>
                <a:latin typeface="Arial" pitchFamily="34" charset="0"/>
                <a:cs typeface="Arial" pitchFamily="34" charset="0"/>
              </a:rPr>
              <a:t>vətəndaş</a:t>
            </a:r>
            <a:r>
              <a:rPr kumimoji="0" lang="ru-RU" sz="2400" b="1" i="0" u="none" strike="noStrike" cap="none" normalizeH="0" baseline="0" dirty="0" smtClean="0">
                <a:ln>
                  <a:noFill/>
                </a:ln>
                <a:solidFill>
                  <a:srgbClr val="FFFF00"/>
                </a:solidFill>
                <a:effectLst/>
                <a:latin typeface="Arial" pitchFamily="34" charset="0"/>
                <a:cs typeface="Arial" pitchFamily="34" charset="0"/>
              </a:rPr>
              <a:t> </a:t>
            </a:r>
            <a:r>
              <a:rPr kumimoji="0" lang="ru-RU" sz="2400" b="1" i="0" u="none" strike="noStrike" cap="none" normalizeH="0" baseline="0" dirty="0" err="1" smtClean="0">
                <a:ln>
                  <a:noFill/>
                </a:ln>
                <a:solidFill>
                  <a:srgbClr val="FFFF00"/>
                </a:solidFill>
                <a:effectLst/>
                <a:latin typeface="Arial" pitchFamily="34" charset="0"/>
                <a:cs typeface="Arial" pitchFamily="34" charset="0"/>
              </a:rPr>
              <a:t>hüquqlarının</a:t>
            </a:r>
            <a:r>
              <a:rPr kumimoji="0" lang="ru-RU" sz="2400" b="1" i="0" u="none" strike="noStrike" cap="none" normalizeH="0" baseline="0" dirty="0" smtClean="0">
                <a:ln>
                  <a:noFill/>
                </a:ln>
                <a:solidFill>
                  <a:srgbClr val="FFFF00"/>
                </a:solidFill>
                <a:effectLst/>
                <a:latin typeface="Arial" pitchFamily="34" charset="0"/>
                <a:cs typeface="Arial" pitchFamily="34" charset="0"/>
              </a:rPr>
              <a:t> </a:t>
            </a:r>
            <a:r>
              <a:rPr kumimoji="0" lang="ru-RU" sz="2400" b="1" i="0" u="none" strike="noStrike" cap="none" normalizeH="0" baseline="0" dirty="0" err="1" smtClean="0">
                <a:ln>
                  <a:noFill/>
                </a:ln>
                <a:solidFill>
                  <a:srgbClr val="FFFF00"/>
                </a:solidFill>
                <a:effectLst/>
                <a:latin typeface="Arial" pitchFamily="34" charset="0"/>
                <a:cs typeface="Arial" pitchFamily="34" charset="0"/>
              </a:rPr>
              <a:t>və</a:t>
            </a:r>
            <a:r>
              <a:rPr kumimoji="0" lang="ru-RU" sz="2400" b="1" i="0" u="none" strike="noStrike" cap="none" normalizeH="0" baseline="0" dirty="0" smtClean="0">
                <a:ln>
                  <a:noFill/>
                </a:ln>
                <a:solidFill>
                  <a:srgbClr val="FFFF00"/>
                </a:solidFill>
                <a:effectLst/>
                <a:latin typeface="Arial" pitchFamily="34" charset="0"/>
                <a:cs typeface="Arial" pitchFamily="34" charset="0"/>
              </a:rPr>
              <a:t> </a:t>
            </a:r>
            <a:r>
              <a:rPr kumimoji="0" lang="ru-RU" sz="2400" b="1" i="0" u="none" strike="noStrike" cap="none" normalizeH="0" baseline="0" dirty="0" err="1" smtClean="0">
                <a:ln>
                  <a:noFill/>
                </a:ln>
                <a:solidFill>
                  <a:srgbClr val="FFFF00"/>
                </a:solidFill>
                <a:effectLst/>
                <a:latin typeface="Arial" pitchFamily="34" charset="0"/>
                <a:cs typeface="Arial" pitchFamily="34" charset="0"/>
              </a:rPr>
              <a:t>azadlıqlarının</a:t>
            </a:r>
            <a:r>
              <a:rPr kumimoji="0" lang="ru-RU" sz="2400" b="1" i="0" u="none" strike="noStrike" cap="none" normalizeH="0" baseline="0" dirty="0" smtClean="0">
                <a:ln>
                  <a:noFill/>
                </a:ln>
                <a:solidFill>
                  <a:srgbClr val="FFFF00"/>
                </a:solidFill>
                <a:effectLst/>
                <a:latin typeface="Arial" pitchFamily="34" charset="0"/>
                <a:cs typeface="Arial" pitchFamily="34" charset="0"/>
              </a:rPr>
              <a:t> </a:t>
            </a:r>
            <a:r>
              <a:rPr kumimoji="0" lang="ru-RU" sz="2400" b="1" i="0" u="none" strike="noStrike" cap="none" normalizeH="0" baseline="0" dirty="0" err="1" smtClean="0">
                <a:ln>
                  <a:noFill/>
                </a:ln>
                <a:solidFill>
                  <a:srgbClr val="FFFF00"/>
                </a:solidFill>
                <a:effectLst/>
                <a:latin typeface="Arial" pitchFamily="34" charset="0"/>
                <a:cs typeface="Arial" pitchFamily="34" charset="0"/>
              </a:rPr>
              <a:t>təminatı</a:t>
            </a:r>
            <a:endParaRPr kumimoji="0" lang="ru-RU" sz="2400" b="0" i="0" u="none" strike="noStrike" cap="none" normalizeH="0" baseline="0" dirty="0" smtClean="0">
              <a:ln>
                <a:noFill/>
              </a:ln>
              <a:solidFill>
                <a:srgbClr val="FFFF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FFFF00"/>
                </a:solidFill>
                <a:effectLst/>
                <a:latin typeface="Arial" pitchFamily="34" charset="0"/>
                <a:cs typeface="Arial" pitchFamily="34" charset="0"/>
              </a:rPr>
              <a:t>III</a:t>
            </a:r>
            <a:r>
              <a:rPr kumimoji="0" lang="ru-RU" sz="2400" b="0" i="0" u="none" strike="noStrike" cap="none" normalizeH="0" baseline="0" dirty="0" smtClean="0">
                <a:ln>
                  <a:noFill/>
                </a:ln>
                <a:solidFill>
                  <a:schemeClr val="tx2"/>
                </a:solidFill>
                <a:effectLst/>
                <a:latin typeface="Arial" pitchFamily="34" charset="0"/>
                <a:cs typeface="Arial" pitchFamily="34" charset="0"/>
              </a:rPr>
              <a:t>. </a:t>
            </a:r>
            <a:r>
              <a:rPr kumimoji="0" lang="ru-RU" sz="2400" b="0" i="0" u="none" strike="noStrike" cap="none" normalizeH="0" baseline="0" dirty="0" err="1" smtClean="0">
                <a:ln>
                  <a:noFill/>
                </a:ln>
                <a:solidFill>
                  <a:schemeClr val="tx2"/>
                </a:solidFill>
                <a:effectLst/>
                <a:latin typeface="Arial" pitchFamily="34" charset="0"/>
                <a:cs typeface="Arial" pitchFamily="34" charset="0"/>
              </a:rPr>
              <a:t>Müharibə</a:t>
            </a:r>
            <a:r>
              <a:rPr kumimoji="0" lang="ru-RU" sz="2400" b="0" i="0" u="none" strike="noStrike" cap="none" normalizeH="0" baseline="0" dirty="0" smtClean="0">
                <a:ln>
                  <a:noFill/>
                </a:ln>
                <a:solidFill>
                  <a:schemeClr val="tx2"/>
                </a:solidFill>
                <a:effectLst/>
                <a:latin typeface="Arial" pitchFamily="34" charset="0"/>
                <a:cs typeface="Arial" pitchFamily="34" charset="0"/>
              </a:rPr>
              <a:t>, </a:t>
            </a:r>
            <a:r>
              <a:rPr kumimoji="0" lang="ru-RU" sz="2400" b="0" i="0" u="none" strike="noStrike" cap="none" normalizeH="0" baseline="0" dirty="0" err="1" smtClean="0">
                <a:ln>
                  <a:noFill/>
                </a:ln>
                <a:solidFill>
                  <a:schemeClr val="tx2"/>
                </a:solidFill>
                <a:effectLst/>
                <a:latin typeface="Arial" pitchFamily="34" charset="0"/>
                <a:cs typeface="Arial" pitchFamily="34" charset="0"/>
              </a:rPr>
              <a:t>hərbi</a:t>
            </a:r>
            <a:r>
              <a:rPr kumimoji="0" lang="ru-RU" sz="2400" b="0" i="0" u="none" strike="noStrike" cap="none" normalizeH="0" baseline="0" dirty="0" smtClean="0">
                <a:ln>
                  <a:noFill/>
                </a:ln>
                <a:solidFill>
                  <a:schemeClr val="tx2"/>
                </a:solidFill>
                <a:effectLst/>
                <a:latin typeface="Arial" pitchFamily="34" charset="0"/>
                <a:cs typeface="Arial" pitchFamily="34" charset="0"/>
              </a:rPr>
              <a:t> </a:t>
            </a:r>
            <a:r>
              <a:rPr kumimoji="0" lang="ru-RU" sz="2400" b="0" i="0" u="none" strike="noStrike" cap="none" normalizeH="0" baseline="0" dirty="0" err="1" smtClean="0">
                <a:ln>
                  <a:noFill/>
                </a:ln>
                <a:solidFill>
                  <a:schemeClr val="tx2"/>
                </a:solidFill>
                <a:effectLst/>
                <a:latin typeface="Arial" pitchFamily="34" charset="0"/>
                <a:cs typeface="Arial" pitchFamily="34" charset="0"/>
              </a:rPr>
              <a:t>vəziyyət</a:t>
            </a:r>
            <a:r>
              <a:rPr kumimoji="0" lang="ru-RU" sz="2400" b="0" i="0" u="none" strike="noStrike" cap="none" normalizeH="0" baseline="0" dirty="0" smtClean="0">
                <a:ln>
                  <a:noFill/>
                </a:ln>
                <a:solidFill>
                  <a:schemeClr val="tx2"/>
                </a:solidFill>
                <a:effectLst/>
                <a:latin typeface="Arial" pitchFamily="34" charset="0"/>
                <a:cs typeface="Arial" pitchFamily="34" charset="0"/>
              </a:rPr>
              <a:t> </a:t>
            </a:r>
            <a:r>
              <a:rPr kumimoji="0" lang="ru-RU" sz="2400" b="0" i="0" u="none" strike="noStrike" cap="none" normalizeH="0" baseline="0" dirty="0" err="1" smtClean="0">
                <a:ln>
                  <a:noFill/>
                </a:ln>
                <a:solidFill>
                  <a:schemeClr val="tx2"/>
                </a:solidFill>
                <a:effectLst/>
                <a:latin typeface="Arial" pitchFamily="34" charset="0"/>
                <a:cs typeface="Arial" pitchFamily="34" charset="0"/>
              </a:rPr>
              <a:t>və</a:t>
            </a:r>
            <a:r>
              <a:rPr kumimoji="0" lang="ru-RU" sz="2400" b="0" i="0" u="none" strike="noStrike" cap="none" normalizeH="0" baseline="0" dirty="0" smtClean="0">
                <a:ln>
                  <a:noFill/>
                </a:ln>
                <a:solidFill>
                  <a:schemeClr val="tx2"/>
                </a:solidFill>
                <a:effectLst/>
                <a:latin typeface="Arial" pitchFamily="34" charset="0"/>
                <a:cs typeface="Arial" pitchFamily="34" charset="0"/>
              </a:rPr>
              <a:t> </a:t>
            </a:r>
            <a:r>
              <a:rPr kumimoji="0" lang="ru-RU" sz="2400" b="0" i="0" u="none" strike="noStrike" cap="none" normalizeH="0" baseline="0" dirty="0" err="1" smtClean="0">
                <a:ln>
                  <a:noFill/>
                </a:ln>
                <a:solidFill>
                  <a:schemeClr val="tx2"/>
                </a:solidFill>
                <a:effectLst/>
                <a:latin typeface="Arial" pitchFamily="34" charset="0"/>
                <a:cs typeface="Arial" pitchFamily="34" charset="0"/>
              </a:rPr>
              <a:t>fövqəladə</a:t>
            </a:r>
            <a:r>
              <a:rPr kumimoji="0" lang="ru-RU" sz="2400" b="0" i="0" u="none" strike="noStrike" cap="none" normalizeH="0" baseline="0" dirty="0" smtClean="0">
                <a:ln>
                  <a:noFill/>
                </a:ln>
                <a:solidFill>
                  <a:schemeClr val="tx2"/>
                </a:solidFill>
                <a:effectLst/>
                <a:latin typeface="Arial" pitchFamily="34" charset="0"/>
                <a:cs typeface="Arial" pitchFamily="34" charset="0"/>
              </a:rPr>
              <a:t> </a:t>
            </a:r>
            <a:r>
              <a:rPr kumimoji="0" lang="ru-RU" sz="2400" b="0" i="0" u="none" strike="noStrike" cap="none" normalizeH="0" baseline="0" dirty="0" err="1" smtClean="0">
                <a:ln>
                  <a:noFill/>
                </a:ln>
                <a:solidFill>
                  <a:schemeClr val="tx2"/>
                </a:solidFill>
                <a:effectLst/>
                <a:latin typeface="Arial" pitchFamily="34" charset="0"/>
                <a:cs typeface="Arial" pitchFamily="34" charset="0"/>
              </a:rPr>
              <a:t>vəziyyət</a:t>
            </a:r>
            <a:r>
              <a:rPr kumimoji="0" lang="ru-RU" sz="2400" b="0" i="0" u="none" strike="noStrike" cap="none" normalizeH="0" baseline="0" dirty="0" smtClean="0">
                <a:ln>
                  <a:noFill/>
                </a:ln>
                <a:solidFill>
                  <a:schemeClr val="tx2"/>
                </a:solidFill>
                <a:effectLst/>
                <a:latin typeface="Arial" pitchFamily="34" charset="0"/>
                <a:cs typeface="Arial" pitchFamily="34" charset="0"/>
              </a:rPr>
              <a:t>, </a:t>
            </a:r>
            <a:r>
              <a:rPr kumimoji="0" lang="ru-RU" sz="2400" b="0" i="0" u="none" strike="noStrike" cap="none" normalizeH="0" baseline="0" dirty="0" err="1" smtClean="0">
                <a:ln>
                  <a:noFill/>
                </a:ln>
                <a:solidFill>
                  <a:schemeClr val="tx2"/>
                </a:solidFill>
                <a:effectLst/>
                <a:latin typeface="Arial" pitchFamily="34" charset="0"/>
                <a:cs typeface="Arial" pitchFamily="34" charset="0"/>
              </a:rPr>
              <a:t>habelə</a:t>
            </a:r>
            <a:r>
              <a:rPr kumimoji="0" lang="ru-RU" sz="2400" b="0" i="0" u="none" strike="noStrike" cap="none" normalizeH="0" baseline="0" dirty="0" smtClean="0">
                <a:ln>
                  <a:noFill/>
                </a:ln>
                <a:solidFill>
                  <a:schemeClr val="tx2"/>
                </a:solidFill>
                <a:effectLst/>
                <a:latin typeface="Arial" pitchFamily="34" charset="0"/>
                <a:cs typeface="Arial" pitchFamily="34" charset="0"/>
              </a:rPr>
              <a:t> </a:t>
            </a:r>
            <a:r>
              <a:rPr kumimoji="0" lang="ru-RU" sz="2400" b="0" i="0" u="none" strike="noStrike" cap="none" normalizeH="0" baseline="0" dirty="0" err="1" smtClean="0">
                <a:ln>
                  <a:noFill/>
                </a:ln>
                <a:solidFill>
                  <a:schemeClr val="tx2"/>
                </a:solidFill>
                <a:effectLst/>
                <a:latin typeface="Arial" pitchFamily="34" charset="0"/>
                <a:cs typeface="Arial" pitchFamily="34" charset="0"/>
              </a:rPr>
              <a:t>səfərbərlik</a:t>
            </a:r>
            <a:r>
              <a:rPr kumimoji="0" lang="ru-RU" sz="2400" b="0" i="0" u="none" strike="noStrike" cap="none" normalizeH="0" baseline="0" dirty="0" smtClean="0">
                <a:ln>
                  <a:noFill/>
                </a:ln>
                <a:solidFill>
                  <a:schemeClr val="tx2"/>
                </a:solidFill>
                <a:effectLst/>
                <a:latin typeface="Arial" pitchFamily="34" charset="0"/>
                <a:cs typeface="Arial" pitchFamily="34" charset="0"/>
              </a:rPr>
              <a:t> </a:t>
            </a:r>
            <a:r>
              <a:rPr kumimoji="0" lang="ru-RU" sz="2400" b="0" i="0" u="none" strike="noStrike" cap="none" normalizeH="0" baseline="0" dirty="0" err="1" smtClean="0">
                <a:ln>
                  <a:noFill/>
                </a:ln>
                <a:solidFill>
                  <a:schemeClr val="tx2"/>
                </a:solidFill>
                <a:effectLst/>
                <a:latin typeface="Arial" pitchFamily="34" charset="0"/>
                <a:cs typeface="Arial" pitchFamily="34" charset="0"/>
              </a:rPr>
              <a:t>elan</a:t>
            </a:r>
            <a:r>
              <a:rPr kumimoji="0" lang="ru-RU" sz="2400" b="0" i="0" u="none" strike="noStrike" cap="none" normalizeH="0" baseline="0" dirty="0" smtClean="0">
                <a:ln>
                  <a:noFill/>
                </a:ln>
                <a:solidFill>
                  <a:schemeClr val="tx2"/>
                </a:solidFill>
                <a:effectLst/>
                <a:latin typeface="Arial" pitchFamily="34" charset="0"/>
                <a:cs typeface="Arial" pitchFamily="34" charset="0"/>
              </a:rPr>
              <a:t> </a:t>
            </a:r>
            <a:r>
              <a:rPr kumimoji="0" lang="ru-RU" sz="2400" b="0" i="0" u="none" strike="noStrike" cap="none" normalizeH="0" baseline="0" dirty="0" err="1" smtClean="0">
                <a:ln>
                  <a:noFill/>
                </a:ln>
                <a:solidFill>
                  <a:schemeClr val="tx2"/>
                </a:solidFill>
                <a:effectLst/>
                <a:latin typeface="Arial" pitchFamily="34" charset="0"/>
                <a:cs typeface="Arial" pitchFamily="34" charset="0"/>
              </a:rPr>
              <a:t>edilərkən</a:t>
            </a:r>
            <a:r>
              <a:rPr kumimoji="0" lang="ru-RU" sz="2400" b="0" i="0" u="none" strike="noStrike" cap="none" normalizeH="0" baseline="0" dirty="0" smtClean="0">
                <a:ln>
                  <a:noFill/>
                </a:ln>
                <a:solidFill>
                  <a:schemeClr val="tx2"/>
                </a:solidFill>
                <a:effectLst/>
                <a:latin typeface="Arial" pitchFamily="34" charset="0"/>
                <a:cs typeface="Arial" pitchFamily="34" charset="0"/>
              </a:rPr>
              <a:t> </a:t>
            </a:r>
            <a:r>
              <a:rPr kumimoji="0" lang="ru-RU" sz="2400" b="0" i="0" u="none" strike="noStrike" cap="none" normalizeH="0" baseline="0" dirty="0" err="1" smtClean="0">
                <a:ln>
                  <a:noFill/>
                </a:ln>
                <a:solidFill>
                  <a:schemeClr val="tx2"/>
                </a:solidFill>
                <a:effectLst/>
                <a:latin typeface="Arial" pitchFamily="34" charset="0"/>
                <a:cs typeface="Arial" pitchFamily="34" charset="0"/>
              </a:rPr>
              <a:t>insan</a:t>
            </a:r>
            <a:r>
              <a:rPr kumimoji="0" lang="ru-RU" sz="2400" b="0" i="0" u="none" strike="noStrike" cap="none" normalizeH="0" baseline="0" dirty="0" smtClean="0">
                <a:ln>
                  <a:noFill/>
                </a:ln>
                <a:solidFill>
                  <a:schemeClr val="tx2"/>
                </a:solidFill>
                <a:effectLst/>
                <a:latin typeface="Arial" pitchFamily="34" charset="0"/>
                <a:cs typeface="Arial" pitchFamily="34" charset="0"/>
              </a:rPr>
              <a:t> </a:t>
            </a:r>
            <a:r>
              <a:rPr kumimoji="0" lang="ru-RU" sz="2400" b="0" i="0" u="none" strike="noStrike" cap="none" normalizeH="0" baseline="0" dirty="0" err="1" smtClean="0">
                <a:ln>
                  <a:noFill/>
                </a:ln>
                <a:solidFill>
                  <a:schemeClr val="tx2"/>
                </a:solidFill>
                <a:effectLst/>
                <a:latin typeface="Arial" pitchFamily="34" charset="0"/>
                <a:cs typeface="Arial" pitchFamily="34" charset="0"/>
              </a:rPr>
              <a:t>və</a:t>
            </a:r>
            <a:r>
              <a:rPr kumimoji="0" lang="ru-RU" sz="2400" b="0" i="0" u="none" strike="noStrike" cap="none" normalizeH="0" baseline="0" dirty="0" smtClean="0">
                <a:ln>
                  <a:noFill/>
                </a:ln>
                <a:solidFill>
                  <a:schemeClr val="tx2"/>
                </a:solidFill>
                <a:effectLst/>
                <a:latin typeface="Arial" pitchFamily="34" charset="0"/>
                <a:cs typeface="Arial" pitchFamily="34" charset="0"/>
              </a:rPr>
              <a:t> </a:t>
            </a:r>
            <a:r>
              <a:rPr kumimoji="0" lang="ru-RU" sz="2400" b="0" i="0" u="none" strike="noStrike" cap="none" normalizeH="0" baseline="0" dirty="0" err="1" smtClean="0">
                <a:ln>
                  <a:noFill/>
                </a:ln>
                <a:solidFill>
                  <a:schemeClr val="tx2"/>
                </a:solidFill>
                <a:effectLst/>
                <a:latin typeface="Arial" pitchFamily="34" charset="0"/>
                <a:cs typeface="Arial" pitchFamily="34" charset="0"/>
              </a:rPr>
              <a:t>vətəndaş</a:t>
            </a:r>
            <a:r>
              <a:rPr kumimoji="0" lang="ru-RU" sz="2400" b="0" i="0" u="none" strike="noStrike" cap="none" normalizeH="0" baseline="0" dirty="0" smtClean="0">
                <a:ln>
                  <a:noFill/>
                </a:ln>
                <a:solidFill>
                  <a:schemeClr val="tx2"/>
                </a:solidFill>
                <a:effectLst/>
                <a:latin typeface="Arial" pitchFamily="34" charset="0"/>
                <a:cs typeface="Arial" pitchFamily="34" charset="0"/>
              </a:rPr>
              <a:t> </a:t>
            </a:r>
            <a:r>
              <a:rPr kumimoji="0" lang="ru-RU" sz="2400" b="0" i="0" u="none" strike="noStrike" cap="none" normalizeH="0" baseline="0" dirty="0" err="1" smtClean="0">
                <a:ln>
                  <a:noFill/>
                </a:ln>
                <a:solidFill>
                  <a:schemeClr val="tx2"/>
                </a:solidFill>
                <a:effectLst/>
                <a:latin typeface="Arial" pitchFamily="34" charset="0"/>
                <a:cs typeface="Arial" pitchFamily="34" charset="0"/>
              </a:rPr>
              <a:t>hüquqlarının</a:t>
            </a:r>
            <a:r>
              <a:rPr kumimoji="0" lang="ru-RU" sz="2400" b="0" i="0" u="none" strike="noStrike" cap="none" normalizeH="0" baseline="0" dirty="0" smtClean="0">
                <a:ln>
                  <a:noFill/>
                </a:ln>
                <a:solidFill>
                  <a:schemeClr val="tx2"/>
                </a:solidFill>
                <a:effectLst/>
                <a:latin typeface="Arial" pitchFamily="34" charset="0"/>
                <a:cs typeface="Arial" pitchFamily="34" charset="0"/>
              </a:rPr>
              <a:t> </a:t>
            </a:r>
            <a:r>
              <a:rPr kumimoji="0" lang="ru-RU" sz="2400" b="0" i="0" u="none" strike="noStrike" cap="none" normalizeH="0" baseline="0" dirty="0" err="1" smtClean="0">
                <a:ln>
                  <a:noFill/>
                </a:ln>
                <a:solidFill>
                  <a:schemeClr val="tx2"/>
                </a:solidFill>
                <a:effectLst/>
                <a:latin typeface="Arial" pitchFamily="34" charset="0"/>
                <a:cs typeface="Arial" pitchFamily="34" charset="0"/>
              </a:rPr>
              <a:t>və</a:t>
            </a:r>
            <a:r>
              <a:rPr kumimoji="0" lang="ru-RU" sz="2400" b="0" i="0" u="none" strike="noStrike" cap="none" normalizeH="0" baseline="0" dirty="0" smtClean="0">
                <a:ln>
                  <a:noFill/>
                </a:ln>
                <a:solidFill>
                  <a:schemeClr val="tx2"/>
                </a:solidFill>
                <a:effectLst/>
                <a:latin typeface="Arial" pitchFamily="34" charset="0"/>
                <a:cs typeface="Arial" pitchFamily="34" charset="0"/>
              </a:rPr>
              <a:t> </a:t>
            </a:r>
            <a:r>
              <a:rPr kumimoji="0" lang="ru-RU" sz="2400" b="0" i="0" u="none" strike="noStrike" cap="none" normalizeH="0" baseline="0" dirty="0" err="1" smtClean="0">
                <a:ln>
                  <a:noFill/>
                </a:ln>
                <a:solidFill>
                  <a:schemeClr val="tx2"/>
                </a:solidFill>
                <a:effectLst/>
                <a:latin typeface="Arial" pitchFamily="34" charset="0"/>
                <a:cs typeface="Arial" pitchFamily="34" charset="0"/>
              </a:rPr>
              <a:t>azadlıqlarının</a:t>
            </a:r>
            <a:r>
              <a:rPr kumimoji="0" lang="ru-RU" sz="2400" b="0" i="0" u="none" strike="noStrike" cap="none" normalizeH="0" baseline="0" dirty="0" smtClean="0">
                <a:ln>
                  <a:noFill/>
                </a:ln>
                <a:solidFill>
                  <a:schemeClr val="tx2"/>
                </a:solidFill>
                <a:effectLst/>
                <a:latin typeface="Arial" pitchFamily="34" charset="0"/>
                <a:cs typeface="Arial" pitchFamily="34" charset="0"/>
              </a:rPr>
              <a:t> </a:t>
            </a:r>
            <a:r>
              <a:rPr kumimoji="0" lang="ru-RU" sz="2400" b="0" i="0" u="none" strike="noStrike" cap="none" normalizeH="0" baseline="0" dirty="0" err="1" smtClean="0">
                <a:ln>
                  <a:noFill/>
                </a:ln>
                <a:solidFill>
                  <a:schemeClr val="tx2"/>
                </a:solidFill>
                <a:effectLst/>
                <a:latin typeface="Arial" pitchFamily="34" charset="0"/>
                <a:cs typeface="Arial" pitchFamily="34" charset="0"/>
              </a:rPr>
              <a:t>həyata</a:t>
            </a:r>
            <a:r>
              <a:rPr kumimoji="0" lang="ru-RU" sz="2400" b="0" i="0" u="none" strike="noStrike" cap="none" normalizeH="0" baseline="0" dirty="0" smtClean="0">
                <a:ln>
                  <a:noFill/>
                </a:ln>
                <a:solidFill>
                  <a:schemeClr val="tx2"/>
                </a:solidFill>
                <a:effectLst/>
                <a:latin typeface="Arial" pitchFamily="34" charset="0"/>
                <a:cs typeface="Arial" pitchFamily="34" charset="0"/>
              </a:rPr>
              <a:t> </a:t>
            </a:r>
            <a:r>
              <a:rPr kumimoji="0" lang="ru-RU" sz="2400" b="0" i="0" u="none" strike="noStrike" cap="none" normalizeH="0" baseline="0" dirty="0" err="1" smtClean="0">
                <a:ln>
                  <a:noFill/>
                </a:ln>
                <a:solidFill>
                  <a:schemeClr val="tx2"/>
                </a:solidFill>
                <a:effectLst/>
                <a:latin typeface="Arial" pitchFamily="34" charset="0"/>
                <a:cs typeface="Arial" pitchFamily="34" charset="0"/>
              </a:rPr>
              <a:t>keçirilməsi</a:t>
            </a:r>
            <a:r>
              <a:rPr kumimoji="0" lang="ru-RU" sz="2400" b="0" i="0" u="none" strike="noStrike" cap="none" normalizeH="0" baseline="0" dirty="0" smtClean="0">
                <a:ln>
                  <a:noFill/>
                </a:ln>
                <a:solidFill>
                  <a:schemeClr val="tx2"/>
                </a:solidFill>
                <a:effectLst/>
                <a:latin typeface="Arial" pitchFamily="34" charset="0"/>
                <a:cs typeface="Arial" pitchFamily="34" charset="0"/>
              </a:rPr>
              <a:t> </a:t>
            </a:r>
            <a:r>
              <a:rPr kumimoji="0" lang="ru-RU" sz="2400" b="0" i="0" u="none" strike="noStrike" cap="none" normalizeH="0" baseline="0" dirty="0" err="1" smtClean="0">
                <a:ln>
                  <a:noFill/>
                </a:ln>
                <a:solidFill>
                  <a:schemeClr val="tx2"/>
                </a:solidFill>
                <a:effectLst/>
                <a:latin typeface="Arial" pitchFamily="34" charset="0"/>
                <a:cs typeface="Arial" pitchFamily="34" charset="0"/>
              </a:rPr>
              <a:t>Azərbaycan</a:t>
            </a:r>
            <a:r>
              <a:rPr kumimoji="0" lang="ru-RU" sz="2400" b="0" i="0" u="none" strike="noStrike" cap="none" normalizeH="0" baseline="0" dirty="0" smtClean="0">
                <a:ln>
                  <a:noFill/>
                </a:ln>
                <a:solidFill>
                  <a:schemeClr val="tx2"/>
                </a:solidFill>
                <a:effectLst/>
                <a:latin typeface="Arial" pitchFamily="34" charset="0"/>
                <a:cs typeface="Arial" pitchFamily="34" charset="0"/>
              </a:rPr>
              <a:t> </a:t>
            </a:r>
            <a:r>
              <a:rPr kumimoji="0" lang="ru-RU" sz="2400" b="0" i="0" u="none" strike="noStrike" cap="none" normalizeH="0" baseline="0" dirty="0" err="1" smtClean="0">
                <a:ln>
                  <a:noFill/>
                </a:ln>
                <a:solidFill>
                  <a:schemeClr val="tx2"/>
                </a:solidFill>
                <a:effectLst/>
                <a:latin typeface="Arial" pitchFamily="34" charset="0"/>
                <a:cs typeface="Arial" pitchFamily="34" charset="0"/>
              </a:rPr>
              <a:t>Respublikasının</a:t>
            </a:r>
            <a:r>
              <a:rPr kumimoji="0" lang="ru-RU" sz="2400" b="0" i="0" u="none" strike="noStrike" cap="none" normalizeH="0" baseline="0" dirty="0" smtClean="0">
                <a:ln>
                  <a:noFill/>
                </a:ln>
                <a:solidFill>
                  <a:schemeClr val="tx2"/>
                </a:solidFill>
                <a:effectLst/>
                <a:latin typeface="Arial" pitchFamily="34" charset="0"/>
                <a:cs typeface="Arial" pitchFamily="34" charset="0"/>
              </a:rPr>
              <a:t> </a:t>
            </a:r>
            <a:r>
              <a:rPr kumimoji="0" lang="ru-RU" sz="2400" b="0" i="0" u="none" strike="noStrike" cap="none" normalizeH="0" baseline="0" dirty="0" err="1" smtClean="0">
                <a:ln>
                  <a:noFill/>
                </a:ln>
                <a:solidFill>
                  <a:schemeClr val="tx2"/>
                </a:solidFill>
                <a:effectLst/>
                <a:latin typeface="Arial" pitchFamily="34" charset="0"/>
                <a:cs typeface="Arial" pitchFamily="34" charset="0"/>
              </a:rPr>
              <a:t>beynəlxalq</a:t>
            </a:r>
            <a:r>
              <a:rPr kumimoji="0" lang="ru-RU" sz="2400" b="0" i="0" u="none" strike="noStrike" cap="none" normalizeH="0" baseline="0" dirty="0" smtClean="0">
                <a:ln>
                  <a:noFill/>
                </a:ln>
                <a:solidFill>
                  <a:schemeClr val="tx2"/>
                </a:solidFill>
                <a:effectLst/>
                <a:latin typeface="Arial" pitchFamily="34" charset="0"/>
                <a:cs typeface="Arial" pitchFamily="34" charset="0"/>
              </a:rPr>
              <a:t> </a:t>
            </a:r>
            <a:r>
              <a:rPr kumimoji="0" lang="ru-RU" sz="2400" b="0" i="0" u="none" strike="noStrike" cap="none" normalizeH="0" baseline="0" dirty="0" err="1" smtClean="0">
                <a:ln>
                  <a:noFill/>
                </a:ln>
                <a:solidFill>
                  <a:schemeClr val="tx2"/>
                </a:solidFill>
                <a:effectLst/>
                <a:latin typeface="Arial" pitchFamily="34" charset="0"/>
                <a:cs typeface="Arial" pitchFamily="34" charset="0"/>
              </a:rPr>
              <a:t>öhdəliklərini</a:t>
            </a:r>
            <a:r>
              <a:rPr kumimoji="0" lang="ru-RU" sz="2400" b="0" i="0" u="none" strike="noStrike" cap="none" normalizeH="0" baseline="0" dirty="0" smtClean="0">
                <a:ln>
                  <a:noFill/>
                </a:ln>
                <a:solidFill>
                  <a:schemeClr val="tx2"/>
                </a:solidFill>
                <a:effectLst/>
                <a:latin typeface="Arial" pitchFamily="34" charset="0"/>
                <a:cs typeface="Arial" pitchFamily="34" charset="0"/>
              </a:rPr>
              <a:t> </a:t>
            </a:r>
            <a:r>
              <a:rPr kumimoji="0" lang="ru-RU" sz="2400" b="0" i="0" u="none" strike="noStrike" cap="none" normalizeH="0" baseline="0" dirty="0" err="1" smtClean="0">
                <a:ln>
                  <a:noFill/>
                </a:ln>
                <a:solidFill>
                  <a:schemeClr val="tx2"/>
                </a:solidFill>
                <a:effectLst/>
                <a:latin typeface="Arial" pitchFamily="34" charset="0"/>
                <a:cs typeface="Arial" pitchFamily="34" charset="0"/>
              </a:rPr>
              <a:t>nəzərə</a:t>
            </a:r>
            <a:r>
              <a:rPr kumimoji="0" lang="ru-RU" sz="2400" b="0" i="0" u="none" strike="noStrike" cap="none" normalizeH="0" baseline="0" dirty="0" smtClean="0">
                <a:ln>
                  <a:noFill/>
                </a:ln>
                <a:solidFill>
                  <a:schemeClr val="tx2"/>
                </a:solidFill>
                <a:effectLst/>
                <a:latin typeface="Arial" pitchFamily="34" charset="0"/>
                <a:cs typeface="Arial" pitchFamily="34" charset="0"/>
              </a:rPr>
              <a:t> </a:t>
            </a:r>
            <a:r>
              <a:rPr kumimoji="0" lang="ru-RU" sz="2400" b="0" i="0" u="none" strike="noStrike" cap="none" normalizeH="0" baseline="0" dirty="0" err="1" smtClean="0">
                <a:ln>
                  <a:noFill/>
                </a:ln>
                <a:solidFill>
                  <a:schemeClr val="tx2"/>
                </a:solidFill>
                <a:effectLst/>
                <a:latin typeface="Arial" pitchFamily="34" charset="0"/>
                <a:cs typeface="Arial" pitchFamily="34" charset="0"/>
              </a:rPr>
              <a:t>almaq</a:t>
            </a:r>
            <a:r>
              <a:rPr kumimoji="0" lang="ru-RU" sz="2400" b="0" i="0" u="none" strike="noStrike" cap="none" normalizeH="0" baseline="0" dirty="0" smtClean="0">
                <a:ln>
                  <a:noFill/>
                </a:ln>
                <a:solidFill>
                  <a:schemeClr val="tx2"/>
                </a:solidFill>
                <a:effectLst/>
                <a:latin typeface="Arial" pitchFamily="34" charset="0"/>
                <a:cs typeface="Arial" pitchFamily="34" charset="0"/>
              </a:rPr>
              <a:t> </a:t>
            </a:r>
            <a:r>
              <a:rPr kumimoji="0" lang="ru-RU" sz="2400" b="0" i="0" u="none" strike="noStrike" cap="none" normalizeH="0" baseline="0" dirty="0" err="1" smtClean="0">
                <a:ln>
                  <a:noFill/>
                </a:ln>
                <a:solidFill>
                  <a:schemeClr val="tx2"/>
                </a:solidFill>
                <a:effectLst/>
                <a:latin typeface="Arial" pitchFamily="34" charset="0"/>
                <a:cs typeface="Arial" pitchFamily="34" charset="0"/>
              </a:rPr>
              <a:t>şərti</a:t>
            </a:r>
            <a:r>
              <a:rPr kumimoji="0" lang="ru-RU" sz="2400" b="0" i="0" u="none" strike="noStrike" cap="none" normalizeH="0" baseline="0" dirty="0" smtClean="0">
                <a:ln>
                  <a:noFill/>
                </a:ln>
                <a:solidFill>
                  <a:schemeClr val="tx2"/>
                </a:solidFill>
                <a:effectLst/>
                <a:latin typeface="Arial" pitchFamily="34" charset="0"/>
                <a:cs typeface="Arial" pitchFamily="34" charset="0"/>
              </a:rPr>
              <a:t> </a:t>
            </a:r>
            <a:r>
              <a:rPr kumimoji="0" lang="ru-RU" sz="2400" b="0" i="0" u="none" strike="noStrike" cap="none" normalizeH="0" baseline="0" dirty="0" err="1" smtClean="0">
                <a:ln>
                  <a:noFill/>
                </a:ln>
                <a:solidFill>
                  <a:schemeClr val="tx2"/>
                </a:solidFill>
                <a:effectLst/>
                <a:latin typeface="Arial" pitchFamily="34" charset="0"/>
                <a:cs typeface="Arial" pitchFamily="34" charset="0"/>
              </a:rPr>
              <a:t>ilə</a:t>
            </a:r>
            <a:r>
              <a:rPr kumimoji="0" lang="ru-RU" sz="2400" b="0" i="0" u="none" strike="noStrike" cap="none" normalizeH="0" baseline="0" dirty="0" smtClean="0">
                <a:ln>
                  <a:noFill/>
                </a:ln>
                <a:solidFill>
                  <a:schemeClr val="tx2"/>
                </a:solidFill>
                <a:effectLst/>
                <a:latin typeface="Arial" pitchFamily="34" charset="0"/>
                <a:cs typeface="Arial" pitchFamily="34" charset="0"/>
              </a:rPr>
              <a:t> </a:t>
            </a:r>
            <a:r>
              <a:rPr kumimoji="0" lang="ru-RU" sz="2400" b="0" i="0" u="none" strike="noStrike" cap="none" normalizeH="0" baseline="0" dirty="0" err="1" smtClean="0">
                <a:ln>
                  <a:noFill/>
                </a:ln>
                <a:solidFill>
                  <a:schemeClr val="tx2"/>
                </a:solidFill>
                <a:effectLst/>
                <a:latin typeface="Arial" pitchFamily="34" charset="0"/>
                <a:cs typeface="Arial" pitchFamily="34" charset="0"/>
              </a:rPr>
              <a:t>qismən</a:t>
            </a:r>
            <a:r>
              <a:rPr kumimoji="0" lang="ru-RU" sz="2400" b="0" i="0" u="none" strike="noStrike" cap="none" normalizeH="0" baseline="0" dirty="0" smtClean="0">
                <a:ln>
                  <a:noFill/>
                </a:ln>
                <a:solidFill>
                  <a:schemeClr val="tx2"/>
                </a:solidFill>
                <a:effectLst/>
                <a:latin typeface="Arial" pitchFamily="34" charset="0"/>
                <a:cs typeface="Arial" pitchFamily="34" charset="0"/>
              </a:rPr>
              <a:t> </a:t>
            </a:r>
            <a:r>
              <a:rPr kumimoji="0" lang="ru-RU" sz="2400" b="0" i="0" u="none" strike="noStrike" cap="none" normalizeH="0" baseline="0" dirty="0" err="1" smtClean="0">
                <a:ln>
                  <a:noFill/>
                </a:ln>
                <a:solidFill>
                  <a:schemeClr val="tx2"/>
                </a:solidFill>
                <a:effectLst/>
                <a:latin typeface="Arial" pitchFamily="34" charset="0"/>
                <a:cs typeface="Arial" pitchFamily="34" charset="0"/>
              </a:rPr>
              <a:t>və</a:t>
            </a:r>
            <a:r>
              <a:rPr kumimoji="0" lang="ru-RU" sz="2400" b="0" i="0" u="none" strike="noStrike" cap="none" normalizeH="0" baseline="0" dirty="0" smtClean="0">
                <a:ln>
                  <a:noFill/>
                </a:ln>
                <a:solidFill>
                  <a:schemeClr val="tx2"/>
                </a:solidFill>
                <a:effectLst/>
                <a:latin typeface="Arial" pitchFamily="34" charset="0"/>
                <a:cs typeface="Arial" pitchFamily="34" charset="0"/>
              </a:rPr>
              <a:t> </a:t>
            </a:r>
            <a:r>
              <a:rPr kumimoji="0" lang="ru-RU" sz="2400" b="0" i="0" u="none" strike="noStrike" cap="none" normalizeH="0" baseline="0" dirty="0" err="1" smtClean="0">
                <a:ln>
                  <a:noFill/>
                </a:ln>
                <a:solidFill>
                  <a:schemeClr val="tx2"/>
                </a:solidFill>
                <a:effectLst/>
                <a:latin typeface="Arial" pitchFamily="34" charset="0"/>
                <a:cs typeface="Arial" pitchFamily="34" charset="0"/>
              </a:rPr>
              <a:t>müvəqqəti</a:t>
            </a:r>
            <a:r>
              <a:rPr kumimoji="0" lang="ru-RU" sz="2400" b="0" i="0" u="none" strike="noStrike" cap="none" normalizeH="0" baseline="0" dirty="0" smtClean="0">
                <a:ln>
                  <a:noFill/>
                </a:ln>
                <a:solidFill>
                  <a:schemeClr val="tx2"/>
                </a:solidFill>
                <a:effectLst/>
                <a:latin typeface="Arial" pitchFamily="34" charset="0"/>
                <a:cs typeface="Arial" pitchFamily="34" charset="0"/>
              </a:rPr>
              <a:t> </a:t>
            </a:r>
            <a:r>
              <a:rPr kumimoji="0" lang="ru-RU" sz="2400" b="0" i="0" u="none" strike="noStrike" cap="none" normalizeH="0" baseline="0" dirty="0" err="1" smtClean="0">
                <a:ln>
                  <a:noFill/>
                </a:ln>
                <a:solidFill>
                  <a:schemeClr val="tx2"/>
                </a:solidFill>
                <a:effectLst/>
                <a:latin typeface="Arial" pitchFamily="34" charset="0"/>
                <a:cs typeface="Arial" pitchFamily="34" charset="0"/>
              </a:rPr>
              <a:t>məhdudlaşdırıla</a:t>
            </a:r>
            <a:r>
              <a:rPr kumimoji="0" lang="ru-RU" sz="2400" b="0" i="0" u="none" strike="noStrike" cap="none" normalizeH="0" baseline="0" dirty="0" smtClean="0">
                <a:ln>
                  <a:noFill/>
                </a:ln>
                <a:solidFill>
                  <a:schemeClr val="tx2"/>
                </a:solidFill>
                <a:effectLst/>
                <a:latin typeface="Arial" pitchFamily="34" charset="0"/>
                <a:cs typeface="Arial" pitchFamily="34" charset="0"/>
              </a:rPr>
              <a:t> </a:t>
            </a:r>
            <a:r>
              <a:rPr kumimoji="0" lang="ru-RU" sz="2400" b="0" i="0" u="none" strike="noStrike" cap="none" normalizeH="0" baseline="0" dirty="0" err="1" smtClean="0">
                <a:ln>
                  <a:noFill/>
                </a:ln>
                <a:solidFill>
                  <a:schemeClr val="tx2"/>
                </a:solidFill>
                <a:effectLst/>
                <a:latin typeface="Arial" pitchFamily="34" charset="0"/>
                <a:cs typeface="Arial" pitchFamily="34" charset="0"/>
              </a:rPr>
              <a:t>bilər</a:t>
            </a:r>
            <a:r>
              <a:rPr kumimoji="0" lang="ru-RU" sz="2400" b="0" i="0" u="none" strike="noStrike" cap="none" normalizeH="0" baseline="0" dirty="0" smtClean="0">
                <a:ln>
                  <a:noFill/>
                </a:ln>
                <a:solidFill>
                  <a:schemeClr val="tx2"/>
                </a:solidFill>
                <a:effectLst/>
                <a:latin typeface="Arial" pitchFamily="34" charset="0"/>
                <a:cs typeface="Arial" pitchFamily="34" charset="0"/>
              </a:rPr>
              <a:t>. </a:t>
            </a:r>
            <a:r>
              <a:rPr kumimoji="0" lang="ru-RU" sz="2400" b="0" i="0" u="none" strike="noStrike" cap="none" normalizeH="0" baseline="0" dirty="0" err="1" smtClean="0">
                <a:ln>
                  <a:noFill/>
                </a:ln>
                <a:solidFill>
                  <a:schemeClr val="tx2"/>
                </a:solidFill>
                <a:effectLst/>
                <a:latin typeface="Arial" pitchFamily="34" charset="0"/>
                <a:cs typeface="Arial" pitchFamily="34" charset="0"/>
              </a:rPr>
              <a:t>Həyata</a:t>
            </a:r>
            <a:r>
              <a:rPr kumimoji="0" lang="ru-RU" sz="2400" b="0" i="0" u="none" strike="noStrike" cap="none" normalizeH="0" baseline="0" dirty="0" smtClean="0">
                <a:ln>
                  <a:noFill/>
                </a:ln>
                <a:solidFill>
                  <a:schemeClr val="tx2"/>
                </a:solidFill>
                <a:effectLst/>
                <a:latin typeface="Arial" pitchFamily="34" charset="0"/>
                <a:cs typeface="Arial" pitchFamily="34" charset="0"/>
              </a:rPr>
              <a:t> </a:t>
            </a:r>
            <a:r>
              <a:rPr kumimoji="0" lang="ru-RU" sz="2400" b="0" i="0" u="none" strike="noStrike" cap="none" normalizeH="0" baseline="0" dirty="0" err="1" smtClean="0">
                <a:ln>
                  <a:noFill/>
                </a:ln>
                <a:solidFill>
                  <a:schemeClr val="tx2"/>
                </a:solidFill>
                <a:effectLst/>
                <a:latin typeface="Arial" pitchFamily="34" charset="0"/>
                <a:cs typeface="Arial" pitchFamily="34" charset="0"/>
              </a:rPr>
              <a:t>keçirilməsi</a:t>
            </a:r>
            <a:r>
              <a:rPr kumimoji="0" lang="ru-RU" sz="2400" b="0" i="0" u="none" strike="noStrike" cap="none" normalizeH="0" baseline="0" dirty="0" smtClean="0">
                <a:ln>
                  <a:noFill/>
                </a:ln>
                <a:solidFill>
                  <a:schemeClr val="tx2"/>
                </a:solidFill>
                <a:effectLst/>
                <a:latin typeface="Arial" pitchFamily="34" charset="0"/>
                <a:cs typeface="Arial" pitchFamily="34" charset="0"/>
              </a:rPr>
              <a:t> </a:t>
            </a:r>
            <a:r>
              <a:rPr kumimoji="0" lang="ru-RU" sz="2400" b="0" i="0" u="none" strike="noStrike" cap="none" normalizeH="0" baseline="0" dirty="0" err="1" smtClean="0">
                <a:ln>
                  <a:noFill/>
                </a:ln>
                <a:solidFill>
                  <a:schemeClr val="tx2"/>
                </a:solidFill>
                <a:effectLst/>
                <a:latin typeface="Arial" pitchFamily="34" charset="0"/>
                <a:cs typeface="Arial" pitchFamily="34" charset="0"/>
              </a:rPr>
              <a:t>məhdudlaşdırılan</a:t>
            </a:r>
            <a:r>
              <a:rPr kumimoji="0" lang="ru-RU" sz="2400" b="0" i="0" u="none" strike="noStrike" cap="none" normalizeH="0" baseline="0" dirty="0" smtClean="0">
                <a:ln>
                  <a:noFill/>
                </a:ln>
                <a:solidFill>
                  <a:schemeClr val="tx2"/>
                </a:solidFill>
                <a:effectLst/>
                <a:latin typeface="Arial" pitchFamily="34" charset="0"/>
                <a:cs typeface="Arial" pitchFamily="34" charset="0"/>
              </a:rPr>
              <a:t> </a:t>
            </a:r>
            <a:r>
              <a:rPr kumimoji="0" lang="ru-RU" sz="2400" b="0" i="0" u="none" strike="noStrike" cap="none" normalizeH="0" baseline="0" dirty="0" err="1" smtClean="0">
                <a:ln>
                  <a:noFill/>
                </a:ln>
                <a:solidFill>
                  <a:schemeClr val="tx2"/>
                </a:solidFill>
                <a:effectLst/>
                <a:latin typeface="Arial" pitchFamily="34" charset="0"/>
                <a:cs typeface="Arial" pitchFamily="34" charset="0"/>
              </a:rPr>
              <a:t>hüquq</a:t>
            </a:r>
            <a:r>
              <a:rPr kumimoji="0" lang="ru-RU" sz="2400" b="0" i="0" u="none" strike="noStrike" cap="none" normalizeH="0" baseline="0" dirty="0" smtClean="0">
                <a:ln>
                  <a:noFill/>
                </a:ln>
                <a:solidFill>
                  <a:schemeClr val="tx2"/>
                </a:solidFill>
                <a:effectLst/>
                <a:latin typeface="Arial" pitchFamily="34" charset="0"/>
                <a:cs typeface="Arial" pitchFamily="34" charset="0"/>
              </a:rPr>
              <a:t> </a:t>
            </a:r>
            <a:r>
              <a:rPr kumimoji="0" lang="ru-RU" sz="2400" b="0" i="0" u="none" strike="noStrike" cap="none" normalizeH="0" baseline="0" dirty="0" err="1" smtClean="0">
                <a:ln>
                  <a:noFill/>
                </a:ln>
                <a:solidFill>
                  <a:schemeClr val="tx2"/>
                </a:solidFill>
                <a:effectLst/>
                <a:latin typeface="Arial" pitchFamily="34" charset="0"/>
                <a:cs typeface="Arial" pitchFamily="34" charset="0"/>
              </a:rPr>
              <a:t>və</a:t>
            </a:r>
            <a:r>
              <a:rPr kumimoji="0" lang="ru-RU" sz="2400" b="0" i="0" u="none" strike="noStrike" cap="none" normalizeH="0" baseline="0" dirty="0" smtClean="0">
                <a:ln>
                  <a:noFill/>
                </a:ln>
                <a:solidFill>
                  <a:schemeClr val="tx2"/>
                </a:solidFill>
                <a:effectLst/>
                <a:latin typeface="Arial" pitchFamily="34" charset="0"/>
                <a:cs typeface="Arial" pitchFamily="34" charset="0"/>
              </a:rPr>
              <a:t> </a:t>
            </a:r>
            <a:r>
              <a:rPr kumimoji="0" lang="ru-RU" sz="2400" b="0" i="0" u="none" strike="noStrike" cap="none" normalizeH="0" baseline="0" dirty="0" err="1" smtClean="0">
                <a:ln>
                  <a:noFill/>
                </a:ln>
                <a:solidFill>
                  <a:schemeClr val="tx2"/>
                </a:solidFill>
                <a:effectLst/>
                <a:latin typeface="Arial" pitchFamily="34" charset="0"/>
                <a:cs typeface="Arial" pitchFamily="34" charset="0"/>
              </a:rPr>
              <a:t>azadlıqlar</a:t>
            </a:r>
            <a:r>
              <a:rPr kumimoji="0" lang="ru-RU" sz="2400" b="0" i="0" u="none" strike="noStrike" cap="none" normalizeH="0" baseline="0" dirty="0" smtClean="0">
                <a:ln>
                  <a:noFill/>
                </a:ln>
                <a:solidFill>
                  <a:schemeClr val="tx2"/>
                </a:solidFill>
                <a:effectLst/>
                <a:latin typeface="Arial" pitchFamily="34" charset="0"/>
                <a:cs typeface="Arial" pitchFamily="34" charset="0"/>
              </a:rPr>
              <a:t> </a:t>
            </a:r>
            <a:r>
              <a:rPr kumimoji="0" lang="ru-RU" sz="2400" b="0" i="0" u="none" strike="noStrike" cap="none" normalizeH="0" baseline="0" dirty="0" err="1" smtClean="0">
                <a:ln>
                  <a:noFill/>
                </a:ln>
                <a:solidFill>
                  <a:schemeClr val="tx2"/>
                </a:solidFill>
                <a:effectLst/>
                <a:latin typeface="Arial" pitchFamily="34" charset="0"/>
                <a:cs typeface="Arial" pitchFamily="34" charset="0"/>
              </a:rPr>
              <a:t>haqqında</a:t>
            </a:r>
            <a:r>
              <a:rPr kumimoji="0" lang="ru-RU" sz="2400" b="0" i="0" u="none" strike="noStrike" cap="none" normalizeH="0" baseline="0" dirty="0" smtClean="0">
                <a:ln>
                  <a:noFill/>
                </a:ln>
                <a:solidFill>
                  <a:schemeClr val="tx2"/>
                </a:solidFill>
                <a:effectLst/>
                <a:latin typeface="Arial" pitchFamily="34" charset="0"/>
                <a:cs typeface="Arial" pitchFamily="34" charset="0"/>
              </a:rPr>
              <a:t> </a:t>
            </a:r>
            <a:r>
              <a:rPr kumimoji="0" lang="ru-RU" sz="2400" b="0" i="0" u="none" strike="noStrike" cap="none" normalizeH="0" baseline="0" dirty="0" err="1" smtClean="0">
                <a:ln>
                  <a:noFill/>
                </a:ln>
                <a:solidFill>
                  <a:schemeClr val="tx2"/>
                </a:solidFill>
                <a:effectLst/>
                <a:latin typeface="Arial" pitchFamily="34" charset="0"/>
                <a:cs typeface="Arial" pitchFamily="34" charset="0"/>
              </a:rPr>
              <a:t>əhaliyə</a:t>
            </a:r>
            <a:r>
              <a:rPr kumimoji="0" lang="ru-RU" sz="2400" b="0" i="0" u="none" strike="noStrike" cap="none" normalizeH="0" baseline="0" dirty="0" smtClean="0">
                <a:ln>
                  <a:noFill/>
                </a:ln>
                <a:solidFill>
                  <a:schemeClr val="tx2"/>
                </a:solidFill>
                <a:effectLst/>
                <a:latin typeface="Arial" pitchFamily="34" charset="0"/>
                <a:cs typeface="Arial" pitchFamily="34" charset="0"/>
              </a:rPr>
              <a:t> </a:t>
            </a:r>
            <a:r>
              <a:rPr kumimoji="0" lang="ru-RU" sz="2400" b="0" i="0" u="none" strike="noStrike" cap="none" normalizeH="0" baseline="0" dirty="0" err="1" smtClean="0">
                <a:ln>
                  <a:noFill/>
                </a:ln>
                <a:solidFill>
                  <a:schemeClr val="tx2"/>
                </a:solidFill>
                <a:effectLst/>
                <a:latin typeface="Arial" pitchFamily="34" charset="0"/>
                <a:cs typeface="Arial" pitchFamily="34" charset="0"/>
              </a:rPr>
              <a:t>qabaqcadan</a:t>
            </a:r>
            <a:r>
              <a:rPr kumimoji="0" lang="ru-RU" sz="2400" b="0" i="0" u="none" strike="noStrike" cap="none" normalizeH="0" baseline="0" dirty="0" smtClean="0">
                <a:ln>
                  <a:noFill/>
                </a:ln>
                <a:solidFill>
                  <a:schemeClr val="tx2"/>
                </a:solidFill>
                <a:effectLst/>
                <a:latin typeface="Arial" pitchFamily="34" charset="0"/>
                <a:cs typeface="Arial" pitchFamily="34" charset="0"/>
              </a:rPr>
              <a:t> </a:t>
            </a:r>
            <a:r>
              <a:rPr kumimoji="0" lang="ru-RU" sz="2400" b="0" i="0" u="none" strike="noStrike" cap="none" normalizeH="0" baseline="0" dirty="0" err="1" smtClean="0">
                <a:ln>
                  <a:noFill/>
                </a:ln>
                <a:solidFill>
                  <a:schemeClr val="tx2"/>
                </a:solidFill>
                <a:effectLst/>
                <a:latin typeface="Arial" pitchFamily="34" charset="0"/>
                <a:cs typeface="Arial" pitchFamily="34" charset="0"/>
              </a:rPr>
              <a:t>məlumat</a:t>
            </a:r>
            <a:r>
              <a:rPr kumimoji="0" lang="ru-RU" sz="2400" b="0" i="0" u="none" strike="noStrike" cap="none" normalizeH="0" baseline="0" dirty="0" smtClean="0">
                <a:ln>
                  <a:noFill/>
                </a:ln>
                <a:solidFill>
                  <a:schemeClr val="tx2"/>
                </a:solidFill>
                <a:effectLst/>
                <a:latin typeface="Arial" pitchFamily="34" charset="0"/>
                <a:cs typeface="Arial" pitchFamily="34" charset="0"/>
              </a:rPr>
              <a:t> </a:t>
            </a:r>
            <a:r>
              <a:rPr kumimoji="0" lang="ru-RU" sz="2400" b="0" i="0" u="none" strike="noStrike" cap="none" normalizeH="0" baseline="0" dirty="0" err="1" smtClean="0">
                <a:ln>
                  <a:noFill/>
                </a:ln>
                <a:solidFill>
                  <a:schemeClr val="tx2"/>
                </a:solidFill>
                <a:effectLst/>
                <a:latin typeface="Arial" pitchFamily="34" charset="0"/>
                <a:cs typeface="Arial" pitchFamily="34" charset="0"/>
              </a:rPr>
              <a:t>verilir</a:t>
            </a:r>
            <a:endParaRPr kumimoji="0" lang="ru-RU" sz="2400" b="0" i="0" u="none" strike="noStrike" cap="none" normalizeH="0" baseline="0" dirty="0" smtClean="0">
              <a:ln>
                <a:noFill/>
              </a:ln>
              <a:solidFill>
                <a:schemeClr val="tx2"/>
              </a:solidFill>
              <a:effectLst/>
              <a:latin typeface="Arial" pitchFamily="34" charset="0"/>
              <a:cs typeface="Arial" pitchFamily="34" charset="0"/>
            </a:endParaRPr>
          </a:p>
        </p:txBody>
      </p:sp>
    </p:spTree>
    <p:extLst>
      <p:ext uri="{BB962C8B-B14F-4D97-AF65-F5344CB8AC3E}">
        <p14:creationId xmlns:p14="http://schemas.microsoft.com/office/powerpoint/2010/main" xmlns="" val="2595404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dirty="0" smtClean="0"/>
              <a:t/>
            </a:r>
            <a:br>
              <a:rPr lang="az-Latn-AZ" dirty="0" smtClean="0"/>
            </a:br>
            <a:r>
              <a:rPr lang="az-Latn-AZ" dirty="0" smtClean="0"/>
              <a:t/>
            </a:r>
            <a:br>
              <a:rPr lang="az-Latn-AZ" dirty="0" smtClean="0"/>
            </a:br>
            <a:r>
              <a:rPr lang="az-Latn-AZ"/>
              <a:t/>
            </a:r>
            <a:br>
              <a:rPr lang="az-Latn-AZ"/>
            </a:br>
            <a:endParaRPr lang="ru-RU" dirty="0"/>
          </a:p>
        </p:txBody>
      </p:sp>
      <p:sp>
        <p:nvSpPr>
          <p:cNvPr id="3" name="Объект 2"/>
          <p:cNvSpPr>
            <a:spLocks noGrp="1"/>
          </p:cNvSpPr>
          <p:nvPr>
            <p:ph idx="1"/>
          </p:nvPr>
        </p:nvSpPr>
        <p:spPr/>
        <p:txBody>
          <a:bodyPr>
            <a:normAutofit/>
          </a:bodyPr>
          <a:lstStyle/>
          <a:p>
            <a:pPr marL="0" indent="0" algn="just">
              <a:buNone/>
            </a:pPr>
            <a:endParaRPr lang="az-Latn-AZ" dirty="0"/>
          </a:p>
          <a:p>
            <a:pPr marL="0" indent="0" algn="just">
              <a:buNone/>
            </a:pPr>
            <a:r>
              <a:rPr lang="az-Latn-AZ" dirty="0"/>
              <a:t>- Yuxarıdakı müddəalar dövlətin ümumi maraqlarına müvafiq olaraq mülkiyyətdən </a:t>
            </a:r>
            <a:r>
              <a:rPr lang="az-Latn-AZ" b="1" u="sng" dirty="0">
                <a:solidFill>
                  <a:schemeClr val="accent1"/>
                </a:solidFill>
              </a:rPr>
              <a:t>istifadəyə nəzarəti </a:t>
            </a:r>
            <a:r>
              <a:rPr lang="az-Latn-AZ" dirty="0"/>
              <a:t>həyata keçirmək üçün,yaxud vergilərin və ya digər rüsum və ya cərimələrin ödənilməsini təmin etmək üçün zəruri olan qanunları yerinə yetirmək hüququnu məhdudlaşdırmır.</a:t>
            </a:r>
            <a:endParaRPr lang="ru-RU" dirty="0"/>
          </a:p>
          <a:p>
            <a:pPr marL="0" indent="0">
              <a:buNone/>
            </a:pPr>
            <a:endParaRPr lang="ru-RU" dirty="0"/>
          </a:p>
        </p:txBody>
      </p:sp>
    </p:spTree>
    <p:extLst>
      <p:ext uri="{BB962C8B-B14F-4D97-AF65-F5344CB8AC3E}">
        <p14:creationId xmlns:p14="http://schemas.microsoft.com/office/powerpoint/2010/main" xmlns="" val="33725925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2332037"/>
            <a:ext cx="8686800" cy="4525963"/>
          </a:xfrm>
        </p:spPr>
        <p:txBody>
          <a:bodyPr>
            <a:normAutofit/>
          </a:bodyPr>
          <a:lstStyle/>
          <a:p>
            <a:pPr algn="ctr">
              <a:buNone/>
            </a:pPr>
            <a:r>
              <a:rPr lang="en-US" sz="4800" dirty="0" smtClean="0"/>
              <a:t>1</a:t>
            </a:r>
            <a:r>
              <a:rPr lang="az-Latn-AZ" sz="4800" dirty="0" smtClean="0"/>
              <a:t>)1 maddəyə uygun bir mülkiyyət hüququ və ya mülk varmıdır?</a:t>
            </a:r>
            <a:endParaRPr lang="en-US" sz="4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az-Latn-AZ" dirty="0" smtClean="0"/>
              <a:t>2. Bu mülkə hər hansı bir müdaxilə olubmu?</a:t>
            </a:r>
          </a:p>
          <a:p>
            <a:pPr>
              <a:buNone/>
            </a:pPr>
            <a:endParaRPr lang="az-Latn-AZ" dirty="0" smtClean="0"/>
          </a:p>
          <a:p>
            <a:pPr>
              <a:buNone/>
            </a:pPr>
            <a:r>
              <a:rPr lang="az-Latn-AZ" dirty="0" smtClean="0"/>
              <a:t>3.Müdaxilə 1-ci maddənin 3 normadan (qaydadan) hansının əhatəsinə daxildir?</a:t>
            </a:r>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az-Latn-AZ" dirty="0" smtClean="0"/>
              <a:t>4. Müdaxilə ictimai bir məqsədə xidmət edirmi?</a:t>
            </a:r>
          </a:p>
          <a:p>
            <a:pPr>
              <a:buNone/>
            </a:pPr>
            <a:endParaRPr lang="az-Latn-AZ" dirty="0" smtClean="0"/>
          </a:p>
          <a:p>
            <a:pPr>
              <a:buNone/>
            </a:pPr>
            <a:r>
              <a:rPr lang="az-Latn-AZ" dirty="0" smtClean="0"/>
              <a:t>5. Müdaxilə ortaq bir nöqtəni gözlüyürmü?, yəni bir tərəfdə bir şəxsin əsas hüquqları, digər tərəfdə ictimai məqsəd.</a:t>
            </a:r>
          </a:p>
          <a:p>
            <a:pPr>
              <a:buNone/>
            </a:pPr>
            <a:endParaRPr lang="az-Latn-AZ" dirty="0" smtClean="0"/>
          </a:p>
          <a:p>
            <a:pPr>
              <a:buNone/>
            </a:pPr>
            <a:r>
              <a:rPr lang="az-Latn-AZ" dirty="0" smtClean="0"/>
              <a:t>6.Müdaxilə hər hansı bir qanuna xidmət edirmi?</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42853"/>
            <a:ext cx="8458200" cy="5932934"/>
          </a:xfrm>
        </p:spPr>
        <p:txBody>
          <a:bodyPr/>
          <a:lstStyle/>
          <a:p>
            <a:r>
              <a:rPr lang="az-Latn-AZ" dirty="0" smtClean="0"/>
              <a:t>müdaXİLƏ 4 BAŞLIQ ALTINDA MÜƏYYƏNLƏŞDİRİLƏN VƏZİYYƏTLƏR:</a:t>
            </a:r>
            <a:br>
              <a:rPr lang="az-Latn-AZ" dirty="0" smtClean="0"/>
            </a:br>
            <a:r>
              <a:rPr lang="az-Latn-AZ" dirty="0" smtClean="0"/>
              <a:t/>
            </a:r>
            <a:br>
              <a:rPr lang="az-Latn-AZ" dirty="0" smtClean="0"/>
            </a:br>
            <a:r>
              <a:rPr lang="az-Latn-AZ" dirty="0" smtClean="0"/>
              <a:t>    1.Ictimai maraq</a:t>
            </a:r>
            <a:br>
              <a:rPr lang="az-Latn-AZ" dirty="0" smtClean="0"/>
            </a:br>
            <a:r>
              <a:rPr lang="az-Latn-AZ" dirty="0" smtClean="0"/>
              <a:t>    2.Adil tarazliq</a:t>
            </a:r>
            <a:br>
              <a:rPr lang="az-Latn-AZ" dirty="0" smtClean="0"/>
            </a:br>
            <a:r>
              <a:rPr lang="az-Latn-AZ" dirty="0" smtClean="0"/>
              <a:t>    3.Qanunilik</a:t>
            </a:r>
            <a:br>
              <a:rPr lang="az-Latn-AZ" dirty="0" smtClean="0"/>
            </a:br>
            <a:r>
              <a:rPr lang="az-Latn-AZ" dirty="0" smtClean="0"/>
              <a:t>    4.Məqsədə uygunluq</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229600" cy="4525963"/>
          </a:xfrm>
        </p:spPr>
        <p:txBody>
          <a:bodyPr>
            <a:normAutofit fontScale="92500" lnSpcReduction="20000"/>
          </a:bodyPr>
          <a:lstStyle/>
          <a:p>
            <a:pPr algn="just">
              <a:buNone/>
            </a:pPr>
            <a:r>
              <a:rPr lang="az-Latn-AZ" dirty="0" smtClean="0">
                <a:latin typeface="A1-Lat" pitchFamily="18" charset="0"/>
              </a:rPr>
              <a:t> </a:t>
            </a:r>
          </a:p>
          <a:p>
            <a:pPr algn="just">
              <a:buNone/>
            </a:pPr>
            <a:r>
              <a:rPr lang="az-Latn-AZ" dirty="0">
                <a:latin typeface="A3 Arial AzLat" pitchFamily="34" charset="-52"/>
              </a:rPr>
              <a:t> </a:t>
            </a:r>
            <a:r>
              <a:rPr lang="az-Latn-AZ" dirty="0" smtClean="0">
                <a:latin typeface="A3 Arial AzLat" pitchFamily="34" charset="-52"/>
              </a:rPr>
              <a:t>     </a:t>
            </a:r>
            <a:r>
              <a:rPr lang="ru-RU" dirty="0" err="1" smtClean="0">
                <a:latin typeface="A3 Arial AzLat" pitchFamily="34" charset="-52"/>
              </a:rPr>
              <a:t>Щцгуги</a:t>
            </a:r>
            <a:r>
              <a:rPr lang="ru-RU" dirty="0" smtClean="0">
                <a:latin typeface="A3 Arial AzLat" pitchFamily="34" charset="-52"/>
              </a:rPr>
              <a:t> нюгтейи-нязярдян </a:t>
            </a:r>
            <a:r>
              <a:rPr lang="ru-RU" b="1" dirty="0" smtClean="0">
                <a:latin typeface="A3 Arial AzLat" pitchFamily="34" charset="-52"/>
              </a:rPr>
              <a:t>мцлкиййят</a:t>
            </a:r>
            <a:r>
              <a:rPr lang="ru-RU" dirty="0" smtClean="0">
                <a:latin typeface="A3 Arial AzLat" pitchFamily="34" charset="-52"/>
              </a:rPr>
              <a:t> няйин кимя ися мяхсус олмасыдыр. Бу мяхсуслуг ися мцтляг сянядляшдирилмялидир. Йяни мцлкиййят сащибинин ялиндя щямин мцлкиййят обйектинин юзэясиня дейил, мящз она мяхсус олмасы щаггында рясми сяняди олмалыдыр. Мцлкиййят щцгугу юлкянин Конститусийасы вя диэяр щцгуги ганунларла тясбит едилмялидир</a:t>
            </a:r>
            <a:r>
              <a:rPr lang="ru-RU" dirty="0" smtClean="0">
                <a:latin typeface="A1-Lat" pitchFamily="18" charset="0"/>
              </a:rPr>
              <a:t>. </a:t>
            </a:r>
            <a:endParaRPr lang="az-Latn-AZ" dirty="0" smtClean="0">
              <a:latin typeface="A1-Lat" pitchFamily="18" charset="0"/>
            </a:endParaRPr>
          </a:p>
        </p:txBody>
      </p:sp>
      <p:pic>
        <p:nvPicPr>
          <p:cNvPr id="17410" name="Picture 2" descr="mülkiyet hakkı ne demek ile ilgili görsel sonucu"/>
          <p:cNvPicPr>
            <a:picLocks noChangeAspect="1" noChangeArrowheads="1"/>
          </p:cNvPicPr>
          <p:nvPr/>
        </p:nvPicPr>
        <p:blipFill>
          <a:blip r:embed="rId2"/>
          <a:srcRect/>
          <a:stretch>
            <a:fillRect/>
          </a:stretch>
        </p:blipFill>
        <p:spPr bwMode="auto">
          <a:xfrm>
            <a:off x="5436097" y="4293096"/>
            <a:ext cx="3707904" cy="256490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92696"/>
            <a:ext cx="8011616" cy="602704"/>
          </a:xfrm>
        </p:spPr>
        <p:txBody>
          <a:bodyPr>
            <a:normAutofit fontScale="90000"/>
          </a:bodyPr>
          <a:lstStyle/>
          <a:p>
            <a:r>
              <a:rPr lang="az-Latn-AZ" dirty="0" smtClean="0">
                <a:solidFill>
                  <a:srgbClr val="FFFF00"/>
                </a:solidFill>
              </a:rPr>
              <a:t>Azərbaycan respublikasinin konstitusiyasi</a:t>
            </a:r>
            <a:endParaRPr lang="en-US" dirty="0">
              <a:solidFill>
                <a:srgbClr val="FFFF00"/>
              </a:solidFill>
            </a:endParaRPr>
          </a:p>
        </p:txBody>
      </p:sp>
      <p:sp>
        <p:nvSpPr>
          <p:cNvPr id="3" name="Content Placeholder 2"/>
          <p:cNvSpPr>
            <a:spLocks noGrp="1"/>
          </p:cNvSpPr>
          <p:nvPr>
            <p:ph idx="1"/>
          </p:nvPr>
        </p:nvSpPr>
        <p:spPr/>
        <p:txBody>
          <a:bodyPr>
            <a:normAutofit fontScale="85000" lnSpcReduction="10000"/>
          </a:bodyPr>
          <a:lstStyle/>
          <a:p>
            <a:pPr marL="0" indent="0">
              <a:lnSpc>
                <a:spcPct val="160000"/>
              </a:lnSpc>
              <a:buNone/>
            </a:pPr>
            <a:r>
              <a:rPr lang="az-Latn-AZ" dirty="0" smtClean="0">
                <a:solidFill>
                  <a:srgbClr val="FFFF00"/>
                </a:solidFill>
              </a:rPr>
              <a:t>     </a:t>
            </a:r>
            <a:r>
              <a:rPr lang="en-US" b="1" dirty="0" smtClean="0">
                <a:solidFill>
                  <a:srgbClr val="FFFF00"/>
                </a:solidFill>
              </a:rPr>
              <a:t>M a d </a:t>
            </a:r>
            <a:r>
              <a:rPr lang="en-US" b="1" dirty="0" err="1" smtClean="0">
                <a:solidFill>
                  <a:srgbClr val="FFFF00"/>
                </a:solidFill>
              </a:rPr>
              <a:t>d</a:t>
            </a:r>
            <a:r>
              <a:rPr lang="en-US" b="1" dirty="0" smtClean="0">
                <a:solidFill>
                  <a:srgbClr val="FFFF00"/>
                </a:solidFill>
              </a:rPr>
              <a:t> ə 1 3 </a:t>
            </a:r>
            <a:r>
              <a:rPr lang="en-US" dirty="0" smtClean="0"/>
              <a:t>. </a:t>
            </a:r>
            <a:r>
              <a:rPr lang="en-US" dirty="0" err="1" smtClean="0">
                <a:solidFill>
                  <a:srgbClr val="FFFF00"/>
                </a:solidFill>
              </a:rPr>
              <a:t>Mülkiyyət</a:t>
            </a:r>
            <a:r>
              <a:rPr lang="en-US" dirty="0" smtClean="0">
                <a:solidFill>
                  <a:srgbClr val="FFFF00"/>
                </a:solidFill>
              </a:rPr>
              <a:t> I</a:t>
            </a:r>
            <a:r>
              <a:rPr lang="en-US" dirty="0" smtClean="0"/>
              <a:t>. </a:t>
            </a:r>
            <a:r>
              <a:rPr lang="en-US" dirty="0" err="1" smtClean="0"/>
              <a:t>Azərbaycan</a:t>
            </a:r>
            <a:r>
              <a:rPr lang="en-US" dirty="0" smtClean="0"/>
              <a:t> </a:t>
            </a:r>
            <a:r>
              <a:rPr lang="en-US" dirty="0" err="1" smtClean="0"/>
              <a:t>Respublikasında</a:t>
            </a:r>
            <a:r>
              <a:rPr lang="en-US" dirty="0" smtClean="0"/>
              <a:t> </a:t>
            </a:r>
            <a:r>
              <a:rPr lang="en-US" dirty="0" err="1" smtClean="0"/>
              <a:t>mülkiyyət</a:t>
            </a:r>
            <a:r>
              <a:rPr lang="en-US" dirty="0" smtClean="0"/>
              <a:t> </a:t>
            </a:r>
            <a:r>
              <a:rPr lang="en-US" dirty="0" err="1" smtClean="0"/>
              <a:t>toxunulmazdır</a:t>
            </a:r>
            <a:r>
              <a:rPr lang="en-US" dirty="0" smtClean="0"/>
              <a:t> </a:t>
            </a:r>
            <a:r>
              <a:rPr lang="en-US" dirty="0" err="1" smtClean="0"/>
              <a:t>və</a:t>
            </a:r>
            <a:r>
              <a:rPr lang="en-US" dirty="0" smtClean="0"/>
              <a:t> </a:t>
            </a:r>
            <a:r>
              <a:rPr lang="en-US" dirty="0" err="1" smtClean="0"/>
              <a:t>dövlət</a:t>
            </a:r>
            <a:r>
              <a:rPr lang="en-US" dirty="0" smtClean="0"/>
              <a:t> </a:t>
            </a:r>
            <a:r>
              <a:rPr lang="en-US" dirty="0" err="1" smtClean="0"/>
              <a:t>tərəfindən</a:t>
            </a:r>
            <a:r>
              <a:rPr lang="en-US" dirty="0" smtClean="0"/>
              <a:t> </a:t>
            </a:r>
            <a:r>
              <a:rPr lang="en-US" dirty="0" err="1" smtClean="0"/>
              <a:t>müdafiə</a:t>
            </a:r>
            <a:r>
              <a:rPr lang="en-US" dirty="0" smtClean="0"/>
              <a:t> </a:t>
            </a:r>
            <a:r>
              <a:rPr lang="en-US" dirty="0" err="1" smtClean="0"/>
              <a:t>olunur</a:t>
            </a:r>
            <a:r>
              <a:rPr lang="en-US" dirty="0" smtClean="0"/>
              <a:t>. </a:t>
            </a:r>
            <a:r>
              <a:rPr lang="en-US" dirty="0" smtClean="0">
                <a:solidFill>
                  <a:srgbClr val="FFFF00"/>
                </a:solidFill>
              </a:rPr>
              <a:t>II</a:t>
            </a:r>
            <a:r>
              <a:rPr lang="en-US" dirty="0" smtClean="0"/>
              <a:t>. </a:t>
            </a:r>
            <a:r>
              <a:rPr lang="en-US" dirty="0" err="1" smtClean="0"/>
              <a:t>Mülkiyyət</a:t>
            </a:r>
            <a:r>
              <a:rPr lang="en-US" dirty="0" smtClean="0"/>
              <a:t> </a:t>
            </a:r>
            <a:r>
              <a:rPr lang="en-US" dirty="0" err="1" smtClean="0"/>
              <a:t>dövlət</a:t>
            </a:r>
            <a:r>
              <a:rPr lang="en-US" dirty="0" smtClean="0"/>
              <a:t> </a:t>
            </a:r>
            <a:r>
              <a:rPr lang="en-US" dirty="0" err="1" smtClean="0"/>
              <a:t>mülkiyyəti</a:t>
            </a:r>
            <a:r>
              <a:rPr lang="en-US" dirty="0" smtClean="0"/>
              <a:t>, </a:t>
            </a:r>
            <a:r>
              <a:rPr lang="en-US" dirty="0" err="1" smtClean="0"/>
              <a:t>xüsusi</a:t>
            </a:r>
            <a:r>
              <a:rPr lang="en-US" dirty="0" smtClean="0"/>
              <a:t> </a:t>
            </a:r>
            <a:r>
              <a:rPr lang="en-US" dirty="0" err="1" smtClean="0"/>
              <a:t>mülkiyyət</a:t>
            </a:r>
            <a:r>
              <a:rPr lang="en-US" dirty="0" smtClean="0"/>
              <a:t> </a:t>
            </a:r>
            <a:r>
              <a:rPr lang="en-US" dirty="0" err="1" smtClean="0"/>
              <a:t>və</a:t>
            </a:r>
            <a:r>
              <a:rPr lang="en-US" dirty="0" smtClean="0"/>
              <a:t> </a:t>
            </a:r>
            <a:r>
              <a:rPr lang="en-US" dirty="0" err="1" smtClean="0"/>
              <a:t>bələdiyyə</a:t>
            </a:r>
            <a:r>
              <a:rPr lang="en-US" dirty="0" smtClean="0"/>
              <a:t> </a:t>
            </a:r>
            <a:r>
              <a:rPr lang="en-US" dirty="0" err="1" smtClean="0"/>
              <a:t>mülkiyyəti</a:t>
            </a:r>
            <a:r>
              <a:rPr lang="en-US" dirty="0" smtClean="0"/>
              <a:t> </a:t>
            </a:r>
            <a:r>
              <a:rPr lang="en-US" dirty="0" err="1" smtClean="0"/>
              <a:t>növündə</a:t>
            </a:r>
            <a:r>
              <a:rPr lang="en-US" dirty="0" smtClean="0"/>
              <a:t> </a:t>
            </a:r>
            <a:r>
              <a:rPr lang="en-US" dirty="0" err="1" smtClean="0"/>
              <a:t>ola</a:t>
            </a:r>
            <a:r>
              <a:rPr lang="en-US" dirty="0" smtClean="0"/>
              <a:t> </a:t>
            </a:r>
            <a:r>
              <a:rPr lang="en-US" dirty="0" err="1" smtClean="0"/>
              <a:t>bilər</a:t>
            </a:r>
            <a:r>
              <a:rPr lang="en-US" dirty="0" smtClean="0"/>
              <a:t>.</a:t>
            </a:r>
            <a:r>
              <a:rPr lang="en-US" dirty="0" smtClean="0">
                <a:solidFill>
                  <a:srgbClr val="FFFF00"/>
                </a:solidFill>
              </a:rPr>
              <a:t> III. </a:t>
            </a:r>
            <a:r>
              <a:rPr lang="en-US" dirty="0" err="1" smtClean="0"/>
              <a:t>Mülkiyyətdən</a:t>
            </a:r>
            <a:r>
              <a:rPr lang="en-US" dirty="0" smtClean="0"/>
              <a:t> </a:t>
            </a:r>
            <a:r>
              <a:rPr lang="en-US" dirty="0" err="1" smtClean="0"/>
              <a:t>insan</a:t>
            </a:r>
            <a:r>
              <a:rPr lang="en-US" dirty="0" smtClean="0"/>
              <a:t> </a:t>
            </a:r>
            <a:r>
              <a:rPr lang="en-US" dirty="0" err="1" smtClean="0"/>
              <a:t>və</a:t>
            </a:r>
            <a:r>
              <a:rPr lang="en-US" dirty="0" smtClean="0"/>
              <a:t> </a:t>
            </a:r>
            <a:r>
              <a:rPr lang="en-US" dirty="0" err="1" smtClean="0"/>
              <a:t>vətəndaş</a:t>
            </a:r>
            <a:r>
              <a:rPr lang="en-US" dirty="0" smtClean="0"/>
              <a:t> </a:t>
            </a:r>
            <a:r>
              <a:rPr lang="en-US" dirty="0" err="1" smtClean="0"/>
              <a:t>hüquqları</a:t>
            </a:r>
            <a:r>
              <a:rPr lang="en-US" dirty="0" smtClean="0"/>
              <a:t> </a:t>
            </a:r>
            <a:r>
              <a:rPr lang="en-US" dirty="0" err="1" smtClean="0"/>
              <a:t>və</a:t>
            </a:r>
            <a:r>
              <a:rPr lang="en-US" dirty="0" smtClean="0"/>
              <a:t> </a:t>
            </a:r>
            <a:r>
              <a:rPr lang="en-US" dirty="0" err="1" smtClean="0"/>
              <a:t>azadlıqları</a:t>
            </a:r>
            <a:r>
              <a:rPr lang="en-US" dirty="0" smtClean="0"/>
              <a:t>, </a:t>
            </a:r>
            <a:r>
              <a:rPr lang="en-US" dirty="0" err="1" smtClean="0"/>
              <a:t>cəmiyyətin</a:t>
            </a:r>
            <a:r>
              <a:rPr lang="en-US" dirty="0" smtClean="0"/>
              <a:t> </a:t>
            </a:r>
            <a:r>
              <a:rPr lang="en-US" dirty="0" err="1" smtClean="0"/>
              <a:t>və</a:t>
            </a:r>
            <a:r>
              <a:rPr lang="en-US" dirty="0" smtClean="0"/>
              <a:t> </a:t>
            </a:r>
            <a:r>
              <a:rPr lang="en-US" dirty="0" err="1" smtClean="0"/>
              <a:t>dövlətin</a:t>
            </a:r>
            <a:r>
              <a:rPr lang="en-US" dirty="0" smtClean="0"/>
              <a:t> </a:t>
            </a:r>
            <a:r>
              <a:rPr lang="en-US" dirty="0" err="1" smtClean="0"/>
              <a:t>mənafeləri</a:t>
            </a:r>
            <a:r>
              <a:rPr lang="en-US" dirty="0" smtClean="0"/>
              <a:t>, </a:t>
            </a:r>
            <a:r>
              <a:rPr lang="en-US" dirty="0" err="1" smtClean="0"/>
              <a:t>şəxsiyyətin</a:t>
            </a:r>
            <a:r>
              <a:rPr lang="en-US" dirty="0" smtClean="0"/>
              <a:t> </a:t>
            </a:r>
            <a:r>
              <a:rPr lang="en-US" dirty="0" err="1" smtClean="0"/>
              <a:t>ləyaqəti</a:t>
            </a:r>
            <a:r>
              <a:rPr lang="en-US" dirty="0" smtClean="0"/>
              <a:t> </a:t>
            </a:r>
            <a:r>
              <a:rPr lang="en-US" dirty="0" err="1" smtClean="0"/>
              <a:t>əleyhinə</a:t>
            </a:r>
            <a:r>
              <a:rPr lang="en-US" dirty="0" smtClean="0"/>
              <a:t> </a:t>
            </a:r>
            <a:r>
              <a:rPr lang="en-US" dirty="0" err="1" smtClean="0"/>
              <a:t>istifadə</a:t>
            </a:r>
            <a:r>
              <a:rPr lang="en-US" dirty="0" smtClean="0"/>
              <a:t> </a:t>
            </a:r>
            <a:r>
              <a:rPr lang="en-US" dirty="0" err="1" smtClean="0"/>
              <a:t>edilə</a:t>
            </a:r>
            <a:r>
              <a:rPr lang="en-US" dirty="0" smtClean="0"/>
              <a:t> </a:t>
            </a:r>
            <a:r>
              <a:rPr lang="en-US" dirty="0" err="1" smtClean="0"/>
              <a:t>bilməz</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686800" cy="6858000"/>
          </a:xfrm>
        </p:spPr>
        <p:txBody>
          <a:bodyPr>
            <a:normAutofit fontScale="70000" lnSpcReduction="20000"/>
          </a:bodyPr>
          <a:lstStyle/>
          <a:p>
            <a:pPr marL="0" indent="0">
              <a:buNone/>
            </a:pPr>
            <a:r>
              <a:rPr lang="en-US" sz="5100" b="1" dirty="0" err="1" smtClean="0">
                <a:solidFill>
                  <a:srgbClr val="FFFF00"/>
                </a:solidFill>
              </a:rPr>
              <a:t>Azərbaycan</a:t>
            </a:r>
            <a:r>
              <a:rPr lang="en-US" sz="5100" b="1" dirty="0" smtClean="0">
                <a:solidFill>
                  <a:srgbClr val="FFFF00"/>
                </a:solidFill>
              </a:rPr>
              <a:t> </a:t>
            </a:r>
            <a:r>
              <a:rPr lang="en-US" sz="5100" b="1" dirty="0" err="1" smtClean="0">
                <a:solidFill>
                  <a:srgbClr val="FFFF00"/>
                </a:solidFill>
              </a:rPr>
              <a:t>Respublikasının</a:t>
            </a:r>
            <a:r>
              <a:rPr lang="en-US" sz="5100" b="1" dirty="0" smtClean="0">
                <a:solidFill>
                  <a:srgbClr val="FFFF00"/>
                </a:solidFill>
              </a:rPr>
              <a:t> </a:t>
            </a:r>
            <a:r>
              <a:rPr lang="en-US" sz="5100" b="1" dirty="0" err="1" smtClean="0">
                <a:solidFill>
                  <a:srgbClr val="FFFF00"/>
                </a:solidFill>
              </a:rPr>
              <a:t>Konstitutsiyanın</a:t>
            </a:r>
            <a:r>
              <a:rPr lang="en-US" sz="5100" b="1" dirty="0" smtClean="0">
                <a:solidFill>
                  <a:srgbClr val="FFFF00"/>
                </a:solidFill>
              </a:rPr>
              <a:t> </a:t>
            </a:r>
            <a:endParaRPr lang="az-Latn-AZ" sz="5100" b="1" dirty="0">
              <a:solidFill>
                <a:srgbClr val="FFFF00"/>
              </a:solidFill>
            </a:endParaRPr>
          </a:p>
          <a:p>
            <a:pPr marL="0" indent="0">
              <a:buNone/>
            </a:pPr>
            <a:r>
              <a:rPr lang="az-Latn-AZ" sz="5100" b="1" dirty="0" smtClean="0">
                <a:solidFill>
                  <a:srgbClr val="FFFF00"/>
                </a:solidFill>
              </a:rPr>
              <a:t>Maddə 29.</a:t>
            </a:r>
          </a:p>
          <a:p>
            <a:pPr marL="0" indent="0">
              <a:buNone/>
            </a:pPr>
            <a:r>
              <a:rPr lang="en-US" sz="3400" dirty="0">
                <a:solidFill>
                  <a:srgbClr val="FFFF00"/>
                </a:solidFill>
              </a:rPr>
              <a:t>I. </a:t>
            </a:r>
            <a:r>
              <a:rPr lang="en-US" sz="3400" dirty="0" err="1"/>
              <a:t>Hər</a:t>
            </a:r>
            <a:r>
              <a:rPr lang="en-US" sz="3400" dirty="0"/>
              <a:t> </a:t>
            </a:r>
            <a:r>
              <a:rPr lang="en-US" sz="3400" dirty="0" err="1"/>
              <a:t>kəsin</a:t>
            </a:r>
            <a:r>
              <a:rPr lang="en-US" sz="3400" dirty="0"/>
              <a:t> </a:t>
            </a:r>
            <a:r>
              <a:rPr lang="en-US" sz="3400" dirty="0" err="1"/>
              <a:t>mülkiyyət</a:t>
            </a:r>
            <a:r>
              <a:rPr lang="en-US" sz="3400" dirty="0"/>
              <a:t> </a:t>
            </a:r>
            <a:r>
              <a:rPr lang="en-US" sz="3400" dirty="0" err="1"/>
              <a:t>hüququ</a:t>
            </a:r>
            <a:r>
              <a:rPr lang="en-US" sz="3400" dirty="0"/>
              <a:t> </a:t>
            </a:r>
            <a:r>
              <a:rPr lang="en-US" sz="3400" dirty="0" err="1"/>
              <a:t>vardır</a:t>
            </a:r>
            <a:r>
              <a:rPr lang="en-US" sz="3400" dirty="0"/>
              <a:t>.</a:t>
            </a:r>
          </a:p>
          <a:p>
            <a:pPr marL="0" indent="0">
              <a:buNone/>
            </a:pPr>
            <a:r>
              <a:rPr lang="en-US" sz="3400" dirty="0">
                <a:solidFill>
                  <a:srgbClr val="FFFF00"/>
                </a:solidFill>
              </a:rPr>
              <a:t>II. </a:t>
            </a:r>
            <a:r>
              <a:rPr lang="en-US" sz="3400" dirty="0" err="1"/>
              <a:t>Mülkiyyətin</a:t>
            </a:r>
            <a:r>
              <a:rPr lang="en-US" sz="3400" dirty="0"/>
              <a:t> </a:t>
            </a:r>
            <a:r>
              <a:rPr lang="en-US" sz="3400" dirty="0" err="1"/>
              <a:t>heç</a:t>
            </a:r>
            <a:r>
              <a:rPr lang="en-US" sz="3400" dirty="0"/>
              <a:t> </a:t>
            </a:r>
            <a:r>
              <a:rPr lang="en-US" sz="3400" dirty="0" err="1"/>
              <a:t>bir</a:t>
            </a:r>
            <a:r>
              <a:rPr lang="en-US" sz="3400" dirty="0"/>
              <a:t> </a:t>
            </a:r>
            <a:r>
              <a:rPr lang="en-US" sz="3400" dirty="0" err="1"/>
              <a:t>növünə</a:t>
            </a:r>
            <a:r>
              <a:rPr lang="en-US" sz="3400" dirty="0"/>
              <a:t> </a:t>
            </a:r>
            <a:r>
              <a:rPr lang="en-US" sz="3400" dirty="0" err="1"/>
              <a:t>üstünlük</a:t>
            </a:r>
            <a:r>
              <a:rPr lang="en-US" sz="3400" dirty="0"/>
              <a:t> </a:t>
            </a:r>
            <a:r>
              <a:rPr lang="en-US" sz="3400" dirty="0" err="1"/>
              <a:t>verilmir</a:t>
            </a:r>
            <a:r>
              <a:rPr lang="en-US" sz="3400" dirty="0"/>
              <a:t>. </a:t>
            </a:r>
            <a:r>
              <a:rPr lang="en-US" sz="3400" dirty="0" err="1"/>
              <a:t>Mülkiyyət</a:t>
            </a:r>
            <a:r>
              <a:rPr lang="en-US" sz="3400" dirty="0"/>
              <a:t> </a:t>
            </a:r>
            <a:r>
              <a:rPr lang="en-US" sz="3400" dirty="0" err="1"/>
              <a:t>hüququ</a:t>
            </a:r>
            <a:r>
              <a:rPr lang="en-US" sz="3400" dirty="0"/>
              <a:t>, o </a:t>
            </a:r>
            <a:r>
              <a:rPr lang="en-US" sz="3400" dirty="0" err="1"/>
              <a:t>cümlədən</a:t>
            </a:r>
            <a:r>
              <a:rPr lang="en-US" sz="3400" dirty="0"/>
              <a:t> </a:t>
            </a:r>
            <a:r>
              <a:rPr lang="en-US" sz="3400" dirty="0" err="1"/>
              <a:t>xüsusi</a:t>
            </a:r>
            <a:r>
              <a:rPr lang="en-US" sz="3400" dirty="0"/>
              <a:t> </a:t>
            </a:r>
            <a:r>
              <a:rPr lang="en-US" sz="3400" dirty="0" err="1"/>
              <a:t>mülkiyyət</a:t>
            </a:r>
            <a:r>
              <a:rPr lang="en-US" sz="3400" dirty="0"/>
              <a:t> </a:t>
            </a:r>
            <a:r>
              <a:rPr lang="en-US" sz="3400" dirty="0" err="1"/>
              <a:t>hüququ</a:t>
            </a:r>
            <a:r>
              <a:rPr lang="en-US" sz="3400" dirty="0"/>
              <a:t> </a:t>
            </a:r>
            <a:r>
              <a:rPr lang="en-US" sz="3400" dirty="0" err="1"/>
              <a:t>qanunla</a:t>
            </a:r>
            <a:r>
              <a:rPr lang="en-US" sz="3400" dirty="0"/>
              <a:t> </a:t>
            </a:r>
            <a:r>
              <a:rPr lang="en-US" sz="3400" dirty="0" err="1"/>
              <a:t>qorunur</a:t>
            </a:r>
            <a:r>
              <a:rPr lang="en-US" sz="3400" dirty="0"/>
              <a:t>.</a:t>
            </a:r>
          </a:p>
          <a:p>
            <a:pPr marL="0" indent="0">
              <a:buNone/>
            </a:pPr>
            <a:r>
              <a:rPr lang="en-US" sz="3400" dirty="0">
                <a:solidFill>
                  <a:srgbClr val="FFFF00"/>
                </a:solidFill>
              </a:rPr>
              <a:t>III. </a:t>
            </a:r>
            <a:r>
              <a:rPr lang="en-US" sz="3400" dirty="0" err="1"/>
              <a:t>Hər</a:t>
            </a:r>
            <a:r>
              <a:rPr lang="en-US" sz="3400" dirty="0"/>
              <a:t> </a:t>
            </a:r>
            <a:r>
              <a:rPr lang="en-US" sz="3400" dirty="0" err="1"/>
              <a:t>kəsin</a:t>
            </a:r>
            <a:r>
              <a:rPr lang="en-US" sz="3400" dirty="0"/>
              <a:t> </a:t>
            </a:r>
            <a:r>
              <a:rPr lang="en-US" sz="3400" dirty="0" err="1"/>
              <a:t>mülkiyyətində</a:t>
            </a:r>
            <a:r>
              <a:rPr lang="en-US" sz="3400" dirty="0"/>
              <a:t> </a:t>
            </a:r>
            <a:r>
              <a:rPr lang="en-US" sz="3400" dirty="0" err="1"/>
              <a:t>daşınar</a:t>
            </a:r>
            <a:r>
              <a:rPr lang="en-US" sz="3400" dirty="0"/>
              <a:t> </a:t>
            </a:r>
            <a:r>
              <a:rPr lang="en-US" sz="3400" dirty="0" err="1"/>
              <a:t>və</a:t>
            </a:r>
            <a:r>
              <a:rPr lang="en-US" sz="3400" dirty="0"/>
              <a:t> </a:t>
            </a:r>
            <a:r>
              <a:rPr lang="en-US" sz="3400" dirty="0" err="1"/>
              <a:t>daşınmaz</a:t>
            </a:r>
            <a:r>
              <a:rPr lang="en-US" sz="3400" dirty="0"/>
              <a:t> </a:t>
            </a:r>
            <a:r>
              <a:rPr lang="en-US" sz="3400" dirty="0" err="1"/>
              <a:t>əmlak</a:t>
            </a:r>
            <a:r>
              <a:rPr lang="en-US" sz="3400" dirty="0"/>
              <a:t> </a:t>
            </a:r>
            <a:r>
              <a:rPr lang="en-US" sz="3400" dirty="0" err="1"/>
              <a:t>ola</a:t>
            </a:r>
            <a:r>
              <a:rPr lang="en-US" sz="3400" dirty="0"/>
              <a:t> </a:t>
            </a:r>
            <a:r>
              <a:rPr lang="en-US" sz="3400" dirty="0" err="1"/>
              <a:t>bilər</a:t>
            </a:r>
            <a:r>
              <a:rPr lang="en-US" sz="3400" dirty="0"/>
              <a:t>. </a:t>
            </a:r>
            <a:r>
              <a:rPr lang="en-US" sz="3400" dirty="0" err="1"/>
              <a:t>Mülkiyyət</a:t>
            </a:r>
            <a:r>
              <a:rPr lang="en-US" sz="3400" dirty="0"/>
              <a:t> </a:t>
            </a:r>
            <a:r>
              <a:rPr lang="en-US" sz="3400" dirty="0" err="1"/>
              <a:t>hüququ</a:t>
            </a:r>
            <a:r>
              <a:rPr lang="en-US" sz="3400" dirty="0"/>
              <a:t> </a:t>
            </a:r>
            <a:r>
              <a:rPr lang="en-US" sz="3400" dirty="0" err="1"/>
              <a:t>mülkiyyətçinin</a:t>
            </a:r>
            <a:r>
              <a:rPr lang="en-US" sz="3400" dirty="0"/>
              <a:t> </a:t>
            </a:r>
            <a:r>
              <a:rPr lang="en-US" sz="3400" dirty="0" err="1"/>
              <a:t>təkbaşına</a:t>
            </a:r>
            <a:r>
              <a:rPr lang="en-US" sz="3400" dirty="0"/>
              <a:t> </a:t>
            </a:r>
            <a:r>
              <a:rPr lang="en-US" sz="3400" dirty="0" err="1"/>
              <a:t>və</a:t>
            </a:r>
            <a:r>
              <a:rPr lang="en-US" sz="3400" dirty="0"/>
              <a:t> </a:t>
            </a:r>
            <a:r>
              <a:rPr lang="en-US" sz="3400" dirty="0" err="1"/>
              <a:t>ya</a:t>
            </a:r>
            <a:r>
              <a:rPr lang="en-US" sz="3400" dirty="0"/>
              <a:t> </a:t>
            </a:r>
            <a:r>
              <a:rPr lang="en-US" sz="3400" dirty="0" err="1"/>
              <a:t>başqaları</a:t>
            </a:r>
            <a:r>
              <a:rPr lang="en-US" sz="3400" dirty="0"/>
              <a:t> </a:t>
            </a:r>
            <a:r>
              <a:rPr lang="en-US" sz="3400" dirty="0" err="1"/>
              <a:t>ilə</a:t>
            </a:r>
            <a:r>
              <a:rPr lang="en-US" sz="3400" dirty="0"/>
              <a:t> </a:t>
            </a:r>
            <a:r>
              <a:rPr lang="en-US" sz="3400" dirty="0" err="1"/>
              <a:t>birlikdə</a:t>
            </a:r>
            <a:r>
              <a:rPr lang="en-US" sz="3400" dirty="0"/>
              <a:t> </a:t>
            </a:r>
            <a:r>
              <a:rPr lang="en-US" sz="3400" dirty="0" err="1"/>
              <a:t>əmlaka</a:t>
            </a:r>
            <a:r>
              <a:rPr lang="en-US" sz="3400" dirty="0"/>
              <a:t> sahib </a:t>
            </a:r>
            <a:r>
              <a:rPr lang="en-US" sz="3400" dirty="0" err="1"/>
              <a:t>olmaq</a:t>
            </a:r>
            <a:r>
              <a:rPr lang="en-US" sz="3400" dirty="0"/>
              <a:t>, </a:t>
            </a:r>
            <a:r>
              <a:rPr lang="en-US" sz="3400" dirty="0" err="1"/>
              <a:t>əmlakdan</a:t>
            </a:r>
            <a:r>
              <a:rPr lang="en-US" sz="3400" dirty="0"/>
              <a:t> </a:t>
            </a:r>
            <a:r>
              <a:rPr lang="en-US" sz="3400" dirty="0" err="1"/>
              <a:t>istifadə</a:t>
            </a:r>
            <a:r>
              <a:rPr lang="en-US" sz="3400" dirty="0"/>
              <a:t> </a:t>
            </a:r>
            <a:r>
              <a:rPr lang="en-US" sz="3400" dirty="0" err="1"/>
              <a:t>etmək</a:t>
            </a:r>
            <a:r>
              <a:rPr lang="en-US" sz="3400" dirty="0"/>
              <a:t> </a:t>
            </a:r>
            <a:r>
              <a:rPr lang="en-US" sz="3400" dirty="0" err="1"/>
              <a:t>və</a:t>
            </a:r>
            <a:r>
              <a:rPr lang="en-US" sz="3400" dirty="0"/>
              <a:t> </a:t>
            </a:r>
            <a:r>
              <a:rPr lang="en-US" sz="3400" dirty="0" err="1"/>
              <a:t>onun</a:t>
            </a:r>
            <a:r>
              <a:rPr lang="en-US" sz="3400" dirty="0"/>
              <a:t> </a:t>
            </a:r>
            <a:r>
              <a:rPr lang="en-US" sz="3400" dirty="0" err="1"/>
              <a:t>barəsində</a:t>
            </a:r>
            <a:r>
              <a:rPr lang="en-US" sz="3400" dirty="0"/>
              <a:t> </a:t>
            </a:r>
            <a:r>
              <a:rPr lang="en-US" sz="3400" dirty="0" err="1"/>
              <a:t>sərəncam</a:t>
            </a:r>
            <a:r>
              <a:rPr lang="en-US" sz="3400" dirty="0"/>
              <a:t> </a:t>
            </a:r>
            <a:r>
              <a:rPr lang="en-US" sz="3400" dirty="0" err="1"/>
              <a:t>vermək</a:t>
            </a:r>
            <a:r>
              <a:rPr lang="en-US" sz="3400" dirty="0"/>
              <a:t> </a:t>
            </a:r>
            <a:r>
              <a:rPr lang="en-US" sz="3400" dirty="0" err="1"/>
              <a:t>hüquqlarından</a:t>
            </a:r>
            <a:r>
              <a:rPr lang="en-US" sz="3400" dirty="0"/>
              <a:t> </a:t>
            </a:r>
            <a:r>
              <a:rPr lang="en-US" sz="3400" dirty="0" err="1"/>
              <a:t>ibarətdir</a:t>
            </a:r>
            <a:r>
              <a:rPr lang="en-US" sz="3400" dirty="0"/>
              <a:t>.</a:t>
            </a:r>
          </a:p>
          <a:p>
            <a:pPr marL="0" indent="0">
              <a:buNone/>
            </a:pPr>
            <a:r>
              <a:rPr lang="en-US" sz="3400" dirty="0">
                <a:solidFill>
                  <a:srgbClr val="FFFF00"/>
                </a:solidFill>
              </a:rPr>
              <a:t>IV. </a:t>
            </a:r>
            <a:r>
              <a:rPr lang="en-US" sz="3400" dirty="0" err="1"/>
              <a:t>Heç</a:t>
            </a:r>
            <a:r>
              <a:rPr lang="en-US" sz="3400" dirty="0"/>
              <a:t> </a:t>
            </a:r>
            <a:r>
              <a:rPr lang="en-US" sz="3400" dirty="0" err="1"/>
              <a:t>kəs</a:t>
            </a:r>
            <a:r>
              <a:rPr lang="en-US" sz="3400" dirty="0"/>
              <a:t> </a:t>
            </a:r>
            <a:r>
              <a:rPr lang="en-US" sz="3400" dirty="0" err="1"/>
              <a:t>məhkəmənin</a:t>
            </a:r>
            <a:r>
              <a:rPr lang="en-US" sz="3400" dirty="0"/>
              <a:t> </a:t>
            </a:r>
            <a:r>
              <a:rPr lang="en-US" sz="3400" dirty="0" err="1"/>
              <a:t>qərarı</a:t>
            </a:r>
            <a:r>
              <a:rPr lang="en-US" sz="3400" dirty="0"/>
              <a:t> </a:t>
            </a:r>
            <a:r>
              <a:rPr lang="en-US" sz="3400" dirty="0" err="1"/>
              <a:t>olmadan</a:t>
            </a:r>
            <a:r>
              <a:rPr lang="en-US" sz="3400" dirty="0"/>
              <a:t> </a:t>
            </a:r>
            <a:r>
              <a:rPr lang="en-US" sz="3400" dirty="0" err="1"/>
              <a:t>mülkiyyətindən</a:t>
            </a:r>
            <a:r>
              <a:rPr lang="en-US" sz="3400" dirty="0"/>
              <a:t> </a:t>
            </a:r>
            <a:r>
              <a:rPr lang="en-US" sz="3400" dirty="0" err="1"/>
              <a:t>məhrum</a:t>
            </a:r>
            <a:r>
              <a:rPr lang="en-US" sz="3400" dirty="0"/>
              <a:t> </a:t>
            </a:r>
            <a:r>
              <a:rPr lang="en-US" sz="3400" dirty="0" err="1"/>
              <a:t>edilə</a:t>
            </a:r>
            <a:r>
              <a:rPr lang="en-US" sz="3400" dirty="0"/>
              <a:t> </a:t>
            </a:r>
            <a:r>
              <a:rPr lang="en-US" sz="3400" dirty="0" err="1"/>
              <a:t>bilməz</a:t>
            </a:r>
            <a:r>
              <a:rPr lang="en-US" sz="3400" dirty="0"/>
              <a:t>. </a:t>
            </a:r>
            <a:r>
              <a:rPr lang="en-US" sz="3400" dirty="0" err="1"/>
              <a:t>Əmlakın</a:t>
            </a:r>
            <a:r>
              <a:rPr lang="en-US" sz="3400" dirty="0"/>
              <a:t> tam </a:t>
            </a:r>
            <a:r>
              <a:rPr lang="en-US" sz="3400" dirty="0" err="1"/>
              <a:t>müsadirəsinə</a:t>
            </a:r>
            <a:r>
              <a:rPr lang="en-US" sz="3400" dirty="0"/>
              <a:t> </a:t>
            </a:r>
            <a:r>
              <a:rPr lang="en-US" sz="3400" dirty="0" err="1"/>
              <a:t>yol</a:t>
            </a:r>
            <a:r>
              <a:rPr lang="en-US" sz="3400" dirty="0"/>
              <a:t> </a:t>
            </a:r>
            <a:r>
              <a:rPr lang="en-US" sz="3400" dirty="0" err="1"/>
              <a:t>verilmir</a:t>
            </a:r>
            <a:r>
              <a:rPr lang="en-US" sz="3400" dirty="0"/>
              <a:t>. </a:t>
            </a:r>
            <a:r>
              <a:rPr lang="en-US" sz="3400" dirty="0" err="1"/>
              <a:t>Dövlət</a:t>
            </a:r>
            <a:r>
              <a:rPr lang="en-US" sz="3400" dirty="0"/>
              <a:t> </a:t>
            </a:r>
            <a:r>
              <a:rPr lang="en-US" sz="3400" dirty="0" err="1"/>
              <a:t>ehtiyacları</a:t>
            </a:r>
            <a:r>
              <a:rPr lang="en-US" sz="3400" dirty="0"/>
              <a:t> </a:t>
            </a:r>
            <a:r>
              <a:rPr lang="en-US" sz="3400" dirty="0" err="1" smtClean="0"/>
              <a:t>üçün</a:t>
            </a:r>
            <a:r>
              <a:rPr lang="en-US" sz="3400" dirty="0" smtClean="0"/>
              <a:t> </a:t>
            </a:r>
            <a:r>
              <a:rPr lang="en-US" sz="3400" dirty="0" err="1"/>
              <a:t>mülkiyyətin</a:t>
            </a:r>
            <a:r>
              <a:rPr lang="en-US" sz="3400" dirty="0"/>
              <a:t> </a:t>
            </a:r>
            <a:r>
              <a:rPr lang="en-US" sz="3400" dirty="0" err="1"/>
              <a:t>özgəninkiləşdirilməsinə</a:t>
            </a:r>
            <a:r>
              <a:rPr lang="en-US" sz="3400" dirty="0"/>
              <a:t> </a:t>
            </a:r>
            <a:r>
              <a:rPr lang="en-US" sz="3400" dirty="0" err="1"/>
              <a:t>yalnız</a:t>
            </a:r>
            <a:r>
              <a:rPr lang="en-US" sz="3400" dirty="0"/>
              <a:t> </a:t>
            </a:r>
            <a:r>
              <a:rPr lang="en-US" sz="3400" dirty="0" err="1"/>
              <a:t>qabaqcadan</a:t>
            </a:r>
            <a:r>
              <a:rPr lang="en-US" sz="3400" dirty="0"/>
              <a:t> </a:t>
            </a:r>
            <a:r>
              <a:rPr lang="en-US" sz="3400" dirty="0" err="1"/>
              <a:t>onun</a:t>
            </a:r>
            <a:r>
              <a:rPr lang="en-US" sz="3400" dirty="0"/>
              <a:t> </a:t>
            </a:r>
            <a:r>
              <a:rPr lang="en-US" sz="3400" dirty="0" err="1"/>
              <a:t>dəyərini</a:t>
            </a:r>
            <a:r>
              <a:rPr lang="en-US" sz="3400" dirty="0"/>
              <a:t> </a:t>
            </a:r>
            <a:r>
              <a:rPr lang="en-US" sz="3400" dirty="0" err="1"/>
              <a:t>ədalətli</a:t>
            </a:r>
            <a:r>
              <a:rPr lang="en-US" sz="3400" dirty="0"/>
              <a:t> </a:t>
            </a:r>
            <a:r>
              <a:rPr lang="en-US" sz="3400" dirty="0" err="1"/>
              <a:t>ödəmək</a:t>
            </a:r>
            <a:r>
              <a:rPr lang="en-US" sz="3400" dirty="0"/>
              <a:t> </a:t>
            </a:r>
            <a:r>
              <a:rPr lang="en-US" sz="3400" dirty="0" err="1"/>
              <a:t>şərti</a:t>
            </a:r>
            <a:r>
              <a:rPr lang="en-US" sz="3400" dirty="0"/>
              <a:t> </a:t>
            </a:r>
            <a:r>
              <a:rPr lang="en-US" sz="3400" dirty="0" err="1"/>
              <a:t>ilə</a:t>
            </a:r>
            <a:r>
              <a:rPr lang="en-US" sz="3400" dirty="0"/>
              <a:t> </a:t>
            </a:r>
            <a:r>
              <a:rPr lang="en-US" sz="3400" dirty="0" err="1"/>
              <a:t>yol</a:t>
            </a:r>
            <a:r>
              <a:rPr lang="en-US" sz="3400" dirty="0"/>
              <a:t> </a:t>
            </a:r>
            <a:r>
              <a:rPr lang="en-US" sz="3400" dirty="0" err="1"/>
              <a:t>verilə</a:t>
            </a:r>
            <a:r>
              <a:rPr lang="en-US" sz="3400" dirty="0"/>
              <a:t> </a:t>
            </a:r>
            <a:r>
              <a:rPr lang="en-US" sz="3400" dirty="0" err="1"/>
              <a:t>bilər</a:t>
            </a:r>
            <a:r>
              <a:rPr lang="en-US" sz="3400" dirty="0"/>
              <a:t>.</a:t>
            </a:r>
          </a:p>
          <a:p>
            <a:pPr marL="0" indent="0">
              <a:buNone/>
            </a:pPr>
            <a:r>
              <a:rPr lang="en-US" sz="3400" i="1" dirty="0">
                <a:solidFill>
                  <a:srgbClr val="FFFF00"/>
                </a:solidFill>
              </a:rPr>
              <a:t>V</a:t>
            </a:r>
            <a:r>
              <a:rPr lang="en-US" sz="3400" i="1" dirty="0"/>
              <a:t>. </a:t>
            </a:r>
            <a:r>
              <a:rPr lang="en-US" sz="3400" i="1" dirty="0" err="1"/>
              <a:t>Xüsusi</a:t>
            </a:r>
            <a:r>
              <a:rPr lang="en-US" sz="3400" i="1" dirty="0"/>
              <a:t> </a:t>
            </a:r>
            <a:r>
              <a:rPr lang="en-US" sz="3400" i="1" dirty="0" err="1"/>
              <a:t>mülkiyyət</a:t>
            </a:r>
            <a:r>
              <a:rPr lang="en-US" sz="3400" i="1" dirty="0"/>
              <a:t> </a:t>
            </a:r>
            <a:r>
              <a:rPr lang="en-US" sz="3400" i="1" dirty="0" err="1"/>
              <a:t>sosial</a:t>
            </a:r>
            <a:r>
              <a:rPr lang="en-US" sz="3400" i="1" dirty="0"/>
              <a:t> </a:t>
            </a:r>
            <a:r>
              <a:rPr lang="en-US" sz="3400" i="1" dirty="0" err="1"/>
              <a:t>öhdəliklərə</a:t>
            </a:r>
            <a:r>
              <a:rPr lang="en-US" sz="3400" i="1" dirty="0"/>
              <a:t> </a:t>
            </a:r>
            <a:r>
              <a:rPr lang="en-US" sz="3400" i="1" dirty="0" err="1"/>
              <a:t>səbəb</a:t>
            </a:r>
            <a:r>
              <a:rPr lang="en-US" sz="3400" i="1" dirty="0"/>
              <a:t> </a:t>
            </a:r>
            <a:r>
              <a:rPr lang="en-US" sz="3400" i="1" dirty="0" err="1"/>
              <a:t>olur</a:t>
            </a:r>
            <a:r>
              <a:rPr lang="en-US" sz="3400" i="1" dirty="0"/>
              <a:t>.</a:t>
            </a:r>
            <a:endParaRPr lang="en-US" sz="3400" dirty="0"/>
          </a:p>
          <a:p>
            <a:pPr marL="0" indent="0">
              <a:buNone/>
            </a:pPr>
            <a:r>
              <a:rPr lang="en-US" sz="3400" i="1" dirty="0">
                <a:solidFill>
                  <a:srgbClr val="FFFF00"/>
                </a:solidFill>
              </a:rPr>
              <a:t>VI. </a:t>
            </a:r>
            <a:r>
              <a:rPr lang="en-US" sz="3400" i="1" dirty="0" err="1"/>
              <a:t>Sosial</a:t>
            </a:r>
            <a:r>
              <a:rPr lang="en-US" sz="3400" i="1" dirty="0"/>
              <a:t> </a:t>
            </a:r>
            <a:r>
              <a:rPr lang="en-US" sz="3400" i="1" dirty="0" err="1"/>
              <a:t>ədalət</a:t>
            </a:r>
            <a:r>
              <a:rPr lang="en-US" sz="3400" i="1" dirty="0"/>
              <a:t> </a:t>
            </a:r>
            <a:r>
              <a:rPr lang="en-US" sz="3400" i="1" dirty="0" err="1"/>
              <a:t>və</a:t>
            </a:r>
            <a:r>
              <a:rPr lang="en-US" sz="3400" i="1" dirty="0"/>
              <a:t> </a:t>
            </a:r>
            <a:r>
              <a:rPr lang="en-US" sz="3400" i="1" dirty="0" err="1"/>
              <a:t>torpaqlardan</a:t>
            </a:r>
            <a:r>
              <a:rPr lang="en-US" sz="3400" i="1" dirty="0"/>
              <a:t> </a:t>
            </a:r>
            <a:r>
              <a:rPr lang="en-US" sz="3400" i="1" dirty="0" err="1"/>
              <a:t>səmərəli</a:t>
            </a:r>
            <a:r>
              <a:rPr lang="en-US" sz="3400" i="1" dirty="0"/>
              <a:t> </a:t>
            </a:r>
            <a:r>
              <a:rPr lang="en-US" sz="3400" i="1" dirty="0" err="1"/>
              <a:t>istifadə</a:t>
            </a:r>
            <a:r>
              <a:rPr lang="en-US" sz="3400" i="1" dirty="0"/>
              <a:t> </a:t>
            </a:r>
            <a:r>
              <a:rPr lang="en-US" sz="3400" i="1" dirty="0" err="1"/>
              <a:t>məqsədi</a:t>
            </a:r>
            <a:r>
              <a:rPr lang="en-US" sz="3400" i="1" dirty="0"/>
              <a:t> </a:t>
            </a:r>
            <a:r>
              <a:rPr lang="en-US" sz="3400" i="1" dirty="0" err="1"/>
              <a:t>ilə</a:t>
            </a:r>
            <a:r>
              <a:rPr lang="en-US" sz="3400" i="1" dirty="0"/>
              <a:t> </a:t>
            </a:r>
            <a:r>
              <a:rPr lang="en-US" sz="3400" i="1" dirty="0" err="1"/>
              <a:t>torpaq</a:t>
            </a:r>
            <a:r>
              <a:rPr lang="en-US" sz="3400" i="1" dirty="0"/>
              <a:t> </a:t>
            </a:r>
            <a:r>
              <a:rPr lang="en-US" sz="3400" i="1" dirty="0" err="1"/>
              <a:t>üzərində</a:t>
            </a:r>
            <a:r>
              <a:rPr lang="en-US" sz="3400" i="1" dirty="0"/>
              <a:t> </a:t>
            </a:r>
            <a:r>
              <a:rPr lang="en-US" sz="3400" i="1" dirty="0" err="1"/>
              <a:t>mülkiyyət</a:t>
            </a:r>
            <a:r>
              <a:rPr lang="en-US" sz="3400" i="1" dirty="0"/>
              <a:t> </a:t>
            </a:r>
            <a:r>
              <a:rPr lang="en-US" sz="3400" i="1" dirty="0" err="1"/>
              <a:t>hüququ</a:t>
            </a:r>
            <a:r>
              <a:rPr lang="en-US" sz="3400" i="1" dirty="0"/>
              <a:t> </a:t>
            </a:r>
            <a:r>
              <a:rPr lang="en-US" sz="3400" i="1" dirty="0" err="1"/>
              <a:t>qanunla</a:t>
            </a:r>
            <a:r>
              <a:rPr lang="en-US" sz="3400" i="1" dirty="0"/>
              <a:t> </a:t>
            </a:r>
            <a:r>
              <a:rPr lang="en-US" sz="3400" i="1" dirty="0" err="1"/>
              <a:t>məhdudlaşdırıla</a:t>
            </a:r>
            <a:r>
              <a:rPr lang="en-US" sz="3400" i="1" dirty="0"/>
              <a:t> </a:t>
            </a:r>
            <a:r>
              <a:rPr lang="en-US" sz="3400" i="1" dirty="0" err="1"/>
              <a:t>bilər</a:t>
            </a:r>
            <a:r>
              <a:rPr lang="en-US" sz="3400" i="1" dirty="0"/>
              <a:t>.</a:t>
            </a:r>
            <a:endParaRPr lang="en-US" sz="3400" dirty="0"/>
          </a:p>
          <a:p>
            <a:pPr marL="0" indent="0">
              <a:buNone/>
            </a:pPr>
            <a:r>
              <a:rPr lang="en-US" sz="3400" i="1" dirty="0">
                <a:solidFill>
                  <a:srgbClr val="FFFF00"/>
                </a:solidFill>
              </a:rPr>
              <a:t>VII</a:t>
            </a:r>
            <a:r>
              <a:rPr lang="en-US" sz="3400" dirty="0">
                <a:solidFill>
                  <a:srgbClr val="FFFF00"/>
                </a:solidFill>
              </a:rPr>
              <a:t>. </a:t>
            </a:r>
            <a:r>
              <a:rPr lang="en-US" sz="3400" dirty="0" err="1"/>
              <a:t>Dövlət</a:t>
            </a:r>
            <a:r>
              <a:rPr lang="en-US" sz="3400" dirty="0"/>
              <a:t> </a:t>
            </a:r>
            <a:r>
              <a:rPr lang="en-US" sz="3400" dirty="0" err="1"/>
              <a:t>vərəsəlik</a:t>
            </a:r>
            <a:r>
              <a:rPr lang="en-US" sz="3400" dirty="0"/>
              <a:t> </a:t>
            </a:r>
            <a:r>
              <a:rPr lang="en-US" sz="3400" dirty="0" err="1"/>
              <a:t>hüququna</a:t>
            </a:r>
            <a:r>
              <a:rPr lang="en-US" sz="3400" dirty="0"/>
              <a:t> </a:t>
            </a:r>
            <a:r>
              <a:rPr lang="en-US" sz="3400" dirty="0" err="1"/>
              <a:t>təminat</a:t>
            </a:r>
            <a:r>
              <a:rPr lang="en-US" sz="3400" dirty="0"/>
              <a:t> </a:t>
            </a:r>
            <a:r>
              <a:rPr lang="en-US" sz="3400" dirty="0" err="1"/>
              <a:t>verir</a:t>
            </a:r>
            <a:r>
              <a:rPr lang="en-US" sz="3400" dirty="0"/>
              <a:t>.</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0"/>
            <a:ext cx="8229600" cy="4525963"/>
          </a:xfrm>
        </p:spPr>
        <p:txBody>
          <a:bodyPr/>
          <a:lstStyle/>
          <a:p>
            <a:pPr>
              <a:buNone/>
            </a:pPr>
            <a:r>
              <a:rPr lang="az-Latn-AZ" b="1" dirty="0" smtClean="0">
                <a:solidFill>
                  <a:srgbClr val="FFFF00"/>
                </a:solidFill>
              </a:rPr>
              <a:t>Maddə 135. Əşya hüququnun obyektləri</a:t>
            </a:r>
            <a:endParaRPr lang="en-US" dirty="0">
              <a:solidFill>
                <a:srgbClr val="FFFF00"/>
              </a:solidFill>
            </a:endParaRPr>
          </a:p>
        </p:txBody>
      </p:sp>
      <p:sp>
        <p:nvSpPr>
          <p:cNvPr id="24578" name="Rectangle 2"/>
          <p:cNvSpPr>
            <a:spLocks noChangeArrowheads="1"/>
          </p:cNvSpPr>
          <p:nvPr/>
        </p:nvSpPr>
        <p:spPr bwMode="auto">
          <a:xfrm>
            <a:off x="0" y="624141"/>
            <a:ext cx="9144000" cy="52937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kumimoji="0" lang="az-Latn-AZ" sz="1800" b="1" i="0" u="none" strike="noStrike" cap="none" normalizeH="0" baseline="0" dirty="0" smtClean="0">
                <a:ln>
                  <a:noFill/>
                </a:ln>
                <a:solidFill>
                  <a:srgbClr val="000000"/>
                </a:solidFill>
                <a:effectLst/>
                <a:latin typeface="Palatino Linotype" pitchFamily="18" charset="0"/>
                <a:cs typeface="Times New Roman" pitchFamily="18" charset="0"/>
              </a:rPr>
              <a:t> </a:t>
            </a:r>
            <a:r>
              <a:rPr lang="az-Latn-AZ" sz="3200" dirty="0">
                <a:solidFill>
                  <a:srgbClr val="FFFF00"/>
                </a:solidFill>
              </a:rPr>
              <a:t>135.1. </a:t>
            </a:r>
            <a:r>
              <a:rPr lang="az-Latn-AZ" sz="3200" dirty="0">
                <a:solidFill>
                  <a:schemeClr val="tx2"/>
                </a:solidFill>
              </a:rPr>
              <a:t>Bu Məcəlləyə uyğun olaraq yalnız fiziki obyektlər əşya sayılırlar. Pullar və </a:t>
            </a:r>
            <a:r>
              <a:rPr lang="az-Latn-AZ" sz="3200" i="1" dirty="0">
                <a:solidFill>
                  <a:schemeClr val="tx2"/>
                </a:solidFill>
              </a:rPr>
              <a:t>sənədli</a:t>
            </a:r>
            <a:r>
              <a:rPr lang="az-Latn-AZ" sz="3200" dirty="0">
                <a:solidFill>
                  <a:schemeClr val="tx2"/>
                </a:solidFill>
              </a:rPr>
              <a:t> qiymətli kağızlar da əşyadır</a:t>
            </a:r>
            <a:r>
              <a:rPr lang="az-Latn-AZ" sz="3200" dirty="0" smtClean="0">
                <a:solidFill>
                  <a:schemeClr val="tx2"/>
                </a:solidFill>
              </a:rPr>
              <a:t>.</a:t>
            </a:r>
            <a:endParaRPr lang="az-Latn-AZ" sz="3200" b="1" u="sng" baseline="30000" dirty="0" smtClean="0">
              <a:solidFill>
                <a:schemeClr val="tx2"/>
              </a:solidFill>
            </a:endParaRPr>
          </a:p>
          <a:p>
            <a:r>
              <a:rPr lang="az-Latn-AZ" sz="3200" dirty="0" smtClean="0">
                <a:solidFill>
                  <a:srgbClr val="FFFF00"/>
                </a:solidFill>
              </a:rPr>
              <a:t>135.2</a:t>
            </a:r>
            <a:r>
              <a:rPr lang="az-Latn-AZ" sz="3200" dirty="0">
                <a:solidFill>
                  <a:schemeClr val="tx2"/>
                </a:solidFill>
              </a:rPr>
              <a:t>. Əmlak istənilən əşyaların və qeyri-maddi əmlak nemətlərinin toplusudur.</a:t>
            </a:r>
          </a:p>
          <a:p>
            <a:r>
              <a:rPr lang="az-Latn-AZ" sz="3200" dirty="0">
                <a:solidFill>
                  <a:srgbClr val="FFFF00"/>
                </a:solidFill>
              </a:rPr>
              <a:t>135.3</a:t>
            </a:r>
            <a:r>
              <a:rPr lang="az-Latn-AZ" sz="3200" dirty="0">
                <a:solidFill>
                  <a:schemeClr val="tx2"/>
                </a:solidFill>
              </a:rPr>
              <a:t>. Bitkilər və heyvanlar əşya deyildir. Onların hüquqi vəziyyəti xüsusi qanunlarla müəyyənləşdirilir. Əgər qanunvericilikdə ayrı qayda müəyyənləşdirilməyibsə, əşyaların hüquqi vəziyyəti bitkilərə və heyvanlara da şamil edilir</a:t>
            </a:r>
          </a:p>
          <a:p>
            <a:pPr marL="0" marR="0" lvl="0" indent="342900" algn="just" defTabSz="914400" rtl="0" eaLnBrk="1" fontAlgn="base" latinLnBrk="0" hangingPunct="1">
              <a:lnSpc>
                <a:spcPct val="100000"/>
              </a:lnSpc>
              <a:spcBef>
                <a:spcPct val="0"/>
              </a:spcBef>
              <a:spcAft>
                <a:spcPct val="0"/>
              </a:spcAft>
              <a:buClrTx/>
              <a:buSzTx/>
              <a:buFontTx/>
              <a:buNone/>
              <a:tabLst/>
            </a:pPr>
            <a:endParaRPr kumimoji="0" lang="az-Latn-AZ"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315416"/>
            <a:ext cx="8659688" cy="7056784"/>
          </a:xfrm>
        </p:spPr>
        <p:txBody>
          <a:bodyPr>
            <a:normAutofit fontScale="85000" lnSpcReduction="20000"/>
          </a:bodyPr>
          <a:lstStyle/>
          <a:p>
            <a:pPr lvl="0" indent="342900" algn="just" eaLnBrk="0" fontAlgn="base" hangingPunct="0">
              <a:lnSpc>
                <a:spcPct val="110000"/>
              </a:lnSpc>
              <a:spcBef>
                <a:spcPct val="0"/>
              </a:spcBef>
              <a:spcAft>
                <a:spcPct val="0"/>
              </a:spcAft>
              <a:buClrTx/>
              <a:buSzTx/>
            </a:pPr>
            <a:endParaRPr lang="az-Latn-AZ" sz="3000" b="1" dirty="0" smtClean="0">
              <a:solidFill>
                <a:schemeClr val="tx2"/>
              </a:solidFill>
              <a:latin typeface="Palatino Linotype" pitchFamily="18" charset="0"/>
              <a:cs typeface="Times New Roman" pitchFamily="18" charset="0"/>
            </a:endParaRPr>
          </a:p>
          <a:p>
            <a:pPr lvl="0" indent="342900" algn="just" eaLnBrk="0" fontAlgn="base" hangingPunct="0">
              <a:lnSpc>
                <a:spcPct val="110000"/>
              </a:lnSpc>
              <a:spcBef>
                <a:spcPct val="0"/>
              </a:spcBef>
              <a:spcAft>
                <a:spcPct val="0"/>
              </a:spcAft>
              <a:buClrTx/>
              <a:buSzTx/>
            </a:pPr>
            <a:r>
              <a:rPr lang="az-Latn-AZ" sz="3000" b="1" dirty="0" smtClean="0">
                <a:solidFill>
                  <a:srgbClr val="FFFF00"/>
                </a:solidFill>
                <a:latin typeface="Palatino Linotype" pitchFamily="18" charset="0"/>
                <a:cs typeface="Times New Roman" pitchFamily="18" charset="0"/>
              </a:rPr>
              <a:t>Maddə 152. Mülkiyyət hüququnun anlayışı və məzmunu</a:t>
            </a:r>
            <a:endParaRPr lang="az-Latn-AZ" sz="3000" dirty="0" smtClean="0">
              <a:solidFill>
                <a:srgbClr val="FFFF00"/>
              </a:solidFill>
              <a:latin typeface="Arial" pitchFamily="34" charset="0"/>
              <a:cs typeface="Arial" pitchFamily="34" charset="0"/>
            </a:endParaRPr>
          </a:p>
          <a:p>
            <a:pPr lvl="0" indent="342900" algn="just" eaLnBrk="0" fontAlgn="base" hangingPunct="0">
              <a:lnSpc>
                <a:spcPct val="110000"/>
              </a:lnSpc>
              <a:spcBef>
                <a:spcPct val="0"/>
              </a:spcBef>
              <a:spcAft>
                <a:spcPct val="0"/>
              </a:spcAft>
              <a:buClrTx/>
              <a:buSzTx/>
            </a:pPr>
            <a:r>
              <a:rPr lang="az-Latn-AZ" sz="2600" dirty="0" smtClean="0">
                <a:solidFill>
                  <a:schemeClr val="tx2"/>
                </a:solidFill>
                <a:latin typeface="Palatino Linotype" pitchFamily="18" charset="0"/>
                <a:cs typeface="Times New Roman" pitchFamily="18" charset="0"/>
              </a:rPr>
              <a:t> </a:t>
            </a:r>
            <a:endParaRPr lang="az-Latn-AZ" sz="2600" dirty="0" smtClean="0">
              <a:solidFill>
                <a:schemeClr val="tx2"/>
              </a:solidFill>
              <a:latin typeface="Arial" pitchFamily="34" charset="0"/>
              <a:cs typeface="Arial" pitchFamily="34" charset="0"/>
            </a:endParaRPr>
          </a:p>
          <a:p>
            <a:pPr lvl="0" indent="342900" algn="just" eaLnBrk="0" fontAlgn="base" hangingPunct="0">
              <a:lnSpc>
                <a:spcPct val="110000"/>
              </a:lnSpc>
              <a:spcBef>
                <a:spcPct val="0"/>
              </a:spcBef>
              <a:spcAft>
                <a:spcPct val="0"/>
              </a:spcAft>
              <a:buClrTx/>
              <a:buSzTx/>
            </a:pPr>
            <a:r>
              <a:rPr lang="az-Latn-AZ" sz="2600" dirty="0" smtClean="0">
                <a:solidFill>
                  <a:srgbClr val="FFFF00"/>
                </a:solidFill>
                <a:latin typeface="Palatino Linotype" pitchFamily="18" charset="0"/>
                <a:cs typeface="Times New Roman" pitchFamily="18" charset="0"/>
              </a:rPr>
              <a:t>152.1. </a:t>
            </a:r>
            <a:r>
              <a:rPr lang="az-Latn-AZ" sz="2600" dirty="0" smtClean="0">
                <a:solidFill>
                  <a:schemeClr val="tx2"/>
                </a:solidFill>
                <a:latin typeface="Palatino Linotype" pitchFamily="18" charset="0"/>
                <a:cs typeface="Times New Roman" pitchFamily="18" charset="0"/>
              </a:rPr>
              <a:t>Mülkiyyət hüququ - subyektin ona mənsub əmlaka (əşyaya) öz istədiyi kimi sahib olmaq, ondan istifadə etmək və ona dair sərəncam vermək üzrə dövlət tərəfindən tanınan və qorunan hüququdur.</a:t>
            </a:r>
            <a:endParaRPr lang="az-Latn-AZ" sz="2600" dirty="0" smtClean="0">
              <a:solidFill>
                <a:schemeClr val="tx2"/>
              </a:solidFill>
              <a:latin typeface="Arial" pitchFamily="34" charset="0"/>
              <a:cs typeface="Arial" pitchFamily="34" charset="0"/>
            </a:endParaRPr>
          </a:p>
          <a:p>
            <a:pPr lvl="0" indent="342900" algn="just" eaLnBrk="0" fontAlgn="base" hangingPunct="0">
              <a:lnSpc>
                <a:spcPct val="110000"/>
              </a:lnSpc>
              <a:spcBef>
                <a:spcPct val="0"/>
              </a:spcBef>
              <a:spcAft>
                <a:spcPct val="0"/>
              </a:spcAft>
              <a:buClrTx/>
              <a:buSzTx/>
            </a:pPr>
            <a:endParaRPr lang="az-Latn-AZ" sz="2600" dirty="0" smtClean="0">
              <a:solidFill>
                <a:schemeClr val="tx2"/>
              </a:solidFill>
              <a:latin typeface="Palatino Linotype" pitchFamily="18" charset="0"/>
              <a:cs typeface="Times New Roman" pitchFamily="18" charset="0"/>
            </a:endParaRPr>
          </a:p>
          <a:p>
            <a:pPr lvl="0" indent="342900" algn="just" eaLnBrk="0" fontAlgn="base" hangingPunct="0">
              <a:lnSpc>
                <a:spcPct val="110000"/>
              </a:lnSpc>
              <a:spcBef>
                <a:spcPct val="0"/>
              </a:spcBef>
              <a:spcAft>
                <a:spcPct val="0"/>
              </a:spcAft>
              <a:buClrTx/>
              <a:buSzTx/>
            </a:pPr>
            <a:r>
              <a:rPr lang="az-Latn-AZ" sz="2600" dirty="0" smtClean="0">
                <a:solidFill>
                  <a:srgbClr val="FFFF00"/>
                </a:solidFill>
                <a:latin typeface="Palatino Linotype" pitchFamily="18" charset="0"/>
                <a:cs typeface="Times New Roman" pitchFamily="18" charset="0"/>
              </a:rPr>
              <a:t>152.2. </a:t>
            </a:r>
            <a:r>
              <a:rPr lang="az-Latn-AZ" sz="2600" dirty="0" smtClean="0">
                <a:solidFill>
                  <a:schemeClr val="tx2"/>
                </a:solidFill>
                <a:latin typeface="Palatino Linotype" pitchFamily="18" charset="0"/>
                <a:cs typeface="Times New Roman" pitchFamily="18" charset="0"/>
              </a:rPr>
              <a:t>Sahiblik hüququ - əmlaka (əşyaya) faktik sahibliyi həyata keçirməyin hüquqi cəhətdən təmin edilmiş imkanıdır.</a:t>
            </a:r>
            <a:endParaRPr lang="az-Latn-AZ" sz="2600" dirty="0" smtClean="0">
              <a:solidFill>
                <a:schemeClr val="tx2"/>
              </a:solidFill>
              <a:latin typeface="Arial" pitchFamily="34" charset="0"/>
              <a:cs typeface="Arial" pitchFamily="34" charset="0"/>
            </a:endParaRPr>
          </a:p>
          <a:p>
            <a:pPr lvl="0" indent="342900" algn="just" eaLnBrk="0" fontAlgn="base" hangingPunct="0">
              <a:lnSpc>
                <a:spcPct val="110000"/>
              </a:lnSpc>
              <a:spcBef>
                <a:spcPct val="0"/>
              </a:spcBef>
              <a:spcAft>
                <a:spcPct val="0"/>
              </a:spcAft>
              <a:buClrTx/>
              <a:buSzTx/>
            </a:pPr>
            <a:endParaRPr lang="az-Latn-AZ" sz="2600" dirty="0" smtClean="0">
              <a:solidFill>
                <a:schemeClr val="tx2"/>
              </a:solidFill>
              <a:latin typeface="Palatino Linotype" pitchFamily="18" charset="0"/>
              <a:cs typeface="Times New Roman" pitchFamily="18" charset="0"/>
            </a:endParaRPr>
          </a:p>
          <a:p>
            <a:pPr lvl="0" indent="342900" algn="just" eaLnBrk="0" fontAlgn="base" hangingPunct="0">
              <a:lnSpc>
                <a:spcPct val="110000"/>
              </a:lnSpc>
              <a:spcBef>
                <a:spcPct val="0"/>
              </a:spcBef>
              <a:spcAft>
                <a:spcPct val="0"/>
              </a:spcAft>
              <a:buClrTx/>
              <a:buSzTx/>
            </a:pPr>
            <a:r>
              <a:rPr lang="az-Latn-AZ" sz="2600" dirty="0" smtClean="0">
                <a:solidFill>
                  <a:srgbClr val="FFFF00"/>
                </a:solidFill>
                <a:latin typeface="Palatino Linotype" pitchFamily="18" charset="0"/>
                <a:cs typeface="Times New Roman" pitchFamily="18" charset="0"/>
              </a:rPr>
              <a:t>152.3</a:t>
            </a:r>
            <a:r>
              <a:rPr lang="az-Latn-AZ" sz="2600" dirty="0" smtClean="0">
                <a:solidFill>
                  <a:schemeClr val="tx2"/>
                </a:solidFill>
                <a:latin typeface="Palatino Linotype" pitchFamily="18" charset="0"/>
                <a:cs typeface="Times New Roman" pitchFamily="18" charset="0"/>
              </a:rPr>
              <a:t>. İstifadə hüququ - əmlakdan (əşyadan) onun faydalı təbii xassələrini hasil etməyin, habelə ondan fayda götürməyin hüquqi cəhətdən təmin edilmiş imkanıdır. İstifadədən fayda gəlir, artım, bəhər, törəmə şəklində </a:t>
            </a:r>
            <a:r>
              <a:rPr lang="az-Latn-AZ" sz="2800" dirty="0" smtClean="0">
                <a:solidFill>
                  <a:schemeClr val="tx2"/>
                </a:solidFill>
                <a:latin typeface="Palatino Linotype" pitchFamily="18" charset="0"/>
                <a:cs typeface="Times New Roman" pitchFamily="18" charset="0"/>
              </a:rPr>
              <a:t>və</a:t>
            </a:r>
            <a:r>
              <a:rPr lang="az-Latn-AZ" sz="2600" dirty="0" smtClean="0">
                <a:solidFill>
                  <a:schemeClr val="tx2"/>
                </a:solidFill>
                <a:latin typeface="Palatino Linotype" pitchFamily="18" charset="0"/>
                <a:cs typeface="Times New Roman" pitchFamily="18" charset="0"/>
              </a:rPr>
              <a:t> başqa formalarda ola bilər.</a:t>
            </a:r>
            <a:endParaRPr lang="az-Latn-AZ" sz="2600" dirty="0" smtClean="0">
              <a:solidFill>
                <a:schemeClr val="tx2"/>
              </a:solidFill>
              <a:latin typeface="Arial" pitchFamily="34" charset="0"/>
              <a:cs typeface="Arial" pitchFamily="34" charset="0"/>
            </a:endParaRPr>
          </a:p>
          <a:p>
            <a:pPr lvl="0" indent="342900" algn="just" eaLnBrk="0" fontAlgn="base" hangingPunct="0">
              <a:lnSpc>
                <a:spcPct val="110000"/>
              </a:lnSpc>
              <a:spcBef>
                <a:spcPct val="0"/>
              </a:spcBef>
              <a:spcAft>
                <a:spcPct val="0"/>
              </a:spcAft>
              <a:buClrTx/>
              <a:buSzTx/>
            </a:pPr>
            <a:endParaRPr lang="az-Latn-AZ" sz="2600" dirty="0" smtClean="0">
              <a:solidFill>
                <a:schemeClr val="tx2"/>
              </a:solidFill>
              <a:latin typeface="Palatino Linotype" pitchFamily="18" charset="0"/>
              <a:cs typeface="Times New Roman" pitchFamily="18" charset="0"/>
            </a:endParaRPr>
          </a:p>
          <a:p>
            <a:pPr lvl="0" indent="342900" algn="just" eaLnBrk="0" fontAlgn="base" hangingPunct="0">
              <a:lnSpc>
                <a:spcPct val="110000"/>
              </a:lnSpc>
              <a:spcBef>
                <a:spcPct val="0"/>
              </a:spcBef>
              <a:spcAft>
                <a:spcPct val="0"/>
              </a:spcAft>
              <a:buClrTx/>
              <a:buSzTx/>
            </a:pPr>
            <a:endParaRPr lang="az-Latn-AZ" sz="2600" dirty="0" smtClean="0">
              <a:solidFill>
                <a:srgbClr val="FFFF00"/>
              </a:solidFill>
              <a:latin typeface="Palatino Linotype" pitchFamily="18" charset="0"/>
              <a:cs typeface="Times New Roman" pitchFamily="18" charset="0"/>
            </a:endParaRPr>
          </a:p>
          <a:p>
            <a:pPr lvl="0" indent="342900" algn="just" eaLnBrk="0" fontAlgn="base" hangingPunct="0">
              <a:lnSpc>
                <a:spcPct val="110000"/>
              </a:lnSpc>
              <a:spcBef>
                <a:spcPct val="0"/>
              </a:spcBef>
              <a:spcAft>
                <a:spcPct val="0"/>
              </a:spcAft>
              <a:buClrTx/>
              <a:buSzTx/>
            </a:pPr>
            <a:r>
              <a:rPr lang="az-Latn-AZ" sz="2600" dirty="0" smtClean="0">
                <a:solidFill>
                  <a:srgbClr val="FFFF00"/>
                </a:solidFill>
                <a:latin typeface="Palatino Linotype" pitchFamily="18" charset="0"/>
                <a:cs typeface="Times New Roman" pitchFamily="18" charset="0"/>
              </a:rPr>
              <a:t>152.4. </a:t>
            </a:r>
            <a:r>
              <a:rPr lang="az-Latn-AZ" sz="2600" dirty="0" smtClean="0">
                <a:solidFill>
                  <a:schemeClr val="tx2"/>
                </a:solidFill>
                <a:latin typeface="Palatino Linotype" pitchFamily="18" charset="0"/>
                <a:cs typeface="Times New Roman" pitchFamily="18" charset="0"/>
              </a:rPr>
              <a:t>Sərəncam hüququ - əmlakın (əşyanın) hüquqi müqəddəratını təyin etməyin hüquqi cəhətdən təmin edilmiş imkanıdır</a:t>
            </a:r>
            <a:endParaRPr lang="az-Latn-AZ" sz="2600" dirty="0" smtClean="0">
              <a:solidFill>
                <a:schemeClr val="tx2"/>
              </a:solidFill>
              <a:latin typeface="Arial" pitchFamily="34" charset="0"/>
              <a:cs typeface="Arial" pitchFamily="34" charset="0"/>
            </a:endParaRPr>
          </a:p>
          <a:p>
            <a:pPr algn="just">
              <a:lnSpc>
                <a:spcPct val="110000"/>
              </a:lnSpc>
            </a:pPr>
            <a:endParaRPr lang="ru-RU" sz="2600" dirty="0"/>
          </a:p>
        </p:txBody>
      </p:sp>
    </p:spTree>
    <p:extLst>
      <p:ext uri="{BB962C8B-B14F-4D97-AF65-F5344CB8AC3E}">
        <p14:creationId xmlns:p14="http://schemas.microsoft.com/office/powerpoint/2010/main" xmlns="" val="16080270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az-Latn-AZ" b="1" dirty="0" smtClean="0">
                <a:solidFill>
                  <a:srgbClr val="FFFF00"/>
                </a:solidFill>
              </a:rPr>
              <a:t>Azərbaycan Respublikasının Mülki Məcəlləsinin 152-ci maddəsi</a:t>
            </a:r>
          </a:p>
          <a:p>
            <a:pPr marL="0" indent="0">
              <a:buNone/>
            </a:pPr>
            <a:r>
              <a:rPr lang="az-Latn-AZ" dirty="0" smtClean="0"/>
              <a:t>   Mülkiyyət hüququ-subyektin ona mənsub əmlaka (əşyaya) </a:t>
            </a:r>
            <a:r>
              <a:rPr lang="az-Latn-AZ" u="sng" dirty="0" smtClean="0"/>
              <a:t>öz istədiyi kimi</a:t>
            </a:r>
            <a:r>
              <a:rPr lang="az-Latn-AZ" dirty="0" smtClean="0"/>
              <a:t> sahib olmaq, ondan istifadə etmək və ona dair sərəncam verməsinin dövlət tərəfindən tanınan və qorunan hüququdur ifadəsidir.</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32656"/>
            <a:ext cx="8686800" cy="6336704"/>
          </a:xfrm>
        </p:spPr>
        <p:txBody>
          <a:bodyPr>
            <a:normAutofit/>
          </a:bodyPr>
          <a:lstStyle/>
          <a:p>
            <a:pPr>
              <a:buNone/>
            </a:pPr>
            <a:r>
              <a:rPr lang="az-Latn-AZ" b="1" dirty="0" smtClean="0"/>
              <a:t> </a:t>
            </a:r>
            <a:endParaRPr lang="az-Latn-AZ" dirty="0" smtClean="0"/>
          </a:p>
          <a:p>
            <a:pPr>
              <a:buNone/>
            </a:pPr>
            <a:r>
              <a:rPr lang="az-Latn-AZ" b="1" dirty="0" smtClean="0">
                <a:solidFill>
                  <a:srgbClr val="FFFF00"/>
                </a:solidFill>
              </a:rPr>
              <a:t>Maddə 153. Mülkiyyət hüququnun subyektləri</a:t>
            </a:r>
            <a:endParaRPr lang="az-Latn-AZ" dirty="0" smtClean="0">
              <a:solidFill>
                <a:srgbClr val="FFFF00"/>
              </a:solidFill>
            </a:endParaRPr>
          </a:p>
          <a:p>
            <a:pPr>
              <a:buNone/>
            </a:pPr>
            <a:r>
              <a:rPr lang="az-Latn-AZ" dirty="0" smtClean="0">
                <a:solidFill>
                  <a:srgbClr val="FFFF00"/>
                </a:solidFill>
              </a:rPr>
              <a:t>153.1</a:t>
            </a:r>
            <a:r>
              <a:rPr lang="az-Latn-AZ" dirty="0" smtClean="0"/>
              <a:t>. Bütün növlərdən olan daşınar və daşınmaz əmlaka mülkiyyət hüququnun subyektləri hüquqi və fiziki şəxslər, bələdiyyələr və Azərbaycan Respublikası ola bilər.</a:t>
            </a:r>
          </a:p>
          <a:p>
            <a:pPr>
              <a:buNone/>
            </a:pPr>
            <a:endParaRPr lang="az-Latn-AZ" dirty="0" smtClean="0">
              <a:solidFill>
                <a:srgbClr val="00B050"/>
              </a:solidFill>
            </a:endParaRPr>
          </a:p>
          <a:p>
            <a:pPr>
              <a:buNone/>
            </a:pPr>
            <a:endParaRPr lang="az-Latn-AZ" dirty="0" smtClean="0"/>
          </a:p>
          <a:p>
            <a:pPr>
              <a:buNone/>
            </a:pPr>
            <a:r>
              <a:rPr lang="en-US" dirty="0" smtClean="0">
                <a:solidFill>
                  <a:srgbClr val="66FFFF"/>
                </a:solidFill>
              </a:rPr>
              <a:t>S.</a:t>
            </a:r>
            <a:r>
              <a:rPr lang="az-Latn-AZ" dirty="0" smtClean="0">
                <a:solidFill>
                  <a:srgbClr val="66FFFF"/>
                </a:solidFill>
              </a:rPr>
              <a:t>Birləşmiş krallığa qarşı (1986)</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1867</TotalTime>
  <Words>738</Words>
  <Application>Microsoft Office PowerPoint</Application>
  <PresentationFormat>Экран (4:3)</PresentationFormat>
  <Paragraphs>90</Paragraphs>
  <Slides>25</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Трек</vt:lpstr>
      <vt:lpstr>Mülkiyyət (əmlak) anlayışı: daxili qanunvericilik və Avropa Məhkəməsinin yanaşması</vt:lpstr>
      <vt:lpstr>Слайд 2</vt:lpstr>
      <vt:lpstr>Слайд 3</vt:lpstr>
      <vt:lpstr>Azərbaycan respublikasinin konstitusiyasi</vt:lpstr>
      <vt:lpstr>Слайд 5</vt:lpstr>
      <vt:lpstr>Слайд 6</vt:lpstr>
      <vt:lpstr>Слайд 7</vt:lpstr>
      <vt:lpstr>Слайд 8</vt:lpstr>
      <vt:lpstr>Слайд 9</vt:lpstr>
      <vt:lpstr>MÜLKİYYƏT HÜQUQUNU TƏSBİT EDƏN BEYNƏLXALQ SƏNƏDLƏR </vt:lpstr>
      <vt:lpstr>Слайд 11</vt:lpstr>
      <vt:lpstr>Слайд 12</vt:lpstr>
      <vt:lpstr>Слайд 13</vt:lpstr>
      <vt:lpstr>Слайд 14</vt:lpstr>
      <vt:lpstr>Слайд 15</vt:lpstr>
      <vt:lpstr>«Kudrina Rusiya Federasiyasına qarşı» işi (27790/03 nömrəli şikayət) Məhkəmə qərarı Strasburq, 21 iyun 2007-ci il </vt:lpstr>
      <vt:lpstr>          1 sayli protokolun 1-ci maddəsi yalniz  şəxsin hal-hazırda mövcud olan mülkiyyət barəsindəki tələblərinə şamil olunur.     Başqa sözlə , 1-ci maddə gələcəkdə mülkiyyət əldə etmək hüququna təminat vermir. (marckx v belgium (1979))</vt:lpstr>
      <vt:lpstr>Слайд 18</vt:lpstr>
      <vt:lpstr>  Avropa Konvensiyası,1 saylı Protokolun 1-ci maddəsi  -Hər bir fiziki və hüquqi şəxs öz mülkiyyətindən dinc (maneəsiz) istifadə hüququna malikdir.</vt:lpstr>
      <vt:lpstr>Слайд 20</vt:lpstr>
      <vt:lpstr>   </vt:lpstr>
      <vt:lpstr>Слайд 22</vt:lpstr>
      <vt:lpstr>Слайд 23</vt:lpstr>
      <vt:lpstr>Слайд 24</vt:lpstr>
      <vt:lpstr>müdaXİLƏ 4 BAŞLIQ ALTINDA MÜƏYYƏNLƏŞDİRİLƏN VƏZİYYƏTLƏR:      1.Ictimai maraq     2.Adil tarazliq     3.Qanunilik     4.Məqsədə uygunluq</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Mülkiyyət (əmlak) anlayışı: daxili qanunvericilik və Avropa Məhkəməsinin yanaşması</dc:title>
  <dc:creator>Salala-Q</dc:creator>
  <cp:lastModifiedBy>samsung</cp:lastModifiedBy>
  <cp:revision>131</cp:revision>
  <dcterms:created xsi:type="dcterms:W3CDTF">2017-03-06T07:15:20Z</dcterms:created>
  <dcterms:modified xsi:type="dcterms:W3CDTF">2017-07-16T09:17:15Z</dcterms:modified>
</cp:coreProperties>
</file>