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9" r:id="rId1"/>
  </p:sldMasterIdLst>
  <p:notesMasterIdLst>
    <p:notesMasterId r:id="rId17"/>
  </p:notesMasterIdLst>
  <p:sldIdLst>
    <p:sldId id="258" r:id="rId2"/>
    <p:sldId id="284" r:id="rId3"/>
    <p:sldId id="287" r:id="rId4"/>
    <p:sldId id="294" r:id="rId5"/>
    <p:sldId id="290" r:id="rId6"/>
    <p:sldId id="302" r:id="rId7"/>
    <p:sldId id="280" r:id="rId8"/>
    <p:sldId id="292" r:id="rId9"/>
    <p:sldId id="259" r:id="rId10"/>
    <p:sldId id="285" r:id="rId11"/>
    <p:sldId id="286" r:id="rId12"/>
    <p:sldId id="291" r:id="rId13"/>
    <p:sldId id="288" r:id="rId14"/>
    <p:sldId id="289" r:id="rId15"/>
    <p:sldId id="301"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F292209-7EC0-499A-80AC-7968BF423C5E}">
  <a:tblStyle styleId="{3F292209-7EC0-499A-80AC-7968BF423C5E}"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101291696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2400300"/>
            <a:ext cx="7543800" cy="1143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3543300"/>
            <a:ext cx="6858000" cy="74295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
        <p:nvSpPr>
          <p:cNvPr id="7" name="Rectangle 6"/>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514350"/>
            <a:ext cx="7239000" cy="291465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14351"/>
            <a:ext cx="1828800" cy="40576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514351"/>
            <a:ext cx="5715000" cy="3657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6"/>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txBox="1">
            <a:spLocks noGrp="1"/>
          </p:cNvSpPr>
          <p:nvPr>
            <p:ph type="subTitle" idx="1"/>
          </p:nvPr>
        </p:nvSpPr>
        <p:spPr>
          <a:xfrm>
            <a:off x="2022300" y="2815923"/>
            <a:ext cx="5591400" cy="784799"/>
          </a:xfrm>
          <a:prstGeom prst="rect">
            <a:avLst/>
          </a:prstGeom>
        </p:spPr>
        <p:txBody>
          <a:bodyPr lIns="91425" tIns="91425" rIns="91425" bIns="91425" anchor="t" anchorCtr="0"/>
          <a:lstStyle>
            <a:lvl1pPr lvl="0" rtl="0">
              <a:spcBef>
                <a:spcPts val="0"/>
              </a:spcBef>
              <a:buClr>
                <a:srgbClr val="000000"/>
              </a:buClr>
              <a:buSzPct val="100000"/>
              <a:buNone/>
              <a:defRPr sz="1400">
                <a:highlight>
                  <a:srgbClr val="FFCD00"/>
                </a:highlight>
              </a:defRPr>
            </a:lvl1pPr>
            <a:lvl2pPr lvl="1" rtl="0">
              <a:spcBef>
                <a:spcPts val="0"/>
              </a:spcBef>
              <a:buClr>
                <a:schemeClr val="dk2"/>
              </a:buClr>
              <a:buSzPct val="100000"/>
              <a:buNone/>
              <a:defRPr sz="1400">
                <a:solidFill>
                  <a:schemeClr val="dk2"/>
                </a:solidFill>
                <a:highlight>
                  <a:srgbClr val="FFCD00"/>
                </a:highlight>
              </a:defRPr>
            </a:lvl2pPr>
            <a:lvl3pPr lvl="2" rtl="0">
              <a:spcBef>
                <a:spcPts val="0"/>
              </a:spcBef>
              <a:buClr>
                <a:schemeClr val="dk2"/>
              </a:buClr>
              <a:buSzPct val="100000"/>
              <a:buNone/>
              <a:defRPr sz="1400">
                <a:solidFill>
                  <a:schemeClr val="dk2"/>
                </a:solidFill>
                <a:highlight>
                  <a:srgbClr val="FFCD00"/>
                </a:highlight>
              </a:defRPr>
            </a:lvl3pPr>
            <a:lvl4pPr lvl="3" rtl="0">
              <a:spcBef>
                <a:spcPts val="0"/>
              </a:spcBef>
              <a:buClr>
                <a:schemeClr val="dk2"/>
              </a:buClr>
              <a:buSzPct val="100000"/>
              <a:buNone/>
              <a:defRPr sz="1400">
                <a:solidFill>
                  <a:schemeClr val="dk2"/>
                </a:solidFill>
                <a:highlight>
                  <a:srgbClr val="FFCD00"/>
                </a:highlight>
              </a:defRPr>
            </a:lvl4pPr>
            <a:lvl5pPr lvl="4" rtl="0">
              <a:spcBef>
                <a:spcPts val="0"/>
              </a:spcBef>
              <a:buClr>
                <a:schemeClr val="dk2"/>
              </a:buClr>
              <a:buSzPct val="100000"/>
              <a:buNone/>
              <a:defRPr sz="1400">
                <a:solidFill>
                  <a:schemeClr val="dk2"/>
                </a:solidFill>
                <a:highlight>
                  <a:srgbClr val="FFCD00"/>
                </a:highlight>
              </a:defRPr>
            </a:lvl5pPr>
            <a:lvl6pPr lvl="5" rtl="0">
              <a:spcBef>
                <a:spcPts val="0"/>
              </a:spcBef>
              <a:buClr>
                <a:schemeClr val="dk2"/>
              </a:buClr>
              <a:buSzPct val="100000"/>
              <a:buNone/>
              <a:defRPr sz="1400">
                <a:solidFill>
                  <a:schemeClr val="dk2"/>
                </a:solidFill>
                <a:highlight>
                  <a:srgbClr val="FFCD00"/>
                </a:highlight>
              </a:defRPr>
            </a:lvl6pPr>
            <a:lvl7pPr lvl="6" rtl="0">
              <a:spcBef>
                <a:spcPts val="0"/>
              </a:spcBef>
              <a:buClr>
                <a:schemeClr val="dk2"/>
              </a:buClr>
              <a:buSzPct val="100000"/>
              <a:buNone/>
              <a:defRPr sz="1400">
                <a:solidFill>
                  <a:schemeClr val="dk2"/>
                </a:solidFill>
                <a:highlight>
                  <a:srgbClr val="FFCD00"/>
                </a:highlight>
              </a:defRPr>
            </a:lvl7pPr>
            <a:lvl8pPr lvl="7" rtl="0">
              <a:spcBef>
                <a:spcPts val="0"/>
              </a:spcBef>
              <a:buClr>
                <a:schemeClr val="dk2"/>
              </a:buClr>
              <a:buSzPct val="100000"/>
              <a:buNone/>
              <a:defRPr sz="1400">
                <a:solidFill>
                  <a:schemeClr val="dk2"/>
                </a:solidFill>
                <a:highlight>
                  <a:srgbClr val="FFCD00"/>
                </a:highlight>
              </a:defRPr>
            </a:lvl8pPr>
            <a:lvl9pPr lvl="8" rtl="0">
              <a:spcBef>
                <a:spcPts val="0"/>
              </a:spcBef>
              <a:buClr>
                <a:schemeClr val="dk2"/>
              </a:buClr>
              <a:buSzPct val="100000"/>
              <a:buNone/>
              <a:defRPr sz="1400">
                <a:solidFill>
                  <a:schemeClr val="dk2"/>
                </a:solidFill>
                <a:highlight>
                  <a:srgbClr val="FFCD00"/>
                </a:highlight>
              </a:defRPr>
            </a:lvl9pPr>
          </a:lstStyle>
          <a:p>
            <a:endParaRPr/>
          </a:p>
        </p:txBody>
      </p:sp>
      <p:sp>
        <p:nvSpPr>
          <p:cNvPr id="16" name="Shape 16"/>
          <p:cNvSpPr txBox="1">
            <a:spLocks noGrp="1"/>
          </p:cNvSpPr>
          <p:nvPr>
            <p:ph type="ctrTitle"/>
          </p:nvPr>
        </p:nvSpPr>
        <p:spPr>
          <a:xfrm>
            <a:off x="2022225" y="1693523"/>
            <a:ext cx="3787799" cy="1159799"/>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3"/>
        <p:cNvGrpSpPr/>
        <p:nvPr/>
      </p:nvGrpSpPr>
      <p:grpSpPr>
        <a:xfrm>
          <a:off x="0" y="0"/>
          <a:ext cx="0" cy="0"/>
          <a:chOff x="0" y="0"/>
          <a:chExt cx="0" cy="0"/>
        </a:xfrm>
      </p:grpSpPr>
      <p:sp>
        <p:nvSpPr>
          <p:cNvPr id="26" name="Shape 26"/>
          <p:cNvSpPr txBox="1">
            <a:spLocks noGrp="1"/>
          </p:cNvSpPr>
          <p:nvPr>
            <p:ph type="title"/>
          </p:nvPr>
        </p:nvSpPr>
        <p:spPr>
          <a:xfrm>
            <a:off x="1381250" y="922668"/>
            <a:ext cx="3878399" cy="435599"/>
          </a:xfrm>
          <a:prstGeom prst="rect">
            <a:avLst/>
          </a:prstGeom>
        </p:spPr>
        <p:txBody>
          <a:bodyPr lIns="91425" tIns="91425" rIns="91425" bIns="91425" anchor="ctr" anchorCtr="0"/>
          <a:lstStyle>
            <a:lvl1pPr lvl="0" rtl="0">
              <a:spcBef>
                <a:spcPts val="0"/>
              </a:spcBef>
              <a:buSzPct val="100000"/>
              <a:buFont typeface="Lora"/>
              <a:buNone/>
              <a:defRPr sz="2000" b="1">
                <a:latin typeface="Lora"/>
                <a:ea typeface="Lora"/>
                <a:cs typeface="Lora"/>
                <a:sym typeface="Lora"/>
              </a:defRPr>
            </a:lvl1pPr>
            <a:lvl2pPr lvl="1" rtl="0">
              <a:spcBef>
                <a:spcPts val="0"/>
              </a:spcBef>
              <a:buSzPct val="100000"/>
              <a:buFont typeface="Lora"/>
              <a:buNone/>
              <a:defRPr sz="2000" b="1">
                <a:highlight>
                  <a:srgbClr val="FFFFFF"/>
                </a:highlight>
                <a:latin typeface="Lora"/>
                <a:ea typeface="Lora"/>
                <a:cs typeface="Lora"/>
                <a:sym typeface="Lora"/>
              </a:defRPr>
            </a:lvl2pPr>
            <a:lvl3pPr lvl="2" rtl="0">
              <a:spcBef>
                <a:spcPts val="0"/>
              </a:spcBef>
              <a:buSzPct val="100000"/>
              <a:buFont typeface="Lora"/>
              <a:buNone/>
              <a:defRPr sz="2000" b="1">
                <a:highlight>
                  <a:srgbClr val="FFFFFF"/>
                </a:highlight>
                <a:latin typeface="Lora"/>
                <a:ea typeface="Lora"/>
                <a:cs typeface="Lora"/>
                <a:sym typeface="Lora"/>
              </a:defRPr>
            </a:lvl3pPr>
            <a:lvl4pPr lvl="3" rtl="0">
              <a:spcBef>
                <a:spcPts val="0"/>
              </a:spcBef>
              <a:buSzPct val="100000"/>
              <a:buFont typeface="Lora"/>
              <a:buNone/>
              <a:defRPr sz="2000" b="1">
                <a:highlight>
                  <a:srgbClr val="FFFFFF"/>
                </a:highlight>
                <a:latin typeface="Lora"/>
                <a:ea typeface="Lora"/>
                <a:cs typeface="Lora"/>
                <a:sym typeface="Lora"/>
              </a:defRPr>
            </a:lvl4pPr>
            <a:lvl5pPr lvl="4" rtl="0">
              <a:spcBef>
                <a:spcPts val="0"/>
              </a:spcBef>
              <a:buSzPct val="100000"/>
              <a:buFont typeface="Lora"/>
              <a:buNone/>
              <a:defRPr sz="2000" b="1">
                <a:highlight>
                  <a:srgbClr val="FFFFFF"/>
                </a:highlight>
                <a:latin typeface="Lora"/>
                <a:ea typeface="Lora"/>
                <a:cs typeface="Lora"/>
                <a:sym typeface="Lora"/>
              </a:defRPr>
            </a:lvl5pPr>
            <a:lvl6pPr lvl="5" rtl="0">
              <a:spcBef>
                <a:spcPts val="0"/>
              </a:spcBef>
              <a:buSzPct val="100000"/>
              <a:buFont typeface="Lora"/>
              <a:buNone/>
              <a:defRPr sz="2000" b="1">
                <a:highlight>
                  <a:srgbClr val="FFFFFF"/>
                </a:highlight>
                <a:latin typeface="Lora"/>
                <a:ea typeface="Lora"/>
                <a:cs typeface="Lora"/>
                <a:sym typeface="Lora"/>
              </a:defRPr>
            </a:lvl6pPr>
            <a:lvl7pPr lvl="6" rtl="0">
              <a:spcBef>
                <a:spcPts val="0"/>
              </a:spcBef>
              <a:buSzPct val="100000"/>
              <a:buFont typeface="Lora"/>
              <a:buNone/>
              <a:defRPr sz="2000" b="1">
                <a:highlight>
                  <a:srgbClr val="FFFFFF"/>
                </a:highlight>
                <a:latin typeface="Lora"/>
                <a:ea typeface="Lora"/>
                <a:cs typeface="Lora"/>
                <a:sym typeface="Lora"/>
              </a:defRPr>
            </a:lvl7pPr>
            <a:lvl8pPr lvl="7" rtl="0">
              <a:spcBef>
                <a:spcPts val="0"/>
              </a:spcBef>
              <a:buSzPct val="100000"/>
              <a:buFont typeface="Lora"/>
              <a:buNone/>
              <a:defRPr sz="2000" b="1">
                <a:highlight>
                  <a:srgbClr val="FFFFFF"/>
                </a:highlight>
                <a:latin typeface="Lora"/>
                <a:ea typeface="Lora"/>
                <a:cs typeface="Lora"/>
                <a:sym typeface="Lora"/>
              </a:defRPr>
            </a:lvl8pPr>
            <a:lvl9pPr lvl="8" rtl="0">
              <a:spcBef>
                <a:spcPts val="0"/>
              </a:spcBef>
              <a:buSzPct val="100000"/>
              <a:buFont typeface="Lora"/>
              <a:buNone/>
              <a:defRPr sz="2000" b="1">
                <a:highlight>
                  <a:srgbClr val="FFFFFF"/>
                </a:highlight>
                <a:latin typeface="Lora"/>
                <a:ea typeface="Lora"/>
                <a:cs typeface="Lora"/>
                <a:sym typeface="Lora"/>
              </a:defRPr>
            </a:lvl9pPr>
          </a:lstStyle>
          <a:p>
            <a:endParaRPr/>
          </a:p>
        </p:txBody>
      </p:sp>
      <p:sp>
        <p:nvSpPr>
          <p:cNvPr id="27" name="Shape 27"/>
          <p:cNvSpPr txBox="1">
            <a:spLocks noGrp="1"/>
          </p:cNvSpPr>
          <p:nvPr>
            <p:ph type="body" idx="1"/>
          </p:nvPr>
        </p:nvSpPr>
        <p:spPr>
          <a:xfrm>
            <a:off x="1381250" y="1616470"/>
            <a:ext cx="6809700" cy="3112200"/>
          </a:xfrm>
          <a:prstGeom prst="rect">
            <a:avLst/>
          </a:prstGeom>
        </p:spPr>
        <p:txBody>
          <a:bodyPr lIns="91425" tIns="91425" rIns="91425" bIns="91425" anchor="t" anchorCtr="0"/>
          <a:lstStyle>
            <a:lvl1pPr lvl="0" rtl="0">
              <a:spcBef>
                <a:spcPts val="600"/>
              </a:spcBef>
              <a:buClr>
                <a:srgbClr val="FFCD00"/>
              </a:buClr>
              <a:buSzPct val="100000"/>
              <a:buFont typeface="Quattrocento Sans"/>
              <a:buChar char="◉"/>
              <a:defRPr sz="2400">
                <a:latin typeface="Quattrocento Sans"/>
                <a:ea typeface="Quattrocento Sans"/>
                <a:cs typeface="Quattrocento Sans"/>
                <a:sym typeface="Quattrocento Sans"/>
              </a:defRPr>
            </a:lvl1pPr>
            <a:lvl2pPr lvl="1" rtl="0">
              <a:spcBef>
                <a:spcPts val="480"/>
              </a:spcBef>
              <a:buClr>
                <a:srgbClr val="FFCD00"/>
              </a:buClr>
              <a:buSzPct val="100000"/>
              <a:buFont typeface="Quattrocento Sans"/>
              <a:defRPr sz="2000">
                <a:latin typeface="Quattrocento Sans"/>
                <a:ea typeface="Quattrocento Sans"/>
                <a:cs typeface="Quattrocento Sans"/>
                <a:sym typeface="Quattrocento Sans"/>
              </a:defRPr>
            </a:lvl2pPr>
            <a:lvl3pPr lvl="2" rtl="0">
              <a:spcBef>
                <a:spcPts val="480"/>
              </a:spcBef>
              <a:buClr>
                <a:srgbClr val="FFCD00"/>
              </a:buClr>
              <a:buSzPct val="100000"/>
              <a:buFont typeface="Quattrocento Sans"/>
              <a:defRPr sz="2000">
                <a:latin typeface="Quattrocento Sans"/>
                <a:ea typeface="Quattrocento Sans"/>
                <a:cs typeface="Quattrocento Sans"/>
                <a:sym typeface="Quattrocento Sans"/>
              </a:defRPr>
            </a:lvl3pPr>
            <a:lvl4pPr lvl="3" rtl="0">
              <a:spcBef>
                <a:spcPts val="360"/>
              </a:spcBef>
              <a:buClr>
                <a:srgbClr val="FFCD00"/>
              </a:buClr>
              <a:buSzPct val="100000"/>
              <a:buFont typeface="Quattrocento Sans"/>
              <a:defRPr sz="1800">
                <a:latin typeface="Quattrocento Sans"/>
                <a:ea typeface="Quattrocento Sans"/>
                <a:cs typeface="Quattrocento Sans"/>
                <a:sym typeface="Quattrocento Sans"/>
              </a:defRPr>
            </a:lvl4pPr>
            <a:lvl5pPr lvl="4" rtl="0">
              <a:spcBef>
                <a:spcPts val="360"/>
              </a:spcBef>
              <a:buClr>
                <a:srgbClr val="FFCD00"/>
              </a:buClr>
              <a:buSzPct val="100000"/>
              <a:buFont typeface="Quattrocento Sans"/>
              <a:defRPr sz="1800">
                <a:latin typeface="Quattrocento Sans"/>
                <a:ea typeface="Quattrocento Sans"/>
                <a:cs typeface="Quattrocento Sans"/>
                <a:sym typeface="Quattrocento Sans"/>
              </a:defRPr>
            </a:lvl5pPr>
            <a:lvl6pPr lvl="5" rtl="0">
              <a:spcBef>
                <a:spcPts val="360"/>
              </a:spcBef>
              <a:buClr>
                <a:srgbClr val="FFCD00"/>
              </a:buClr>
              <a:buSzPct val="100000"/>
              <a:buFont typeface="Quattrocento Sans"/>
              <a:defRPr sz="1800">
                <a:latin typeface="Quattrocento Sans"/>
                <a:ea typeface="Quattrocento Sans"/>
                <a:cs typeface="Quattrocento Sans"/>
                <a:sym typeface="Quattrocento Sans"/>
              </a:defRPr>
            </a:lvl6pPr>
            <a:lvl7pPr lvl="6" rtl="0">
              <a:spcBef>
                <a:spcPts val="360"/>
              </a:spcBef>
              <a:buClr>
                <a:srgbClr val="FFCD00"/>
              </a:buClr>
              <a:buSzPct val="100000"/>
              <a:buFont typeface="Quattrocento Sans"/>
              <a:defRPr sz="1800">
                <a:latin typeface="Quattrocento Sans"/>
                <a:ea typeface="Quattrocento Sans"/>
                <a:cs typeface="Quattrocento Sans"/>
                <a:sym typeface="Quattrocento Sans"/>
              </a:defRPr>
            </a:lvl7pPr>
            <a:lvl8pPr lvl="7" rtl="0">
              <a:spcBef>
                <a:spcPts val="360"/>
              </a:spcBef>
              <a:buClr>
                <a:srgbClr val="FFCD00"/>
              </a:buClr>
              <a:buSzPct val="100000"/>
              <a:buFont typeface="Quattrocento Sans"/>
              <a:defRPr sz="1800">
                <a:latin typeface="Quattrocento Sans"/>
                <a:ea typeface="Quattrocento Sans"/>
                <a:cs typeface="Quattrocento Sans"/>
                <a:sym typeface="Quattrocento Sans"/>
              </a:defRPr>
            </a:lvl8pPr>
            <a:lvl9pPr lvl="8" rtl="0">
              <a:spcBef>
                <a:spcPts val="360"/>
              </a:spcBef>
              <a:buClr>
                <a:srgbClr val="FFCD00"/>
              </a:buClr>
              <a:buSzPct val="100000"/>
              <a:buFont typeface="Quattrocento Sans"/>
              <a:defRPr sz="1800">
                <a:latin typeface="Quattrocento Sans"/>
                <a:ea typeface="Quattrocento Sans"/>
                <a:cs typeface="Quattrocento Sans"/>
                <a:sym typeface="Quattrocento San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2457450"/>
            <a:ext cx="7543800" cy="12573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3714750"/>
            <a:ext cx="6858000" cy="6858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Rectangle 7"/>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cxnSp>
        <p:nvCxnSpPr>
          <p:cNvPr id="11" name="Straight Connector 10"/>
          <p:cNvCxnSpPr/>
          <p:nvPr/>
        </p:nvCxnSpPr>
        <p:spPr>
          <a:xfrm>
            <a:off x="7589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3429000"/>
            <a:ext cx="6784848" cy="120015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342900"/>
            <a:ext cx="4594934" cy="30860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2" y="342900"/>
            <a:ext cx="2673657" cy="30861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cxnSp>
        <p:nvCxnSpPr>
          <p:cNvPr id="10" name="Straight Connector 9"/>
          <p:cNvCxnSpPr/>
          <p:nvPr/>
        </p:nvCxnSpPr>
        <p:spPr>
          <a:xfrm rot="5400000">
            <a:off x="2153444" y="1885752"/>
            <a:ext cx="28575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3429000"/>
            <a:ext cx="6784848" cy="120015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342900"/>
            <a:ext cx="7543800" cy="21717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2628900"/>
            <a:ext cx="7391400" cy="603647"/>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7/16/2017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3429000"/>
            <a:ext cx="6781800" cy="120015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514350"/>
            <a:ext cx="7543800" cy="291465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4656582"/>
            <a:ext cx="2133600" cy="273844"/>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lgn="r" eaLnBrk="1" latinLnBrk="0" hangingPunct="1"/>
            <a:fld id="{9D21D778-B565-4D7E-94D7-64010A445B68}" type="datetimeFigureOut">
              <a:rPr lang="en-US" smtClean="0"/>
              <a:pPr algn="r" eaLnBrk="1" latinLnBrk="0" hangingPunct="1"/>
              <a:t>7/16/2017</a:t>
            </a:fld>
            <a:endParaRPr lang="en-US" sz="1400" dirty="0">
              <a:solidFill>
                <a:srgbClr val="FFFFFF"/>
              </a:solidFill>
            </a:endParaRPr>
          </a:p>
        </p:txBody>
      </p:sp>
      <p:sp>
        <p:nvSpPr>
          <p:cNvPr id="5" name="Footer Placeholder 4"/>
          <p:cNvSpPr>
            <a:spLocks noGrp="1"/>
          </p:cNvSpPr>
          <p:nvPr>
            <p:ph type="ftr" sz="quarter" idx="3"/>
          </p:nvPr>
        </p:nvSpPr>
        <p:spPr>
          <a:xfrm>
            <a:off x="762000" y="4656582"/>
            <a:ext cx="4873869" cy="273844"/>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7620000" y="4265676"/>
            <a:ext cx="762000" cy="273844"/>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8" name="Rectangle 7"/>
          <p:cNvSpPr/>
          <p:nvPr/>
        </p:nvSpPr>
        <p:spPr>
          <a:xfrm>
            <a:off x="777240" y="0"/>
            <a:ext cx="75438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3" r:id="rId12"/>
    <p:sldLayoutId id="2147483834" r:id="rId13"/>
    <p:sldLayoutId id="2147483836" r:id="rId14"/>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mailto:Hamidovbabek@yahoo.co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hyperlink" Target="mailto:Hamidovbabek@yahoo.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subTitle" idx="4294967295"/>
          </p:nvPr>
        </p:nvSpPr>
        <p:spPr>
          <a:xfrm>
            <a:off x="3733800" y="971550"/>
            <a:ext cx="5410200" cy="1828800"/>
          </a:xfrm>
          <a:prstGeom prst="rect">
            <a:avLst/>
          </a:prstGeom>
        </p:spPr>
        <p:txBody>
          <a:bodyPr lIns="91425" tIns="91425" rIns="91425" bIns="91425" anchor="t" anchorCtr="0">
            <a:noAutofit/>
          </a:bodyPr>
          <a:lstStyle/>
          <a:p>
            <a:pPr lvl="0" algn="ctr">
              <a:spcBef>
                <a:spcPts val="0"/>
              </a:spcBef>
              <a:buNone/>
            </a:pPr>
            <a:r>
              <a:rPr lang="az-Latn-AZ" b="1" dirty="0" smtClean="0">
                <a:latin typeface="Arial" pitchFamily="34" charset="0"/>
                <a:cs typeface="Arial" pitchFamily="34" charset="0"/>
              </a:rPr>
              <a:t>Babək Həmidov </a:t>
            </a:r>
          </a:p>
          <a:p>
            <a:pPr lvl="0" algn="ctr">
              <a:spcBef>
                <a:spcPts val="0"/>
              </a:spcBef>
              <a:buNone/>
            </a:pPr>
            <a:r>
              <a:rPr lang="az-Latn-AZ" b="1" dirty="0" smtClean="0">
                <a:latin typeface="Arial" pitchFamily="34" charset="0"/>
                <a:cs typeface="Arial" pitchFamily="34" charset="0"/>
              </a:rPr>
              <a:t>Azərbaycan Respublikası Vəkillər Kollegiyasının </a:t>
            </a:r>
            <a:r>
              <a:rPr lang="az-Latn-AZ" b="1" dirty="0" smtClean="0">
                <a:latin typeface="Arial" pitchFamily="34" charset="0"/>
                <a:cs typeface="Arial" pitchFamily="34" charset="0"/>
              </a:rPr>
              <a:t>üzvü</a:t>
            </a:r>
            <a:endParaRPr lang="en-US" b="1" dirty="0" smtClean="0">
              <a:latin typeface="Arial" pitchFamily="34" charset="0"/>
              <a:cs typeface="Arial" pitchFamily="34" charset="0"/>
            </a:endParaRPr>
          </a:p>
          <a:p>
            <a:pPr lvl="0" algn="r">
              <a:spcBef>
                <a:spcPts val="0"/>
              </a:spcBef>
              <a:buNone/>
            </a:pPr>
            <a:r>
              <a:rPr lang="en-US" b="1" smtClean="0">
                <a:latin typeface="Arial" pitchFamily="34" charset="0"/>
                <a:cs typeface="Arial" pitchFamily="34" charset="0"/>
              </a:rPr>
              <a:t>2017</a:t>
            </a:r>
            <a:endParaRPr b="1" dirty="0">
              <a:latin typeface="Arial" pitchFamily="34" charset="0"/>
              <a:cs typeface="Arial" pitchFamily="34" charset="0"/>
            </a:endParaRPr>
          </a:p>
        </p:txBody>
      </p:sp>
      <p:sp>
        <p:nvSpPr>
          <p:cNvPr id="93" name="Shape 93"/>
          <p:cNvSpPr txBox="1">
            <a:spLocks noGrp="1"/>
          </p:cNvSpPr>
          <p:nvPr>
            <p:ph type="ctrTitle" idx="4294967295"/>
          </p:nvPr>
        </p:nvSpPr>
        <p:spPr>
          <a:xfrm>
            <a:off x="4419600" y="2952750"/>
            <a:ext cx="4267200" cy="1371600"/>
          </a:xfrm>
          <a:prstGeom prst="rect">
            <a:avLst/>
          </a:prstGeom>
        </p:spPr>
        <p:txBody>
          <a:bodyPr lIns="91425" tIns="91425" rIns="91425" bIns="91425" anchor="ctr" anchorCtr="0">
            <a:noAutofit/>
          </a:bodyPr>
          <a:lstStyle/>
          <a:p>
            <a:pPr lvl="0">
              <a:spcBef>
                <a:spcPts val="0"/>
              </a:spcBef>
            </a:pPr>
            <a:r>
              <a:rPr lang="az-Latn-AZ" sz="2400" b="1" i="1" dirty="0" smtClean="0">
                <a:latin typeface="Arial" pitchFamily="34" charset="0"/>
                <a:cs typeface="Arial" pitchFamily="34" charset="0"/>
              </a:rPr>
              <a:t>Mülkiyyətin müdafiəsi</a:t>
            </a:r>
            <a:r>
              <a:rPr lang="en-US" sz="2400" b="1" i="1" dirty="0">
                <a:latin typeface="Arial" pitchFamily="34" charset="0"/>
                <a:cs typeface="Arial" pitchFamily="34" charset="0"/>
              </a:rPr>
              <a:t/>
            </a:r>
            <a:br>
              <a:rPr lang="en-US" sz="2400" b="1" i="1" dirty="0">
                <a:latin typeface="Arial" pitchFamily="34" charset="0"/>
                <a:cs typeface="Arial" pitchFamily="34" charset="0"/>
              </a:rPr>
            </a:br>
            <a:r>
              <a:rPr lang="az-Latn-AZ" sz="2400" b="1" i="1" dirty="0" smtClean="0">
                <a:latin typeface="Arial" pitchFamily="34" charset="0"/>
                <a:cs typeface="Arial" pitchFamily="34" charset="0"/>
              </a:rPr>
              <a:t>Öz mülkiyyətindən maneəsiz istifadə prinsipi – 1-ci qayda</a:t>
            </a:r>
            <a:endParaRPr lang="en" sz="2400" b="1" i="1" dirty="0">
              <a:latin typeface="Arial" pitchFamily="34" charset="0"/>
              <a:cs typeface="Arial" pitchFamily="34" charset="0"/>
            </a:endParaRPr>
          </a:p>
        </p:txBody>
      </p:sp>
      <p:cxnSp>
        <p:nvCxnSpPr>
          <p:cNvPr id="91" name="Shape 91"/>
          <p:cNvCxnSpPr/>
          <p:nvPr/>
        </p:nvCxnSpPr>
        <p:spPr>
          <a:xfrm>
            <a:off x="6450" y="1428750"/>
            <a:ext cx="2397299" cy="0"/>
          </a:xfrm>
          <a:prstGeom prst="straightConnector1">
            <a:avLst/>
          </a:prstGeom>
          <a:noFill/>
          <a:ln w="9525" cap="flat" cmpd="sng">
            <a:solidFill>
              <a:srgbClr val="CCCCCC"/>
            </a:solidFill>
            <a:prstDash val="solid"/>
            <a:round/>
            <a:headEnd type="none" w="lg" len="lg"/>
            <a:tailEnd type="none" w="lg" len="lg"/>
          </a:ln>
        </p:spPr>
      </p:cxnSp>
      <p:cxnSp>
        <p:nvCxnSpPr>
          <p:cNvPr id="94" name="Shape 94"/>
          <p:cNvCxnSpPr/>
          <p:nvPr/>
        </p:nvCxnSpPr>
        <p:spPr>
          <a:xfrm>
            <a:off x="4738400" y="1428750"/>
            <a:ext cx="4405500" cy="0"/>
          </a:xfrm>
          <a:prstGeom prst="straightConnector1">
            <a:avLst/>
          </a:prstGeom>
          <a:noFill/>
          <a:ln w="9525" cap="flat" cmpd="sng">
            <a:solidFill>
              <a:srgbClr val="CCCCCC"/>
            </a:solidFill>
            <a:prstDash val="solid"/>
            <a:round/>
            <a:headEnd type="none" w="lg" len="lg"/>
            <a:tailEnd type="none" w="lg" len="lg"/>
          </a:ln>
        </p:spPr>
      </p:cxnSp>
      <p:pic>
        <p:nvPicPr>
          <p:cNvPr id="3074" name="Picture 2" descr="C:\Users\user\Desktop\babekfot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11937" y="476249"/>
            <a:ext cx="2191911" cy="20435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447800" y="3291789"/>
            <a:ext cx="817563"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679574" y="3453714"/>
            <a:ext cx="3540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02933"/>
            <a:ext cx="817563"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Рисунок 3"/>
          <p:cNvPicPr>
            <a:picLocks noChangeAspect="1"/>
          </p:cNvPicPr>
          <p:nvPr/>
        </p:nvPicPr>
        <p:blipFill>
          <a:blip r:embed="rId3"/>
          <a:stretch>
            <a:fillRect/>
          </a:stretch>
        </p:blipFill>
        <p:spPr>
          <a:xfrm>
            <a:off x="231981" y="477031"/>
            <a:ext cx="353599" cy="432854"/>
          </a:xfrm>
          <a:prstGeom prst="rect">
            <a:avLst/>
          </a:prstGeom>
        </p:spPr>
      </p:pic>
      <p:sp>
        <p:nvSpPr>
          <p:cNvPr id="2" name="Title 1"/>
          <p:cNvSpPr>
            <a:spLocks noGrp="1"/>
          </p:cNvSpPr>
          <p:nvPr>
            <p:ph type="title"/>
          </p:nvPr>
        </p:nvSpPr>
        <p:spPr>
          <a:xfrm>
            <a:off x="1043781" y="387683"/>
            <a:ext cx="6781800" cy="383868"/>
          </a:xfrm>
        </p:spPr>
        <p:txBody>
          <a:bodyPr>
            <a:noAutofit/>
          </a:bodyPr>
          <a:lstStyle/>
          <a:p>
            <a:pPr algn="ctr"/>
            <a:r>
              <a:rPr lang="en-US" sz="2700" b="1" i="1" u="sng" dirty="0" smtClean="0">
                <a:solidFill>
                  <a:srgbClr val="C00000"/>
                </a:solidFill>
                <a:latin typeface="Arial" panose="020B0604020202020204" pitchFamily="34" charset="0"/>
                <a:cs typeface="Arial" panose="020B0604020202020204" pitchFamily="34" charset="0"/>
              </a:rPr>
              <a:t>M</a:t>
            </a:r>
            <a:r>
              <a:rPr lang="az-Latn-AZ" sz="2700" b="1" i="1" u="sng" dirty="0" smtClean="0">
                <a:solidFill>
                  <a:srgbClr val="C00000"/>
                </a:solidFill>
                <a:latin typeface="Arial" panose="020B0604020202020204" pitchFamily="34" charset="0"/>
                <a:cs typeface="Arial" panose="020B0604020202020204" pitchFamily="34" charset="0"/>
              </a:rPr>
              <a:t>ütənasiblik</a:t>
            </a:r>
            <a:endParaRPr lang="en-US" sz="2700" b="1" i="1" u="sng"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5580" y="909885"/>
            <a:ext cx="7753544" cy="3894113"/>
          </a:xfrm>
        </p:spPr>
        <p:txBody>
          <a:bodyPr>
            <a:noAutofit/>
          </a:bodyPr>
          <a:lstStyle/>
          <a:p>
            <a:pPr marL="0" indent="0" algn="just">
              <a:buNone/>
            </a:pPr>
            <a:r>
              <a:rPr lang="az-Latn-AZ" b="1" dirty="0" smtClean="0">
                <a:latin typeface="Arial" panose="020B0604020202020204" pitchFamily="34" charset="0"/>
                <a:cs typeface="Arial" panose="020B0604020202020204" pitchFamily="34" charset="0"/>
              </a:rPr>
              <a:t>Mülkiyyət Hüququna müdaxilənin yolverilə bilən hesab edilməsi üçün o, təkcə cəmiyyətin maraqlarına xidmət etməməli, yəni təkcə qanuni məqsədlər daşımamalı, həm də mülkiyyətindən məhrum etmə tədbiri həmin tədbirin daşıdığı məqsədə mütənasib olmalıdır.</a:t>
            </a:r>
          </a:p>
          <a:p>
            <a:pPr marL="0" indent="0" algn="r">
              <a:buNone/>
            </a:pPr>
            <a:r>
              <a:rPr lang="az-Latn-AZ" sz="2200" b="1" i="1" u="sng" dirty="0" smtClean="0">
                <a:solidFill>
                  <a:srgbClr val="C00000"/>
                </a:solidFill>
                <a:latin typeface="Arial" panose="020B0604020202020204" pitchFamily="34" charset="0"/>
                <a:cs typeface="Arial" panose="020B0604020202020204" pitchFamily="34" charset="0"/>
              </a:rPr>
              <a:t>AQOSİ BK qarşı qərar 1986</a:t>
            </a:r>
          </a:p>
          <a:p>
            <a:pPr marL="0" indent="0" algn="r">
              <a:buNone/>
            </a:pPr>
            <a:r>
              <a:rPr lang="az-Latn-AZ" sz="2200" b="1" i="1" u="sng" dirty="0" smtClean="0">
                <a:solidFill>
                  <a:srgbClr val="C00000"/>
                </a:solidFill>
                <a:latin typeface="Arial" panose="020B0604020202020204" pitchFamily="34" charset="0"/>
                <a:cs typeface="Arial" panose="020B0604020202020204" pitchFamily="34" charset="0"/>
              </a:rPr>
              <a:t>Stren Neftayırma müəssisələri Yunanıstana qarşı 1994</a:t>
            </a:r>
          </a:p>
          <a:p>
            <a:pPr marL="0" indent="0" algn="r">
              <a:buNone/>
            </a:pPr>
            <a:r>
              <a:rPr lang="az-Latn-AZ" sz="2200" b="1" i="1" u="sng" dirty="0" smtClean="0">
                <a:solidFill>
                  <a:srgbClr val="C00000"/>
                </a:solidFill>
                <a:latin typeface="Arial" panose="020B0604020202020204" pitchFamily="34" charset="0"/>
                <a:cs typeface="Arial" panose="020B0604020202020204" pitchFamily="34" charset="0"/>
              </a:rPr>
              <a:t>Pressos Kompaniya Navyero Belçikaya qarşı iş 1995</a:t>
            </a:r>
            <a:endParaRPr lang="en-US" sz="2200" b="1" i="1" u="sng"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997117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476" y="285750"/>
            <a:ext cx="817563"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Рисунок 3"/>
          <p:cNvPicPr>
            <a:picLocks noChangeAspect="1"/>
          </p:cNvPicPr>
          <p:nvPr/>
        </p:nvPicPr>
        <p:blipFill>
          <a:blip r:embed="rId3"/>
          <a:stretch>
            <a:fillRect/>
          </a:stretch>
        </p:blipFill>
        <p:spPr>
          <a:xfrm>
            <a:off x="215505" y="459848"/>
            <a:ext cx="353599" cy="432854"/>
          </a:xfrm>
          <a:prstGeom prst="rect">
            <a:avLst/>
          </a:prstGeom>
        </p:spPr>
      </p:pic>
      <p:sp>
        <p:nvSpPr>
          <p:cNvPr id="2" name="Title 1"/>
          <p:cNvSpPr>
            <a:spLocks noGrp="1"/>
          </p:cNvSpPr>
          <p:nvPr>
            <p:ph type="title"/>
          </p:nvPr>
        </p:nvSpPr>
        <p:spPr>
          <a:xfrm>
            <a:off x="955867" y="285750"/>
            <a:ext cx="6781800" cy="485800"/>
          </a:xfrm>
        </p:spPr>
        <p:txBody>
          <a:bodyPr>
            <a:noAutofit/>
          </a:bodyPr>
          <a:lstStyle/>
          <a:p>
            <a:pPr algn="ctr"/>
            <a:r>
              <a:rPr lang="az-Latn-AZ" sz="2700" b="1" i="1" u="sng" dirty="0" smtClean="0">
                <a:solidFill>
                  <a:srgbClr val="C00000"/>
                </a:solidFill>
                <a:latin typeface="Arial" panose="020B0604020202020204" pitchFamily="34" charset="0"/>
                <a:cs typeface="Arial" panose="020B0604020202020204" pitchFamily="34" charset="0"/>
              </a:rPr>
              <a:t>Kompensasiya</a:t>
            </a:r>
            <a:endParaRPr lang="en-US" sz="2700" b="1" i="1" u="sng"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01086" y="771550"/>
            <a:ext cx="7659345" cy="3744416"/>
          </a:xfrm>
        </p:spPr>
        <p:txBody>
          <a:bodyPr/>
          <a:lstStyle/>
          <a:p>
            <a:r>
              <a:rPr lang="az-Latn-AZ" b="1" dirty="0" smtClean="0">
                <a:latin typeface="Arial" pitchFamily="34" charset="0"/>
                <a:cs typeface="Arial" pitchFamily="34" charset="0"/>
              </a:rPr>
              <a:t>Maddədə birbaşa tələb yoxdur.</a:t>
            </a:r>
          </a:p>
          <a:p>
            <a:r>
              <a:rPr lang="az-Latn-AZ" b="1" dirty="0" smtClean="0">
                <a:latin typeface="Arial" pitchFamily="34" charset="0"/>
                <a:cs typeface="Arial" pitchFamily="34" charset="0"/>
              </a:rPr>
              <a:t>Kompensasiya məbləğinin </a:t>
            </a:r>
            <a:r>
              <a:rPr lang="az-Latn-AZ" b="1" dirty="0" err="1" smtClean="0">
                <a:latin typeface="Arial" pitchFamily="34" charset="0"/>
                <a:cs typeface="Arial" pitchFamily="34" charset="0"/>
              </a:rPr>
              <a:t>mütanəsib</a:t>
            </a:r>
            <a:r>
              <a:rPr lang="az-Latn-AZ" b="1" dirty="0" smtClean="0">
                <a:latin typeface="Arial" pitchFamily="34" charset="0"/>
                <a:cs typeface="Arial" pitchFamily="34" charset="0"/>
              </a:rPr>
              <a:t> olması da mülkiyyət hüququna müdaxilənin digər formalarının mütənasibliyini </a:t>
            </a:r>
            <a:r>
              <a:rPr lang="az-Latn-AZ" b="1" dirty="0" err="1" smtClean="0">
                <a:latin typeface="Arial" pitchFamily="34" charset="0"/>
                <a:cs typeface="Arial" pitchFamily="34" charset="0"/>
              </a:rPr>
              <a:t>qiymətləndirməkdə</a:t>
            </a:r>
            <a:r>
              <a:rPr lang="az-Latn-AZ" b="1" dirty="0" smtClean="0">
                <a:latin typeface="Arial" pitchFamily="34" charset="0"/>
                <a:cs typeface="Arial" pitchFamily="34" charset="0"/>
              </a:rPr>
              <a:t> mühüm amildir. </a:t>
            </a:r>
          </a:p>
          <a:p>
            <a:pPr marL="0" indent="0" algn="r">
              <a:buNone/>
            </a:pPr>
            <a:r>
              <a:rPr lang="az-Latn-AZ" sz="2200" b="1" i="1" u="sng" dirty="0" err="1" smtClean="0">
                <a:solidFill>
                  <a:srgbClr val="FF0000"/>
                </a:solidFill>
                <a:latin typeface="Arial" pitchFamily="34" charset="0"/>
                <a:cs typeface="Arial" pitchFamily="34" charset="0"/>
              </a:rPr>
              <a:t>Çasanyu</a:t>
            </a:r>
            <a:r>
              <a:rPr lang="az-Latn-AZ" sz="2200" b="1" i="1" u="sng" dirty="0" smtClean="0">
                <a:solidFill>
                  <a:srgbClr val="FF0000"/>
                </a:solidFill>
                <a:latin typeface="Arial" pitchFamily="34" charset="0"/>
                <a:cs typeface="Arial" pitchFamily="34" charset="0"/>
              </a:rPr>
              <a:t> Fransaya qarşı iş 29 Aprel 1999</a:t>
            </a:r>
          </a:p>
          <a:p>
            <a:pPr marL="0" indent="0" algn="r">
              <a:buNone/>
            </a:pPr>
            <a:r>
              <a:rPr lang="az-Latn-AZ" sz="2200" b="1" i="1" u="sng" dirty="0" err="1" smtClean="0">
                <a:solidFill>
                  <a:srgbClr val="FF0000"/>
                </a:solidFill>
                <a:latin typeface="Arial" pitchFamily="34" charset="0"/>
                <a:cs typeface="Arial" pitchFamily="34" charset="0"/>
              </a:rPr>
              <a:t>Litqou</a:t>
            </a:r>
            <a:r>
              <a:rPr lang="az-Latn-AZ" sz="2200" b="1" i="1" u="sng" dirty="0" smtClean="0">
                <a:solidFill>
                  <a:srgbClr val="FF0000"/>
                </a:solidFill>
                <a:latin typeface="Arial" pitchFamily="34" charset="0"/>
                <a:cs typeface="Arial" pitchFamily="34" charset="0"/>
              </a:rPr>
              <a:t> Birləşmiş Krallığa qarşı iş 1986</a:t>
            </a:r>
            <a:endParaRPr lang="en-US" sz="2200" b="1" i="1" u="sng"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2022020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11510"/>
            <a:ext cx="6925816" cy="576064"/>
          </a:xfrm>
        </p:spPr>
        <p:txBody>
          <a:bodyPr>
            <a:normAutofit/>
          </a:bodyPr>
          <a:lstStyle/>
          <a:p>
            <a:r>
              <a:rPr lang="az-Latn-AZ" sz="2500" b="1" i="1" u="sng" dirty="0" smtClean="0">
                <a:solidFill>
                  <a:srgbClr val="FF0000"/>
                </a:solidFill>
                <a:latin typeface="Arial" pitchFamily="34" charset="0"/>
                <a:cs typeface="Arial" pitchFamily="34" charset="0"/>
              </a:rPr>
              <a:t>Məhkəmə bildirir ki:</a:t>
            </a:r>
            <a:endParaRPr lang="en-US" sz="2500" b="1" i="1" u="sng"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683568" y="987574"/>
            <a:ext cx="7776864" cy="3425552"/>
          </a:xfrm>
        </p:spPr>
        <p:txBody>
          <a:bodyPr>
            <a:normAutofit lnSpcReduction="10000"/>
          </a:bodyPr>
          <a:lstStyle/>
          <a:p>
            <a:pPr marL="0" indent="0" algn="just">
              <a:buNone/>
            </a:pPr>
            <a:r>
              <a:rPr lang="az-Latn-AZ" sz="2600" b="1" dirty="0" smtClean="0">
                <a:latin typeface="Arial" pitchFamily="34" charset="0"/>
                <a:cs typeface="Arial" pitchFamily="34" charset="0"/>
              </a:rPr>
              <a:t>Mülkiyyətin dəyərinə uyğun olan ağlabatan məbləğdə kompensasiya </a:t>
            </a:r>
            <a:r>
              <a:rPr lang="az-Latn-AZ" sz="2600" b="1" dirty="0" err="1" smtClean="0">
                <a:latin typeface="Arial" pitchFamily="34" charset="0"/>
                <a:cs typeface="Arial" pitchFamily="34" charset="0"/>
              </a:rPr>
              <a:t>ödənilmədən</a:t>
            </a:r>
            <a:r>
              <a:rPr lang="az-Latn-AZ" sz="2600" b="1" dirty="0" smtClean="0">
                <a:latin typeface="Arial" pitchFamily="34" charset="0"/>
                <a:cs typeface="Arial" pitchFamily="34" charset="0"/>
              </a:rPr>
              <a:t> mülkiyyətin müsadirə edilməsi adətən mülkiyyət hüququna qeyri-mütənasib müdaxilə təşkil edir və belə müdaxiləyə 1-ci maddə ilə haqq qazandırıla bilməz. Lakin, Legitim məqsədlər naminə  bazar dəyərindən aşağı məbləğdə kompensasiya </a:t>
            </a:r>
            <a:r>
              <a:rPr lang="az-Latn-AZ" sz="2600" b="1" dirty="0" err="1" smtClean="0">
                <a:latin typeface="Arial" pitchFamily="34" charset="0"/>
                <a:cs typeface="Arial" pitchFamily="34" charset="0"/>
              </a:rPr>
              <a:t>ödənilməsinə</a:t>
            </a:r>
            <a:r>
              <a:rPr lang="az-Latn-AZ" sz="2600" b="1" dirty="0" smtClean="0">
                <a:latin typeface="Arial" pitchFamily="34" charset="0"/>
                <a:cs typeface="Arial" pitchFamily="34" charset="0"/>
              </a:rPr>
              <a:t> haqq qazandıra bilər</a:t>
            </a:r>
            <a:r>
              <a:rPr lang="az-Latn-AZ"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39502"/>
            <a:ext cx="817563" cy="785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2893" y="555402"/>
            <a:ext cx="231775" cy="354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6858312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3" y="465881"/>
            <a:ext cx="7696200" cy="1354237"/>
          </a:xfrm>
        </p:spPr>
        <p:txBody>
          <a:bodyPr>
            <a:normAutofit fontScale="90000"/>
          </a:bodyPr>
          <a:lstStyle/>
          <a:p>
            <a:pPr algn="ctr"/>
            <a:r>
              <a:rPr lang="az-Latn-AZ" sz="28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«Hüquqi Müəyyənlik» </a:t>
            </a:r>
            <a:br>
              <a:rPr lang="az-Latn-AZ" sz="28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az-Latn-AZ" sz="28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«Qanunilik»</a:t>
            </a:r>
            <a:br>
              <a:rPr lang="az-Latn-AZ" sz="28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az-Latn-AZ" sz="28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«Qanunda nəzərdə tutulan»</a:t>
            </a:r>
            <a:r>
              <a:rPr lang="en-US" sz="2600" b="1" u="sng" dirty="0">
                <a:solidFill>
                  <a:srgbClr val="FF0000"/>
                </a:solidFill>
                <a:effectLst>
                  <a:outerShdw blurRad="38100" dist="38100" dir="2700000" algn="tl">
                    <a:srgbClr val="000000">
                      <a:alpha val="43137"/>
                    </a:srgbClr>
                  </a:outerShdw>
                </a:effectLst>
                <a:latin typeface="+mn-lt"/>
              </a:rPr>
              <a:t/>
            </a:r>
            <a:br>
              <a:rPr lang="en-US" sz="2600" b="1" u="sng" dirty="0">
                <a:solidFill>
                  <a:srgbClr val="FF0000"/>
                </a:solidFill>
                <a:effectLst>
                  <a:outerShdw blurRad="38100" dist="38100" dir="2700000" algn="tl">
                    <a:srgbClr val="000000">
                      <a:alpha val="43137"/>
                    </a:srgbClr>
                  </a:outerShdw>
                </a:effectLst>
                <a:latin typeface="+mn-lt"/>
              </a:rPr>
            </a:br>
            <a:endParaRPr lang="en-US" sz="2600" b="1" u="sng"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685800" y="1275606"/>
            <a:ext cx="7543800" cy="3277344"/>
          </a:xfrm>
        </p:spPr>
        <p:txBody>
          <a:bodyPr>
            <a:normAutofit/>
          </a:bodyPr>
          <a:lstStyle/>
          <a:p>
            <a:pPr>
              <a:buFont typeface="Wingdings" pitchFamily="2" charset="2"/>
              <a:buChar char="Ø"/>
            </a:pPr>
            <a:r>
              <a:rPr lang="az-Latn-AZ" b="1" dirty="0" smtClean="0">
                <a:effectLst>
                  <a:outerShdw blurRad="38100" dist="38100" dir="2700000" algn="tl">
                    <a:srgbClr val="000000">
                      <a:alpha val="43137"/>
                    </a:srgbClr>
                  </a:outerShdw>
                </a:effectLst>
                <a:latin typeface="Arial" pitchFamily="34" charset="0"/>
                <a:cs typeface="Arial" pitchFamily="34" charset="0"/>
              </a:rPr>
              <a:t>Konvensiyanın bütün mətni üçün səciyyəvidir.</a:t>
            </a:r>
          </a:p>
          <a:p>
            <a:pPr>
              <a:buFont typeface="Wingdings" pitchFamily="2" charset="2"/>
              <a:buChar char="Ø"/>
            </a:pPr>
            <a:r>
              <a:rPr lang="az-Latn-AZ" b="1" dirty="0" smtClean="0">
                <a:effectLst>
                  <a:outerShdw blurRad="38100" dist="38100" dir="2700000" algn="tl">
                    <a:srgbClr val="000000">
                      <a:alpha val="43137"/>
                    </a:srgbClr>
                  </a:outerShdw>
                </a:effectLst>
                <a:latin typeface="Arial" pitchFamily="34" charset="0"/>
                <a:cs typeface="Arial" pitchFamily="34" charset="0"/>
              </a:rPr>
              <a:t>Mülkiyyət hüququna müdaxilə hüquqi müəyyənlik prinsipinə cavab verməlidir.</a:t>
            </a:r>
          </a:p>
          <a:p>
            <a:pPr>
              <a:buFont typeface="Wingdings" pitchFamily="2" charset="2"/>
              <a:buChar char="Ø"/>
            </a:pPr>
            <a:r>
              <a:rPr lang="az-Latn-AZ" b="1" dirty="0" smtClean="0">
                <a:effectLst>
                  <a:outerShdw blurRad="38100" dist="38100" dir="2700000" algn="tl">
                    <a:srgbClr val="000000">
                      <a:alpha val="43137"/>
                    </a:srgbClr>
                  </a:outerShdw>
                </a:effectLst>
                <a:latin typeface="Arial" pitchFamily="34" charset="0"/>
                <a:cs typeface="Arial" pitchFamily="34" charset="0"/>
              </a:rPr>
              <a:t>Əlçatan., kifayət qədər aydın., nəticələrin öncədən görülə bilməsi.</a:t>
            </a:r>
            <a:endParaRPr lang="az-Latn-AZ" b="1" dirty="0">
              <a:effectLst>
                <a:outerShdw blurRad="38100" dist="38100" dir="2700000" algn="tl">
                  <a:srgbClr val="000000">
                    <a:alpha val="43137"/>
                  </a:srgbClr>
                </a:outerShdw>
              </a:effectLst>
              <a:latin typeface="Arial" pitchFamily="34" charset="0"/>
              <a:cs typeface="Arial"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61950"/>
            <a:ext cx="817563"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2893" y="575469"/>
            <a:ext cx="231775" cy="354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480854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85751"/>
            <a:ext cx="6705600" cy="989855"/>
          </a:xfrm>
        </p:spPr>
        <p:txBody>
          <a:bodyPr>
            <a:noAutofit/>
          </a:bodyPr>
          <a:lstStyle/>
          <a:p>
            <a:pPr algn="ctr"/>
            <a:r>
              <a:rPr lang="az-Latn-AZ" sz="2600" u="sng" dirty="0">
                <a:solidFill>
                  <a:srgbClr val="FF0000"/>
                </a:solidFill>
                <a:effectLst>
                  <a:outerShdw blurRad="38100" dist="38100" dir="2700000" algn="tl">
                    <a:srgbClr val="000000">
                      <a:alpha val="43137"/>
                    </a:srgbClr>
                  </a:outerShdw>
                </a:effectLst>
                <a:latin typeface="+mn-lt"/>
              </a:rPr>
              <a:t>Hüquqi </a:t>
            </a:r>
            <a:r>
              <a:rPr lang="az-Latn-AZ" sz="2600" u="sng" dirty="0" smtClean="0">
                <a:solidFill>
                  <a:srgbClr val="FF0000"/>
                </a:solidFill>
                <a:effectLst>
                  <a:outerShdw blurRad="38100" dist="38100" dir="2700000" algn="tl">
                    <a:srgbClr val="000000">
                      <a:alpha val="43137"/>
                    </a:srgbClr>
                  </a:outerShdw>
                </a:effectLst>
                <a:latin typeface="+mn-lt"/>
              </a:rPr>
              <a:t>Müəyyənliklə bağlı </a:t>
            </a:r>
            <a:br>
              <a:rPr lang="az-Latn-AZ" sz="2600" u="sng" dirty="0" smtClean="0">
                <a:solidFill>
                  <a:srgbClr val="FF0000"/>
                </a:solidFill>
                <a:effectLst>
                  <a:outerShdw blurRad="38100" dist="38100" dir="2700000" algn="tl">
                    <a:srgbClr val="000000">
                      <a:alpha val="43137"/>
                    </a:srgbClr>
                  </a:outerShdw>
                </a:effectLst>
                <a:latin typeface="+mn-lt"/>
              </a:rPr>
            </a:br>
            <a:r>
              <a:rPr lang="az-Latn-AZ" sz="2600" u="sng" dirty="0" err="1" smtClean="0">
                <a:solidFill>
                  <a:srgbClr val="FF0000"/>
                </a:solidFill>
                <a:effectLst>
                  <a:outerShdw blurRad="38100" dist="38100" dir="2700000" algn="tl">
                    <a:srgbClr val="000000">
                      <a:alpha val="43137"/>
                    </a:srgbClr>
                  </a:outerShdw>
                </a:effectLst>
                <a:latin typeface="+mn-lt"/>
              </a:rPr>
              <a:t>Presedentlər</a:t>
            </a:r>
            <a:endParaRPr lang="en-US" sz="2600" u="sng" dirty="0">
              <a:solidFill>
                <a:srgbClr val="FF0000"/>
              </a:solidFill>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539552" y="995721"/>
            <a:ext cx="7848600" cy="3680062"/>
          </a:xfrm>
        </p:spPr>
        <p:txBody>
          <a:bodyPr>
            <a:normAutofit/>
          </a:bodyPr>
          <a:lstStyle/>
          <a:p>
            <a:pPr marL="0" indent="0">
              <a:buClrTx/>
              <a:buNone/>
            </a:pPr>
            <a:endParaRPr lang="az-Latn-AZ" b="1" i="1" u="sng" dirty="0" smtClean="0">
              <a:solidFill>
                <a:srgbClr val="FF0000"/>
              </a:solidFill>
              <a:latin typeface="+mn-lt"/>
            </a:endParaRPr>
          </a:p>
          <a:p>
            <a:pPr marL="0" indent="0">
              <a:buClrTx/>
              <a:buNone/>
            </a:pPr>
            <a:r>
              <a:rPr lang="az-Latn-AZ" b="1" dirty="0" err="1" smtClean="0">
                <a:solidFill>
                  <a:schemeClr val="tx1"/>
                </a:solidFill>
                <a:latin typeface="+mn-lt"/>
              </a:rPr>
              <a:t>Vinterverp</a:t>
            </a:r>
            <a:r>
              <a:rPr lang="az-Latn-AZ" b="1" dirty="0" smtClean="0">
                <a:solidFill>
                  <a:schemeClr val="tx1"/>
                </a:solidFill>
                <a:latin typeface="+mn-lt"/>
              </a:rPr>
              <a:t> Niderlanda qarşı iş 1979</a:t>
            </a:r>
          </a:p>
          <a:p>
            <a:pPr marL="0" indent="0">
              <a:buClrTx/>
              <a:buNone/>
            </a:pPr>
            <a:r>
              <a:rPr lang="az-Latn-AZ" b="1" dirty="0" err="1" smtClean="0">
                <a:solidFill>
                  <a:schemeClr val="tx1"/>
                </a:solidFill>
                <a:latin typeface="+mn-lt"/>
              </a:rPr>
              <a:t>İatridis</a:t>
            </a:r>
            <a:r>
              <a:rPr lang="az-Latn-AZ" b="1" dirty="0" smtClean="0">
                <a:solidFill>
                  <a:schemeClr val="tx1"/>
                </a:solidFill>
                <a:latin typeface="+mn-lt"/>
              </a:rPr>
              <a:t> Yunanıstana qarşı Qərar 25 Mart 1999</a:t>
            </a:r>
          </a:p>
          <a:p>
            <a:pPr marL="0" indent="0">
              <a:buClrTx/>
              <a:buNone/>
            </a:pPr>
            <a:r>
              <a:rPr lang="az-Latn-AZ" b="1" dirty="0" err="1" smtClean="0">
                <a:solidFill>
                  <a:schemeClr val="tx1"/>
                </a:solidFill>
                <a:latin typeface="+mn-lt"/>
              </a:rPr>
              <a:t>Hentrix</a:t>
            </a:r>
            <a:r>
              <a:rPr lang="az-Latn-AZ" b="1" dirty="0" smtClean="0">
                <a:solidFill>
                  <a:schemeClr val="tx1"/>
                </a:solidFill>
                <a:latin typeface="+mn-lt"/>
              </a:rPr>
              <a:t> </a:t>
            </a:r>
            <a:r>
              <a:rPr lang="az-Latn-AZ" b="1" dirty="0">
                <a:solidFill>
                  <a:schemeClr val="tx1"/>
                </a:solidFill>
                <a:latin typeface="+mn-lt"/>
              </a:rPr>
              <a:t>F</a:t>
            </a:r>
            <a:r>
              <a:rPr lang="az-Latn-AZ" b="1" dirty="0" smtClean="0">
                <a:solidFill>
                  <a:schemeClr val="tx1"/>
                </a:solidFill>
                <a:latin typeface="+mn-lt"/>
              </a:rPr>
              <a:t>ransaya qarşı iş 1997</a:t>
            </a:r>
          </a:p>
          <a:p>
            <a:pPr marL="0" indent="0">
              <a:buClrTx/>
              <a:buNone/>
            </a:pPr>
            <a:endParaRPr lang="az-Latn-AZ" b="1" i="1" u="sng" dirty="0" smtClean="0">
              <a:solidFill>
                <a:srgbClr val="FF0000"/>
              </a:solidFill>
              <a:latin typeface="+mn-lt"/>
            </a:endParaRPr>
          </a:p>
          <a:p>
            <a:pPr marL="0" indent="0">
              <a:buClrTx/>
              <a:buNone/>
            </a:pPr>
            <a:endParaRPr lang="en-US" b="1" dirty="0" smtClean="0">
              <a:latin typeface="+mn-lt"/>
            </a:endParaRP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39476"/>
            <a:ext cx="817563" cy="785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774" y="415688"/>
            <a:ext cx="354013" cy="43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0468704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Shape 376"/>
          <p:cNvSpPr txBox="1">
            <a:spLocks noGrp="1"/>
          </p:cNvSpPr>
          <p:nvPr>
            <p:ph type="subTitle" idx="4294967295"/>
          </p:nvPr>
        </p:nvSpPr>
        <p:spPr>
          <a:xfrm>
            <a:off x="3275856" y="2074588"/>
            <a:ext cx="5309294" cy="2297362"/>
          </a:xfrm>
          <a:prstGeom prst="rect">
            <a:avLst/>
          </a:prstGeom>
        </p:spPr>
        <p:txBody>
          <a:bodyPr lIns="91425" tIns="91425" rIns="91425" bIns="91425" anchor="t" anchorCtr="0">
            <a:noAutofit/>
          </a:bodyPr>
          <a:lstStyle/>
          <a:p>
            <a:pPr lvl="0" rtl="0">
              <a:spcBef>
                <a:spcPts val="0"/>
              </a:spcBef>
              <a:buNone/>
            </a:pPr>
            <a:endParaRPr lang="az-Latn-AZ" sz="3600" b="1" i="1" dirty="0">
              <a:solidFill>
                <a:schemeClr val="dk1"/>
              </a:solidFill>
            </a:endParaRPr>
          </a:p>
          <a:p>
            <a:pPr lvl="0" rtl="0">
              <a:spcBef>
                <a:spcPts val="0"/>
              </a:spcBef>
              <a:buNone/>
            </a:pPr>
            <a:r>
              <a:rPr lang="az-Latn-AZ" b="1" i="1" u="sng" dirty="0" smtClean="0">
                <a:solidFill>
                  <a:schemeClr val="tx1"/>
                </a:solidFill>
              </a:rPr>
              <a:t>Əlaqə üçün:</a:t>
            </a:r>
            <a:endParaRPr lang="az-Latn-AZ" b="1" i="1" u="sng" dirty="0">
              <a:solidFill>
                <a:schemeClr val="tx1"/>
              </a:solidFill>
            </a:endParaRPr>
          </a:p>
          <a:p>
            <a:pPr marL="457200" lvl="0" indent="-342900" rtl="0">
              <a:spcBef>
                <a:spcPts val="0"/>
              </a:spcBef>
              <a:buSzPct val="100000"/>
            </a:pPr>
            <a:r>
              <a:rPr lang="az-Latn-AZ" sz="2200" dirty="0" smtClean="0">
                <a:solidFill>
                  <a:schemeClr val="tx1"/>
                </a:solidFill>
              </a:rPr>
              <a:t>Tel: 050-338-80-18</a:t>
            </a:r>
          </a:p>
          <a:p>
            <a:pPr marL="114300" lvl="0" indent="0" rtl="0">
              <a:spcBef>
                <a:spcPts val="0"/>
              </a:spcBef>
              <a:buSzPct val="100000"/>
              <a:buNone/>
            </a:pPr>
            <a:r>
              <a:rPr lang="az-Latn-AZ" sz="2200" dirty="0" smtClean="0">
                <a:solidFill>
                  <a:schemeClr val="tx1"/>
                </a:solidFill>
              </a:rPr>
              <a:t>            070-238-80-18</a:t>
            </a:r>
          </a:p>
          <a:p>
            <a:pPr marL="457200" lvl="0" indent="-342900" rtl="0">
              <a:spcBef>
                <a:spcPts val="0"/>
              </a:spcBef>
              <a:buSzPct val="100000"/>
            </a:pPr>
            <a:r>
              <a:rPr lang="az-Latn-AZ" sz="2200" dirty="0" err="1" smtClean="0">
                <a:solidFill>
                  <a:schemeClr val="tx1"/>
                </a:solidFill>
              </a:rPr>
              <a:t>Facebook</a:t>
            </a:r>
            <a:r>
              <a:rPr lang="az-Latn-AZ" sz="2200" dirty="0" smtClean="0">
                <a:solidFill>
                  <a:schemeClr val="tx1"/>
                </a:solidFill>
              </a:rPr>
              <a:t>: </a:t>
            </a:r>
            <a:r>
              <a:rPr lang="az-Latn-AZ" sz="2200" dirty="0" err="1" smtClean="0">
                <a:solidFill>
                  <a:schemeClr val="tx1"/>
                </a:solidFill>
              </a:rPr>
              <a:t>Babek</a:t>
            </a:r>
            <a:r>
              <a:rPr lang="az-Latn-AZ" sz="2200" dirty="0">
                <a:solidFill>
                  <a:schemeClr val="tx1"/>
                </a:solidFill>
              </a:rPr>
              <a:t> </a:t>
            </a:r>
            <a:r>
              <a:rPr lang="az-Latn-AZ" sz="2200" dirty="0" err="1" smtClean="0">
                <a:solidFill>
                  <a:schemeClr val="tx1"/>
                </a:solidFill>
              </a:rPr>
              <a:t>Hamidov</a:t>
            </a:r>
            <a:endParaRPr lang="en" sz="2200" dirty="0">
              <a:solidFill>
                <a:schemeClr val="tx1"/>
              </a:solidFill>
            </a:endParaRPr>
          </a:p>
          <a:p>
            <a:pPr marL="457200" lvl="0" indent="-342900" rtl="0">
              <a:spcBef>
                <a:spcPts val="0"/>
              </a:spcBef>
              <a:buSzPct val="100000"/>
            </a:pPr>
            <a:r>
              <a:rPr lang="az-Latn-AZ" sz="2200" dirty="0" smtClean="0">
                <a:solidFill>
                  <a:schemeClr val="tx1"/>
                </a:solidFill>
                <a:hlinkClick r:id="rId3"/>
              </a:rPr>
              <a:t>E-mail: </a:t>
            </a:r>
            <a:r>
              <a:rPr lang="az-Latn-AZ" sz="2200" dirty="0" err="1" smtClean="0">
                <a:solidFill>
                  <a:schemeClr val="tx1"/>
                </a:solidFill>
                <a:hlinkClick r:id="rId3"/>
              </a:rPr>
              <a:t>Hamidovbabek</a:t>
            </a:r>
            <a:r>
              <a:rPr lang="en" sz="2200" dirty="0" smtClean="0">
                <a:solidFill>
                  <a:schemeClr val="tx1"/>
                </a:solidFill>
                <a:hlinkClick r:id="rId3"/>
              </a:rPr>
              <a:t>@</a:t>
            </a:r>
            <a:r>
              <a:rPr lang="az-Latn-AZ" sz="2200" dirty="0" err="1" smtClean="0">
                <a:solidFill>
                  <a:schemeClr val="tx1"/>
                </a:solidFill>
                <a:hlinkClick r:id="rId3"/>
              </a:rPr>
              <a:t>yahoo</a:t>
            </a:r>
            <a:r>
              <a:rPr lang="en" sz="2200" dirty="0" smtClean="0">
                <a:solidFill>
                  <a:schemeClr val="tx1"/>
                </a:solidFill>
                <a:hlinkClick r:id="rId3"/>
              </a:rPr>
              <a:t>.</a:t>
            </a:r>
            <a:r>
              <a:rPr lang="az-Latn-AZ" sz="2200" dirty="0" err="1" smtClean="0">
                <a:solidFill>
                  <a:schemeClr val="tx1"/>
                </a:solidFill>
                <a:hlinkClick r:id="rId3"/>
              </a:rPr>
              <a:t>com</a:t>
            </a:r>
            <a:endParaRPr lang="az-Latn-AZ" sz="2200" dirty="0" smtClean="0">
              <a:solidFill>
                <a:schemeClr val="tx1"/>
              </a:solidFill>
            </a:endParaRPr>
          </a:p>
          <a:p>
            <a:pPr marL="457200" lvl="0" indent="-342900" algn="r" rtl="0">
              <a:spcBef>
                <a:spcPts val="0"/>
              </a:spcBef>
              <a:buSzPct val="100000"/>
            </a:pPr>
            <a:endParaRPr lang="az-Latn-AZ" sz="2200" dirty="0" smtClean="0">
              <a:solidFill>
                <a:schemeClr val="tx1"/>
              </a:solidFill>
            </a:endParaRPr>
          </a:p>
          <a:p>
            <a:pPr marL="114300" lvl="0" indent="0" rtl="0">
              <a:spcBef>
                <a:spcPts val="0"/>
              </a:spcBef>
              <a:buSzPct val="100000"/>
              <a:buNone/>
            </a:pPr>
            <a:endParaRPr lang="en" sz="1800" dirty="0">
              <a:solidFill>
                <a:schemeClr val="dk1"/>
              </a:solidFill>
            </a:endParaRPr>
          </a:p>
        </p:txBody>
      </p:sp>
      <p:sp>
        <p:nvSpPr>
          <p:cNvPr id="378" name="Shape 378"/>
          <p:cNvSpPr txBox="1">
            <a:spLocks noGrp="1"/>
          </p:cNvSpPr>
          <p:nvPr>
            <p:ph type="ctrTitle" idx="4294967295"/>
          </p:nvPr>
        </p:nvSpPr>
        <p:spPr>
          <a:xfrm>
            <a:off x="3563888" y="1089166"/>
            <a:ext cx="3630342" cy="678952"/>
          </a:xfrm>
          <a:prstGeom prst="rect">
            <a:avLst/>
          </a:prstGeom>
        </p:spPr>
        <p:txBody>
          <a:bodyPr lIns="91425" tIns="91425" rIns="91425" bIns="91425" anchor="ctr" anchorCtr="0">
            <a:noAutofit/>
          </a:bodyPr>
          <a:lstStyle/>
          <a:p>
            <a:pPr lvl="0" rtl="0">
              <a:spcBef>
                <a:spcPts val="0"/>
              </a:spcBef>
              <a:buNone/>
            </a:pPr>
            <a:r>
              <a:rPr lang="en" sz="3600" b="1" dirty="0" smtClean="0">
                <a:solidFill>
                  <a:srgbClr val="FF0000"/>
                </a:solidFill>
                <a:effectLst>
                  <a:outerShdw blurRad="38100" dist="38100" dir="2700000" algn="tl">
                    <a:srgbClr val="000000">
                      <a:alpha val="43137"/>
                    </a:srgbClr>
                  </a:outerShdw>
                </a:effectLst>
                <a:latin typeface="+mn-lt"/>
              </a:rPr>
              <a:t>T</a:t>
            </a:r>
            <a:r>
              <a:rPr lang="az-Latn-AZ" sz="3600" b="1" dirty="0" err="1" smtClean="0">
                <a:solidFill>
                  <a:srgbClr val="FF0000"/>
                </a:solidFill>
                <a:effectLst>
                  <a:outerShdw blurRad="38100" dist="38100" dir="2700000" algn="tl">
                    <a:srgbClr val="000000">
                      <a:alpha val="43137"/>
                    </a:srgbClr>
                  </a:outerShdw>
                </a:effectLst>
                <a:latin typeface="+mn-lt"/>
              </a:rPr>
              <a:t>əşəkkür</a:t>
            </a:r>
            <a:r>
              <a:rPr lang="az-Latn-AZ" sz="3600" b="1" dirty="0">
                <a:solidFill>
                  <a:srgbClr val="FF0000"/>
                </a:solidFill>
                <a:effectLst>
                  <a:outerShdw blurRad="38100" dist="38100" dir="2700000" algn="tl">
                    <a:srgbClr val="000000">
                      <a:alpha val="43137"/>
                    </a:srgbClr>
                  </a:outerShdw>
                </a:effectLst>
                <a:latin typeface="+mn-lt"/>
              </a:rPr>
              <a:t> </a:t>
            </a:r>
            <a:r>
              <a:rPr lang="az-Latn-AZ" sz="3600" b="1" dirty="0" smtClean="0">
                <a:solidFill>
                  <a:srgbClr val="FF0000"/>
                </a:solidFill>
                <a:effectLst>
                  <a:outerShdw blurRad="38100" dist="38100" dir="2700000" algn="tl">
                    <a:srgbClr val="000000">
                      <a:alpha val="43137"/>
                    </a:srgbClr>
                  </a:outerShdw>
                </a:effectLst>
                <a:latin typeface="+mn-lt"/>
              </a:rPr>
              <a:t>Edirəm</a:t>
            </a:r>
            <a:endParaRPr lang="en" sz="3600" b="1" dirty="0">
              <a:solidFill>
                <a:srgbClr val="FF0000"/>
              </a:solidFill>
              <a:effectLst>
                <a:outerShdw blurRad="38100" dist="38100" dir="2700000" algn="tl">
                  <a:srgbClr val="000000">
                    <a:alpha val="43137"/>
                  </a:srgbClr>
                </a:outerShdw>
              </a:effectLst>
              <a:latin typeface="+mn-lt"/>
            </a:endParaRPr>
          </a:p>
        </p:txBody>
      </p:sp>
      <p:cxnSp>
        <p:nvCxnSpPr>
          <p:cNvPr id="377" name="Shape 377"/>
          <p:cNvCxnSpPr/>
          <p:nvPr/>
        </p:nvCxnSpPr>
        <p:spPr>
          <a:xfrm>
            <a:off x="0" y="1505038"/>
            <a:ext cx="2397299" cy="0"/>
          </a:xfrm>
          <a:prstGeom prst="straightConnector1">
            <a:avLst/>
          </a:prstGeom>
          <a:noFill/>
          <a:ln w="9525" cap="flat" cmpd="sng">
            <a:solidFill>
              <a:srgbClr val="CCCCCC"/>
            </a:solidFill>
            <a:prstDash val="solid"/>
            <a:round/>
            <a:headEnd type="none" w="lg" len="lg"/>
            <a:tailEnd type="none" w="lg" len="lg"/>
          </a:ln>
        </p:spPr>
      </p:cxnSp>
      <p:cxnSp>
        <p:nvCxnSpPr>
          <p:cNvPr id="379" name="Shape 379"/>
          <p:cNvCxnSpPr/>
          <p:nvPr/>
        </p:nvCxnSpPr>
        <p:spPr>
          <a:xfrm flipV="1">
            <a:off x="7092280" y="1493196"/>
            <a:ext cx="1969924" cy="12872"/>
          </a:xfrm>
          <a:prstGeom prst="straightConnector1">
            <a:avLst/>
          </a:prstGeom>
          <a:noFill/>
          <a:ln w="9525" cap="flat" cmpd="sng">
            <a:solidFill>
              <a:srgbClr val="CCCCCC"/>
            </a:solidFill>
            <a:prstDash val="solid"/>
            <a:round/>
            <a:headEnd type="none" w="lg" len="lg"/>
            <a:tailEnd type="none" w="lg" len="lg"/>
          </a:ln>
        </p:spPr>
      </p:cxnSp>
      <p:sp>
        <p:nvSpPr>
          <p:cNvPr id="380" name="Shape 380"/>
          <p:cNvSpPr/>
          <p:nvPr/>
        </p:nvSpPr>
        <p:spPr>
          <a:xfrm>
            <a:off x="827584" y="935488"/>
            <a:ext cx="1139100" cy="1139100"/>
          </a:xfrm>
          <a:prstGeom prst="ellipse">
            <a:avLst/>
          </a:prstGeom>
          <a:solidFill>
            <a:srgbClr val="FFCD00"/>
          </a:solidFill>
          <a:ln>
            <a:noFill/>
          </a:ln>
        </p:spPr>
        <p:txBody>
          <a:bodyPr lIns="91425" tIns="91425" rIns="91425" bIns="91425" anchor="ctr" anchorCtr="0">
            <a:noAutofit/>
          </a:bodyPr>
          <a:lstStyle/>
          <a:p>
            <a:pPr lvl="0">
              <a:spcBef>
                <a:spcPts val="0"/>
              </a:spcBef>
              <a:buNone/>
            </a:pPr>
            <a:endParaRPr/>
          </a:p>
        </p:txBody>
      </p:sp>
      <p:grpSp>
        <p:nvGrpSpPr>
          <p:cNvPr id="381" name="Shape 381"/>
          <p:cNvGrpSpPr/>
          <p:nvPr/>
        </p:nvGrpSpPr>
        <p:grpSpPr>
          <a:xfrm>
            <a:off x="1148888" y="1190759"/>
            <a:ext cx="505722" cy="475767"/>
            <a:chOff x="5972700" y="2330200"/>
            <a:chExt cx="411625" cy="387275"/>
          </a:xfrm>
        </p:grpSpPr>
        <p:sp>
          <p:nvSpPr>
            <p:cNvPr id="382" name="Shape 38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3" name="Shape 38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xmlns="" val="341055802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592" y="5086908"/>
            <a:ext cx="6781800" cy="113184"/>
          </a:xfrm>
        </p:spPr>
        <p:txBody>
          <a:bodyPr>
            <a:normAutofit fontScale="90000"/>
          </a:bodyPr>
          <a:lstStyle/>
          <a:p>
            <a:endParaRPr lang="en-US" dirty="0"/>
          </a:p>
        </p:txBody>
      </p:sp>
      <p:sp>
        <p:nvSpPr>
          <p:cNvPr id="3" name="Content Placeholder 2"/>
          <p:cNvSpPr>
            <a:spLocks noGrp="1"/>
          </p:cNvSpPr>
          <p:nvPr>
            <p:ph idx="1"/>
          </p:nvPr>
        </p:nvSpPr>
        <p:spPr>
          <a:xfrm>
            <a:off x="879347" y="514350"/>
            <a:ext cx="7502654" cy="4433664"/>
          </a:xfrm>
        </p:spPr>
        <p:txBody>
          <a:bodyPr>
            <a:noAutofit/>
          </a:bodyPr>
          <a:lstStyle/>
          <a:p>
            <a:r>
              <a:rPr lang="en-US" dirty="0" err="1">
                <a:latin typeface="Arial" pitchFamily="34" charset="0"/>
                <a:cs typeface="Arial" pitchFamily="34" charset="0"/>
              </a:rPr>
              <a:t>Hər</a:t>
            </a:r>
            <a:r>
              <a:rPr lang="en-US" dirty="0">
                <a:latin typeface="Arial" pitchFamily="34" charset="0"/>
                <a:cs typeface="Arial" pitchFamily="34" charset="0"/>
              </a:rPr>
              <a:t> </a:t>
            </a:r>
            <a:r>
              <a:rPr lang="en-US" dirty="0" err="1">
                <a:latin typeface="Arial" pitchFamily="34" charset="0"/>
                <a:cs typeface="Arial" pitchFamily="34" charset="0"/>
              </a:rPr>
              <a:t>bir</a:t>
            </a:r>
            <a:r>
              <a:rPr lang="en-US" dirty="0">
                <a:latin typeface="Arial" pitchFamily="34" charset="0"/>
                <a:cs typeface="Arial" pitchFamily="34" charset="0"/>
              </a:rPr>
              <a:t> </a:t>
            </a:r>
            <a:r>
              <a:rPr lang="en-US" dirty="0" err="1">
                <a:latin typeface="Arial" pitchFamily="34" charset="0"/>
                <a:cs typeface="Arial" pitchFamily="34" charset="0"/>
              </a:rPr>
              <a:t>fiziki</a:t>
            </a:r>
            <a:r>
              <a:rPr lang="en-US" dirty="0">
                <a:latin typeface="Arial" pitchFamily="34" charset="0"/>
                <a:cs typeface="Arial" pitchFamily="34" charset="0"/>
              </a:rPr>
              <a:t> </a:t>
            </a:r>
            <a:r>
              <a:rPr lang="en-US" dirty="0" err="1">
                <a:latin typeface="Arial" pitchFamily="34" charset="0"/>
                <a:cs typeface="Arial" pitchFamily="34" charset="0"/>
              </a:rPr>
              <a:t>və</a:t>
            </a:r>
            <a:r>
              <a:rPr lang="en-US" dirty="0">
                <a:latin typeface="Arial" pitchFamily="34" charset="0"/>
                <a:cs typeface="Arial" pitchFamily="34" charset="0"/>
              </a:rPr>
              <a:t> </a:t>
            </a:r>
            <a:r>
              <a:rPr lang="en-US" dirty="0" err="1">
                <a:latin typeface="Arial" pitchFamily="34" charset="0"/>
                <a:cs typeface="Arial" pitchFamily="34" charset="0"/>
              </a:rPr>
              <a:t>hüquqi</a:t>
            </a:r>
            <a:r>
              <a:rPr lang="en-US" dirty="0">
                <a:latin typeface="Arial" pitchFamily="34" charset="0"/>
                <a:cs typeface="Arial" pitchFamily="34" charset="0"/>
              </a:rPr>
              <a:t> </a:t>
            </a:r>
            <a:r>
              <a:rPr lang="en-US" dirty="0" err="1">
                <a:latin typeface="Arial" pitchFamily="34" charset="0"/>
                <a:cs typeface="Arial" pitchFamily="34" charset="0"/>
              </a:rPr>
              <a:t>şəxs</a:t>
            </a:r>
            <a:r>
              <a:rPr lang="en-US" dirty="0">
                <a:latin typeface="Arial" pitchFamily="34" charset="0"/>
                <a:cs typeface="Arial" pitchFamily="34" charset="0"/>
              </a:rPr>
              <a:t> </a:t>
            </a:r>
            <a:r>
              <a:rPr lang="en-US" dirty="0" err="1">
                <a:latin typeface="Arial" pitchFamily="34" charset="0"/>
                <a:cs typeface="Arial" pitchFamily="34" charset="0"/>
              </a:rPr>
              <a:t>öz</a:t>
            </a:r>
            <a:r>
              <a:rPr lang="en-US" dirty="0">
                <a:latin typeface="Arial" pitchFamily="34" charset="0"/>
                <a:cs typeface="Arial" pitchFamily="34" charset="0"/>
              </a:rPr>
              <a:t> </a:t>
            </a:r>
            <a:r>
              <a:rPr lang="en-US" dirty="0" err="1">
                <a:latin typeface="Arial" pitchFamily="34" charset="0"/>
                <a:cs typeface="Arial" pitchFamily="34" charset="0"/>
              </a:rPr>
              <a:t>mülkiyyətindən</a:t>
            </a:r>
            <a:r>
              <a:rPr lang="en-US" dirty="0">
                <a:latin typeface="Arial" pitchFamily="34" charset="0"/>
                <a:cs typeface="Arial" pitchFamily="34" charset="0"/>
              </a:rPr>
              <a:t> </a:t>
            </a:r>
            <a:r>
              <a:rPr lang="en-US" dirty="0" err="1" smtClean="0">
                <a:latin typeface="Arial" pitchFamily="34" charset="0"/>
                <a:cs typeface="Arial" pitchFamily="34" charset="0"/>
              </a:rPr>
              <a:t>maneəsiz</a:t>
            </a:r>
            <a:r>
              <a:rPr lang="az-Latn-AZ" dirty="0" smtClean="0">
                <a:latin typeface="Arial" pitchFamily="34" charset="0"/>
                <a:cs typeface="Arial" pitchFamily="34" charset="0"/>
              </a:rPr>
              <a:t> </a:t>
            </a:r>
            <a:r>
              <a:rPr lang="en-US" dirty="0" err="1" smtClean="0">
                <a:latin typeface="Arial" pitchFamily="34" charset="0"/>
                <a:cs typeface="Arial" pitchFamily="34" charset="0"/>
              </a:rPr>
              <a:t>istifadə</a:t>
            </a:r>
            <a:r>
              <a:rPr lang="en-US" dirty="0" smtClean="0">
                <a:latin typeface="Arial" pitchFamily="34" charset="0"/>
                <a:cs typeface="Arial" pitchFamily="34" charset="0"/>
              </a:rPr>
              <a:t> </a:t>
            </a:r>
            <a:r>
              <a:rPr lang="en-US" dirty="0" err="1">
                <a:latin typeface="Arial" pitchFamily="34" charset="0"/>
                <a:cs typeface="Arial" pitchFamily="34" charset="0"/>
              </a:rPr>
              <a:t>hüququna</a:t>
            </a:r>
            <a:r>
              <a:rPr lang="en-US" dirty="0">
                <a:latin typeface="Arial" pitchFamily="34" charset="0"/>
                <a:cs typeface="Arial" pitchFamily="34" charset="0"/>
              </a:rPr>
              <a:t> </a:t>
            </a:r>
            <a:r>
              <a:rPr lang="en-US" dirty="0" err="1">
                <a:latin typeface="Arial" pitchFamily="34" charset="0"/>
                <a:cs typeface="Arial" pitchFamily="34" charset="0"/>
              </a:rPr>
              <a:t>malikdir</a:t>
            </a:r>
            <a:r>
              <a:rPr lang="en-US" dirty="0">
                <a:latin typeface="Arial" pitchFamily="34" charset="0"/>
                <a:cs typeface="Arial" pitchFamily="34" charset="0"/>
              </a:rPr>
              <a:t>. </a:t>
            </a:r>
            <a:r>
              <a:rPr lang="en-US" dirty="0" err="1">
                <a:latin typeface="Arial" pitchFamily="34" charset="0"/>
                <a:cs typeface="Arial" pitchFamily="34" charset="0"/>
              </a:rPr>
              <a:t>Heç</a:t>
            </a:r>
            <a:r>
              <a:rPr lang="en-US" dirty="0">
                <a:latin typeface="Arial" pitchFamily="34" charset="0"/>
                <a:cs typeface="Arial" pitchFamily="34" charset="0"/>
              </a:rPr>
              <a:t> </a:t>
            </a:r>
            <a:r>
              <a:rPr lang="en-US" dirty="0" err="1">
                <a:latin typeface="Arial" pitchFamily="34" charset="0"/>
                <a:cs typeface="Arial" pitchFamily="34" charset="0"/>
              </a:rPr>
              <a:t>kəs</a:t>
            </a:r>
            <a:r>
              <a:rPr lang="en-US" dirty="0">
                <a:latin typeface="Arial" pitchFamily="34" charset="0"/>
                <a:cs typeface="Arial" pitchFamily="34" charset="0"/>
              </a:rPr>
              <a:t>, </a:t>
            </a:r>
            <a:r>
              <a:rPr lang="en-US" dirty="0" err="1">
                <a:latin typeface="Arial" pitchFamily="34" charset="0"/>
                <a:cs typeface="Arial" pitchFamily="34" charset="0"/>
              </a:rPr>
              <a:t>cəmiyyətin</a:t>
            </a:r>
            <a:r>
              <a:rPr lang="en-US" dirty="0">
                <a:latin typeface="Arial" pitchFamily="34" charset="0"/>
                <a:cs typeface="Arial" pitchFamily="34" charset="0"/>
              </a:rPr>
              <a:t> </a:t>
            </a:r>
            <a:r>
              <a:rPr lang="en-US" dirty="0" err="1" smtClean="0">
                <a:latin typeface="Arial" pitchFamily="34" charset="0"/>
                <a:cs typeface="Arial" pitchFamily="34" charset="0"/>
              </a:rPr>
              <a:t>maraqları</a:t>
            </a:r>
            <a:r>
              <a:rPr lang="az-Latn-AZ" dirty="0" smtClean="0">
                <a:latin typeface="Arial" pitchFamily="34" charset="0"/>
                <a:cs typeface="Arial" pitchFamily="34" charset="0"/>
              </a:rPr>
              <a:t> </a:t>
            </a:r>
            <a:r>
              <a:rPr lang="en-US" dirty="0" err="1" smtClean="0">
                <a:latin typeface="Arial" pitchFamily="34" charset="0"/>
                <a:cs typeface="Arial" pitchFamily="34" charset="0"/>
              </a:rPr>
              <a:t>naminə</a:t>
            </a:r>
            <a:r>
              <a:rPr lang="en-US" dirty="0" smtClean="0">
                <a:latin typeface="Arial" pitchFamily="34" charset="0"/>
                <a:cs typeface="Arial" pitchFamily="34" charset="0"/>
              </a:rPr>
              <a:t> </a:t>
            </a:r>
            <a:r>
              <a:rPr lang="en-US" dirty="0" err="1">
                <a:latin typeface="Arial" pitchFamily="34" charset="0"/>
                <a:cs typeface="Arial" pitchFamily="34" charset="0"/>
              </a:rPr>
              <a:t>və</a:t>
            </a:r>
            <a:r>
              <a:rPr lang="en-US" dirty="0">
                <a:latin typeface="Arial" pitchFamily="34" charset="0"/>
                <a:cs typeface="Arial" pitchFamily="34" charset="0"/>
              </a:rPr>
              <a:t> </a:t>
            </a:r>
            <a:r>
              <a:rPr lang="en-US" dirty="0" err="1">
                <a:latin typeface="Arial" pitchFamily="34" charset="0"/>
                <a:cs typeface="Arial" pitchFamily="34" charset="0"/>
              </a:rPr>
              <a:t>qanunla</a:t>
            </a:r>
            <a:r>
              <a:rPr lang="en-US" dirty="0">
                <a:latin typeface="Arial" pitchFamily="34" charset="0"/>
                <a:cs typeface="Arial" pitchFamily="34" charset="0"/>
              </a:rPr>
              <a:t> </a:t>
            </a:r>
            <a:r>
              <a:rPr lang="en-US" dirty="0" err="1">
                <a:latin typeface="Arial" pitchFamily="34" charset="0"/>
                <a:cs typeface="Arial" pitchFamily="34" charset="0"/>
              </a:rPr>
              <a:t>və</a:t>
            </a:r>
            <a:r>
              <a:rPr lang="en-US" dirty="0">
                <a:latin typeface="Arial" pitchFamily="34" charset="0"/>
                <a:cs typeface="Arial" pitchFamily="34" charset="0"/>
              </a:rPr>
              <a:t> </a:t>
            </a:r>
            <a:r>
              <a:rPr lang="en-US" dirty="0" err="1">
                <a:latin typeface="Arial" pitchFamily="34" charset="0"/>
                <a:cs typeface="Arial" pitchFamily="34" charset="0"/>
              </a:rPr>
              <a:t>beynəlxalq</a:t>
            </a:r>
            <a:r>
              <a:rPr lang="en-US" dirty="0">
                <a:latin typeface="Arial" pitchFamily="34" charset="0"/>
                <a:cs typeface="Arial" pitchFamily="34" charset="0"/>
              </a:rPr>
              <a:t> </a:t>
            </a:r>
            <a:r>
              <a:rPr lang="en-US" dirty="0" err="1">
                <a:latin typeface="Arial" pitchFamily="34" charset="0"/>
                <a:cs typeface="Arial" pitchFamily="34" charset="0"/>
              </a:rPr>
              <a:t>hüququn</a:t>
            </a:r>
            <a:r>
              <a:rPr lang="en-US" dirty="0">
                <a:latin typeface="Arial" pitchFamily="34" charset="0"/>
                <a:cs typeface="Arial" pitchFamily="34" charset="0"/>
              </a:rPr>
              <a:t> </a:t>
            </a:r>
            <a:r>
              <a:rPr lang="en-US" dirty="0" err="1">
                <a:latin typeface="Arial" pitchFamily="34" charset="0"/>
                <a:cs typeface="Arial" pitchFamily="34" charset="0"/>
              </a:rPr>
              <a:t>ümumi</a:t>
            </a:r>
            <a:r>
              <a:rPr lang="en-US" dirty="0">
                <a:latin typeface="Arial" pitchFamily="34" charset="0"/>
                <a:cs typeface="Arial" pitchFamily="34" charset="0"/>
              </a:rPr>
              <a:t> </a:t>
            </a:r>
            <a:r>
              <a:rPr lang="en-US" dirty="0" err="1" smtClean="0">
                <a:latin typeface="Arial" pitchFamily="34" charset="0"/>
                <a:cs typeface="Arial" pitchFamily="34" charset="0"/>
              </a:rPr>
              <a:t>prinsipləri</a:t>
            </a:r>
            <a:r>
              <a:rPr lang="az-Latn-AZ" dirty="0" smtClean="0">
                <a:latin typeface="Arial" pitchFamily="34" charset="0"/>
                <a:cs typeface="Arial" pitchFamily="34" charset="0"/>
              </a:rPr>
              <a:t> </a:t>
            </a:r>
            <a:r>
              <a:rPr lang="en-US" dirty="0" err="1" smtClean="0">
                <a:latin typeface="Arial" pitchFamily="34" charset="0"/>
                <a:cs typeface="Arial" pitchFamily="34" charset="0"/>
              </a:rPr>
              <a:t>ilə</a:t>
            </a:r>
            <a:r>
              <a:rPr lang="en-US" dirty="0" smtClean="0">
                <a:latin typeface="Arial" pitchFamily="34" charset="0"/>
                <a:cs typeface="Arial" pitchFamily="34" charset="0"/>
              </a:rPr>
              <a:t> </a:t>
            </a:r>
            <a:r>
              <a:rPr lang="en-US" dirty="0" err="1">
                <a:latin typeface="Arial" pitchFamily="34" charset="0"/>
                <a:cs typeface="Arial" pitchFamily="34" charset="0"/>
              </a:rPr>
              <a:t>nəzərdə</a:t>
            </a:r>
            <a:r>
              <a:rPr lang="en-US" dirty="0">
                <a:latin typeface="Arial" pitchFamily="34" charset="0"/>
                <a:cs typeface="Arial" pitchFamily="34" charset="0"/>
              </a:rPr>
              <a:t> </a:t>
            </a:r>
            <a:r>
              <a:rPr lang="en-US" dirty="0" err="1">
                <a:latin typeface="Arial" pitchFamily="34" charset="0"/>
                <a:cs typeface="Arial" pitchFamily="34" charset="0"/>
              </a:rPr>
              <a:t>tutulmuş</a:t>
            </a:r>
            <a:r>
              <a:rPr lang="en-US" dirty="0">
                <a:latin typeface="Arial" pitchFamily="34" charset="0"/>
                <a:cs typeface="Arial" pitchFamily="34" charset="0"/>
              </a:rPr>
              <a:t> </a:t>
            </a:r>
            <a:r>
              <a:rPr lang="en-US" dirty="0" err="1">
                <a:latin typeface="Arial" pitchFamily="34" charset="0"/>
                <a:cs typeface="Arial" pitchFamily="34" charset="0"/>
              </a:rPr>
              <a:t>şərtlər</a:t>
            </a:r>
            <a:r>
              <a:rPr lang="en-US" dirty="0">
                <a:latin typeface="Arial" pitchFamily="34" charset="0"/>
                <a:cs typeface="Arial" pitchFamily="34" charset="0"/>
              </a:rPr>
              <a:t> </a:t>
            </a:r>
            <a:r>
              <a:rPr lang="en-US" dirty="0" err="1">
                <a:latin typeface="Arial" pitchFamily="34" charset="0"/>
                <a:cs typeface="Arial" pitchFamily="34" charset="0"/>
              </a:rPr>
              <a:t>istisna</a:t>
            </a:r>
            <a:r>
              <a:rPr lang="en-US" dirty="0">
                <a:latin typeface="Arial" pitchFamily="34" charset="0"/>
                <a:cs typeface="Arial" pitchFamily="34" charset="0"/>
              </a:rPr>
              <a:t> </a:t>
            </a:r>
            <a:r>
              <a:rPr lang="en-US" dirty="0" err="1">
                <a:latin typeface="Arial" pitchFamily="34" charset="0"/>
                <a:cs typeface="Arial" pitchFamily="34" charset="0"/>
              </a:rPr>
              <a:t>olmaqla</a:t>
            </a:r>
            <a:r>
              <a:rPr lang="en-US" dirty="0">
                <a:latin typeface="Arial" pitchFamily="34" charset="0"/>
                <a:cs typeface="Arial" pitchFamily="34" charset="0"/>
              </a:rPr>
              <a:t>, </a:t>
            </a:r>
            <a:r>
              <a:rPr lang="en-US" dirty="0" err="1">
                <a:latin typeface="Arial" pitchFamily="34" charset="0"/>
                <a:cs typeface="Arial" pitchFamily="34" charset="0"/>
              </a:rPr>
              <a:t>öz</a:t>
            </a:r>
            <a:r>
              <a:rPr lang="en-US" dirty="0">
                <a:latin typeface="Arial" pitchFamily="34" charset="0"/>
                <a:cs typeface="Arial" pitchFamily="34" charset="0"/>
              </a:rPr>
              <a:t> </a:t>
            </a:r>
            <a:r>
              <a:rPr lang="en-US" dirty="0" err="1" smtClean="0">
                <a:latin typeface="Arial" pitchFamily="34" charset="0"/>
                <a:cs typeface="Arial" pitchFamily="34" charset="0"/>
              </a:rPr>
              <a:t>mülkiyyətindən</a:t>
            </a:r>
            <a:r>
              <a:rPr lang="az-Latn-AZ" dirty="0" smtClean="0">
                <a:latin typeface="Arial" pitchFamily="34" charset="0"/>
                <a:cs typeface="Arial" pitchFamily="34" charset="0"/>
              </a:rPr>
              <a:t> </a:t>
            </a:r>
            <a:r>
              <a:rPr lang="en-US" dirty="0" err="1" smtClean="0">
                <a:latin typeface="Arial" pitchFamily="34" charset="0"/>
                <a:cs typeface="Arial" pitchFamily="34" charset="0"/>
              </a:rPr>
              <a:t>məhrum</a:t>
            </a:r>
            <a:r>
              <a:rPr lang="en-US" dirty="0" smtClean="0">
                <a:latin typeface="Arial" pitchFamily="34" charset="0"/>
                <a:cs typeface="Arial" pitchFamily="34" charset="0"/>
              </a:rPr>
              <a:t> </a:t>
            </a:r>
            <a:r>
              <a:rPr lang="en-US" dirty="0" err="1">
                <a:latin typeface="Arial" pitchFamily="34" charset="0"/>
                <a:cs typeface="Arial" pitchFamily="34" charset="0"/>
              </a:rPr>
              <a:t>edilə</a:t>
            </a:r>
            <a:r>
              <a:rPr lang="en-US" dirty="0">
                <a:latin typeface="Arial" pitchFamily="34" charset="0"/>
                <a:cs typeface="Arial" pitchFamily="34" charset="0"/>
              </a:rPr>
              <a:t> </a:t>
            </a:r>
            <a:r>
              <a:rPr lang="en-US" dirty="0" err="1" smtClean="0">
                <a:latin typeface="Arial" pitchFamily="34" charset="0"/>
                <a:cs typeface="Arial" pitchFamily="34" charset="0"/>
              </a:rPr>
              <a:t>bilməz</a:t>
            </a:r>
            <a:r>
              <a:rPr lang="en-US" dirty="0" smtClean="0">
                <a:latin typeface="Arial" pitchFamily="34" charset="0"/>
                <a:cs typeface="Arial" pitchFamily="34" charset="0"/>
              </a:rPr>
              <a:t>.</a:t>
            </a:r>
            <a:endParaRPr lang="az-Latn-AZ" dirty="0">
              <a:latin typeface="Arial" pitchFamily="34" charset="0"/>
              <a:cs typeface="Arial" pitchFamily="34" charset="0"/>
            </a:endParaRPr>
          </a:p>
          <a:p>
            <a:r>
              <a:rPr lang="en-US" dirty="0" err="1" smtClean="0">
                <a:latin typeface="Arial" pitchFamily="34" charset="0"/>
                <a:cs typeface="Arial" pitchFamily="34" charset="0"/>
              </a:rPr>
              <a:t>Yuxarıdakı</a:t>
            </a:r>
            <a:r>
              <a:rPr lang="en-US" dirty="0" smtClean="0">
                <a:latin typeface="Arial" pitchFamily="34" charset="0"/>
                <a:cs typeface="Arial" pitchFamily="34" charset="0"/>
              </a:rPr>
              <a:t> </a:t>
            </a:r>
            <a:r>
              <a:rPr lang="en-US" dirty="0" err="1">
                <a:latin typeface="Arial" pitchFamily="34" charset="0"/>
                <a:cs typeface="Arial" pitchFamily="34" charset="0"/>
              </a:rPr>
              <a:t>müddəalar</a:t>
            </a:r>
            <a:r>
              <a:rPr lang="en-US" dirty="0">
                <a:latin typeface="Arial" pitchFamily="34" charset="0"/>
                <a:cs typeface="Arial" pitchFamily="34" charset="0"/>
              </a:rPr>
              <a:t> </a:t>
            </a:r>
            <a:r>
              <a:rPr lang="en-US" dirty="0" err="1">
                <a:latin typeface="Arial" pitchFamily="34" charset="0"/>
                <a:cs typeface="Arial" pitchFamily="34" charset="0"/>
              </a:rPr>
              <a:t>dövlətin</a:t>
            </a:r>
            <a:r>
              <a:rPr lang="en-US" dirty="0">
                <a:latin typeface="Arial" pitchFamily="34" charset="0"/>
                <a:cs typeface="Arial" pitchFamily="34" charset="0"/>
              </a:rPr>
              <a:t>, </a:t>
            </a:r>
            <a:r>
              <a:rPr lang="en-US" dirty="0" err="1">
                <a:latin typeface="Arial" pitchFamily="34" charset="0"/>
                <a:cs typeface="Arial" pitchFamily="34" charset="0"/>
              </a:rPr>
              <a:t>ümumi</a:t>
            </a:r>
            <a:r>
              <a:rPr lang="en-US" dirty="0">
                <a:latin typeface="Arial" pitchFamily="34" charset="0"/>
                <a:cs typeface="Arial" pitchFamily="34" charset="0"/>
              </a:rPr>
              <a:t> </a:t>
            </a:r>
            <a:r>
              <a:rPr lang="en-US" dirty="0" err="1">
                <a:latin typeface="Arial" pitchFamily="34" charset="0"/>
                <a:cs typeface="Arial" pitchFamily="34" charset="0"/>
              </a:rPr>
              <a:t>maraqlara</a:t>
            </a:r>
            <a:r>
              <a:rPr lang="en-US" dirty="0">
                <a:latin typeface="Arial" pitchFamily="34" charset="0"/>
                <a:cs typeface="Arial" pitchFamily="34" charset="0"/>
              </a:rPr>
              <a:t> </a:t>
            </a:r>
            <a:r>
              <a:rPr lang="en-US" dirty="0" err="1" smtClean="0">
                <a:latin typeface="Arial" pitchFamily="34" charset="0"/>
                <a:cs typeface="Arial" pitchFamily="34" charset="0"/>
              </a:rPr>
              <a:t>müvafiq</a:t>
            </a:r>
            <a:r>
              <a:rPr lang="az-Latn-AZ" dirty="0" smtClean="0">
                <a:latin typeface="Arial" pitchFamily="34" charset="0"/>
                <a:cs typeface="Arial" pitchFamily="34" charset="0"/>
              </a:rPr>
              <a:t> </a:t>
            </a:r>
            <a:r>
              <a:rPr lang="en-US" dirty="0" err="1" smtClean="0">
                <a:latin typeface="Arial" pitchFamily="34" charset="0"/>
                <a:cs typeface="Arial" pitchFamily="34" charset="0"/>
              </a:rPr>
              <a:t>olaraq</a:t>
            </a:r>
            <a:r>
              <a:rPr lang="en-US" dirty="0">
                <a:latin typeface="Arial" pitchFamily="34" charset="0"/>
                <a:cs typeface="Arial" pitchFamily="34" charset="0"/>
              </a:rPr>
              <a:t>, </a:t>
            </a:r>
            <a:r>
              <a:rPr lang="en-US" dirty="0" err="1">
                <a:latin typeface="Arial" pitchFamily="34" charset="0"/>
                <a:cs typeface="Arial" pitchFamily="34" charset="0"/>
              </a:rPr>
              <a:t>mülkiyyətdən</a:t>
            </a:r>
            <a:r>
              <a:rPr lang="en-US" dirty="0">
                <a:latin typeface="Arial" pitchFamily="34" charset="0"/>
                <a:cs typeface="Arial" pitchFamily="34" charset="0"/>
              </a:rPr>
              <a:t> </a:t>
            </a:r>
            <a:r>
              <a:rPr lang="en-US" dirty="0" err="1">
                <a:latin typeface="Arial" pitchFamily="34" charset="0"/>
                <a:cs typeface="Arial" pitchFamily="34" charset="0"/>
              </a:rPr>
              <a:t>istifadəyə</a:t>
            </a:r>
            <a:r>
              <a:rPr lang="en-US" dirty="0">
                <a:latin typeface="Arial" pitchFamily="34" charset="0"/>
                <a:cs typeface="Arial" pitchFamily="34" charset="0"/>
              </a:rPr>
              <a:t> </a:t>
            </a:r>
            <a:r>
              <a:rPr lang="en-US" dirty="0" err="1">
                <a:latin typeface="Arial" pitchFamily="34" charset="0"/>
                <a:cs typeface="Arial" pitchFamily="34" charset="0"/>
              </a:rPr>
              <a:t>nəzarəti</a:t>
            </a:r>
            <a:r>
              <a:rPr lang="en-US" dirty="0">
                <a:latin typeface="Arial" pitchFamily="34" charset="0"/>
                <a:cs typeface="Arial" pitchFamily="34" charset="0"/>
              </a:rPr>
              <a:t> </a:t>
            </a:r>
            <a:r>
              <a:rPr lang="en-US" dirty="0" err="1">
                <a:latin typeface="Arial" pitchFamily="34" charset="0"/>
                <a:cs typeface="Arial" pitchFamily="34" charset="0"/>
              </a:rPr>
              <a:t>həyata</a:t>
            </a:r>
            <a:r>
              <a:rPr lang="en-US" dirty="0">
                <a:latin typeface="Arial" pitchFamily="34" charset="0"/>
                <a:cs typeface="Arial" pitchFamily="34" charset="0"/>
              </a:rPr>
              <a:t> </a:t>
            </a:r>
            <a:r>
              <a:rPr lang="en-US" dirty="0" err="1" smtClean="0">
                <a:latin typeface="Arial" pitchFamily="34" charset="0"/>
                <a:cs typeface="Arial" pitchFamily="34" charset="0"/>
              </a:rPr>
              <a:t>keçirmək</a:t>
            </a:r>
            <a:r>
              <a:rPr lang="az-Latn-AZ" dirty="0" smtClean="0">
                <a:latin typeface="Arial" pitchFamily="34" charset="0"/>
                <a:cs typeface="Arial" pitchFamily="34" charset="0"/>
              </a:rPr>
              <a:t> </a:t>
            </a:r>
            <a:r>
              <a:rPr lang="en-US" dirty="0" err="1" smtClean="0">
                <a:latin typeface="Arial" pitchFamily="34" charset="0"/>
                <a:cs typeface="Arial" pitchFamily="34" charset="0"/>
              </a:rPr>
              <a:t>üçün</a:t>
            </a:r>
            <a:r>
              <a:rPr lang="en-US" dirty="0" smtClean="0">
                <a:latin typeface="Arial" pitchFamily="34" charset="0"/>
                <a:cs typeface="Arial" pitchFamily="34" charset="0"/>
              </a:rPr>
              <a:t> </a:t>
            </a:r>
            <a:r>
              <a:rPr lang="en-US" dirty="0" err="1">
                <a:latin typeface="Arial" pitchFamily="34" charset="0"/>
                <a:cs typeface="Arial" pitchFamily="34" charset="0"/>
              </a:rPr>
              <a:t>yaxud</a:t>
            </a:r>
            <a:r>
              <a:rPr lang="en-US" dirty="0">
                <a:latin typeface="Arial" pitchFamily="34" charset="0"/>
                <a:cs typeface="Arial" pitchFamily="34" charset="0"/>
              </a:rPr>
              <a:t> </a:t>
            </a:r>
            <a:r>
              <a:rPr lang="en-US" dirty="0" err="1">
                <a:latin typeface="Arial" pitchFamily="34" charset="0"/>
                <a:cs typeface="Arial" pitchFamily="34" charset="0"/>
              </a:rPr>
              <a:t>vergilərin</a:t>
            </a:r>
            <a:r>
              <a:rPr lang="en-US" dirty="0">
                <a:latin typeface="Arial" pitchFamily="34" charset="0"/>
                <a:cs typeface="Arial" pitchFamily="34" charset="0"/>
              </a:rPr>
              <a:t> </a:t>
            </a:r>
            <a:r>
              <a:rPr lang="en-US" dirty="0" err="1">
                <a:latin typeface="Arial" pitchFamily="34" charset="0"/>
                <a:cs typeface="Arial" pitchFamily="34" charset="0"/>
              </a:rPr>
              <a:t>və</a:t>
            </a:r>
            <a:r>
              <a:rPr lang="en-US" dirty="0">
                <a:latin typeface="Arial" pitchFamily="34" charset="0"/>
                <a:cs typeface="Arial" pitchFamily="34" charset="0"/>
              </a:rPr>
              <a:t> </a:t>
            </a:r>
            <a:r>
              <a:rPr lang="en-US" dirty="0" err="1">
                <a:latin typeface="Arial" pitchFamily="34" charset="0"/>
                <a:cs typeface="Arial" pitchFamily="34" charset="0"/>
              </a:rPr>
              <a:t>ya</a:t>
            </a:r>
            <a:r>
              <a:rPr lang="en-US" dirty="0">
                <a:latin typeface="Arial" pitchFamily="34" charset="0"/>
                <a:cs typeface="Arial" pitchFamily="34" charset="0"/>
              </a:rPr>
              <a:t> </a:t>
            </a:r>
            <a:r>
              <a:rPr lang="en-US" dirty="0" err="1">
                <a:latin typeface="Arial" pitchFamily="34" charset="0"/>
                <a:cs typeface="Arial" pitchFamily="34" charset="0"/>
              </a:rPr>
              <a:t>digər</a:t>
            </a:r>
            <a:r>
              <a:rPr lang="en-US" dirty="0">
                <a:latin typeface="Arial" pitchFamily="34" charset="0"/>
                <a:cs typeface="Arial" pitchFamily="34" charset="0"/>
              </a:rPr>
              <a:t> </a:t>
            </a:r>
            <a:r>
              <a:rPr lang="en-US" dirty="0" err="1">
                <a:latin typeface="Arial" pitchFamily="34" charset="0"/>
                <a:cs typeface="Arial" pitchFamily="34" charset="0"/>
              </a:rPr>
              <a:t>rüsum</a:t>
            </a:r>
            <a:r>
              <a:rPr lang="en-US" dirty="0">
                <a:latin typeface="Arial" pitchFamily="34" charset="0"/>
                <a:cs typeface="Arial" pitchFamily="34" charset="0"/>
              </a:rPr>
              <a:t> </a:t>
            </a:r>
            <a:r>
              <a:rPr lang="en-US" dirty="0" err="1">
                <a:latin typeface="Arial" pitchFamily="34" charset="0"/>
                <a:cs typeface="Arial" pitchFamily="34" charset="0"/>
              </a:rPr>
              <a:t>və</a:t>
            </a:r>
            <a:r>
              <a:rPr lang="en-US" dirty="0">
                <a:latin typeface="Arial" pitchFamily="34" charset="0"/>
                <a:cs typeface="Arial" pitchFamily="34" charset="0"/>
              </a:rPr>
              <a:t> </a:t>
            </a:r>
            <a:r>
              <a:rPr lang="en-US" dirty="0" err="1" smtClean="0">
                <a:latin typeface="Arial" pitchFamily="34" charset="0"/>
                <a:cs typeface="Arial" pitchFamily="34" charset="0"/>
              </a:rPr>
              <a:t>ya</a:t>
            </a:r>
            <a:r>
              <a:rPr lang="az-Latn-AZ" dirty="0" smtClean="0">
                <a:latin typeface="Arial" pitchFamily="34" charset="0"/>
                <a:cs typeface="Arial" pitchFamily="34" charset="0"/>
              </a:rPr>
              <a:t> </a:t>
            </a:r>
            <a:r>
              <a:rPr lang="en-US" dirty="0" err="1" smtClean="0">
                <a:latin typeface="Arial" pitchFamily="34" charset="0"/>
                <a:cs typeface="Arial" pitchFamily="34" charset="0"/>
              </a:rPr>
              <a:t>cərimələrin</a:t>
            </a:r>
            <a:r>
              <a:rPr lang="az-Latn-AZ" dirty="0" smtClean="0">
                <a:latin typeface="Arial" pitchFamily="34" charset="0"/>
                <a:cs typeface="Arial" pitchFamily="34" charset="0"/>
              </a:rPr>
              <a:t> </a:t>
            </a:r>
            <a:r>
              <a:rPr lang="en-US" dirty="0" err="1" smtClean="0">
                <a:latin typeface="Arial" pitchFamily="34" charset="0"/>
                <a:cs typeface="Arial" pitchFamily="34" charset="0"/>
              </a:rPr>
              <a:t>ödənilməsini</a:t>
            </a:r>
            <a:r>
              <a:rPr lang="en-US" dirty="0" smtClean="0">
                <a:latin typeface="Arial" pitchFamily="34" charset="0"/>
                <a:cs typeface="Arial" pitchFamily="34" charset="0"/>
              </a:rPr>
              <a:t> </a:t>
            </a:r>
            <a:r>
              <a:rPr lang="en-US" dirty="0" err="1">
                <a:latin typeface="Arial" pitchFamily="34" charset="0"/>
                <a:cs typeface="Arial" pitchFamily="34" charset="0"/>
              </a:rPr>
              <a:t>təmin</a:t>
            </a:r>
            <a:r>
              <a:rPr lang="en-US" dirty="0">
                <a:latin typeface="Arial" pitchFamily="34" charset="0"/>
                <a:cs typeface="Arial" pitchFamily="34" charset="0"/>
              </a:rPr>
              <a:t> </a:t>
            </a:r>
            <a:r>
              <a:rPr lang="en-US" dirty="0" err="1">
                <a:latin typeface="Arial" pitchFamily="34" charset="0"/>
                <a:cs typeface="Arial" pitchFamily="34" charset="0"/>
              </a:rPr>
              <a:t>etmək</a:t>
            </a:r>
            <a:r>
              <a:rPr lang="en-US" dirty="0">
                <a:latin typeface="Arial" pitchFamily="34" charset="0"/>
                <a:cs typeface="Arial" pitchFamily="34" charset="0"/>
              </a:rPr>
              <a:t> </a:t>
            </a:r>
            <a:r>
              <a:rPr lang="en-US" dirty="0" err="1">
                <a:latin typeface="Arial" pitchFamily="34" charset="0"/>
                <a:cs typeface="Arial" pitchFamily="34" charset="0"/>
              </a:rPr>
              <a:t>üçün</a:t>
            </a:r>
            <a:r>
              <a:rPr lang="en-US" dirty="0">
                <a:latin typeface="Arial" pitchFamily="34" charset="0"/>
                <a:cs typeface="Arial" pitchFamily="34" charset="0"/>
              </a:rPr>
              <a:t> </a:t>
            </a:r>
            <a:r>
              <a:rPr lang="en-US" dirty="0" err="1">
                <a:latin typeface="Arial" pitchFamily="34" charset="0"/>
                <a:cs typeface="Arial" pitchFamily="34" charset="0"/>
              </a:rPr>
              <a:t>zəruri</a:t>
            </a:r>
            <a:r>
              <a:rPr lang="en-US" dirty="0">
                <a:latin typeface="Arial" pitchFamily="34" charset="0"/>
                <a:cs typeface="Arial" pitchFamily="34" charset="0"/>
              </a:rPr>
              <a:t> </a:t>
            </a:r>
            <a:r>
              <a:rPr lang="en-US" dirty="0" err="1">
                <a:latin typeface="Arial" pitchFamily="34" charset="0"/>
                <a:cs typeface="Arial" pitchFamily="34" charset="0"/>
              </a:rPr>
              <a:t>hesab</a:t>
            </a:r>
            <a:r>
              <a:rPr lang="en-US" dirty="0">
                <a:latin typeface="Arial" pitchFamily="34" charset="0"/>
                <a:cs typeface="Arial" pitchFamily="34" charset="0"/>
              </a:rPr>
              <a:t> </a:t>
            </a:r>
            <a:r>
              <a:rPr lang="en-US" dirty="0" err="1">
                <a:latin typeface="Arial" pitchFamily="34" charset="0"/>
                <a:cs typeface="Arial" pitchFamily="34" charset="0"/>
              </a:rPr>
              <a:t>etdiyi</a:t>
            </a:r>
            <a:r>
              <a:rPr lang="en-US" dirty="0">
                <a:latin typeface="Arial" pitchFamily="34" charset="0"/>
                <a:cs typeface="Arial" pitchFamily="34" charset="0"/>
              </a:rPr>
              <a:t> </a:t>
            </a:r>
            <a:r>
              <a:rPr lang="en-US" dirty="0" err="1" smtClean="0">
                <a:latin typeface="Arial" pitchFamily="34" charset="0"/>
                <a:cs typeface="Arial" pitchFamily="34" charset="0"/>
              </a:rPr>
              <a:t>qanunları</a:t>
            </a:r>
            <a:r>
              <a:rPr lang="az-Latn-AZ" dirty="0" smtClean="0">
                <a:latin typeface="Arial" pitchFamily="34" charset="0"/>
                <a:cs typeface="Arial" pitchFamily="34" charset="0"/>
              </a:rPr>
              <a:t> </a:t>
            </a:r>
            <a:r>
              <a:rPr lang="en-US" dirty="0" err="1" smtClean="0">
                <a:latin typeface="Arial" pitchFamily="34" charset="0"/>
                <a:cs typeface="Arial" pitchFamily="34" charset="0"/>
              </a:rPr>
              <a:t>yerinə</a:t>
            </a:r>
            <a:r>
              <a:rPr lang="en-US" dirty="0" smtClean="0">
                <a:latin typeface="Arial" pitchFamily="34" charset="0"/>
                <a:cs typeface="Arial" pitchFamily="34" charset="0"/>
              </a:rPr>
              <a:t> </a:t>
            </a:r>
            <a:r>
              <a:rPr lang="en-US" dirty="0" err="1">
                <a:latin typeface="Arial" pitchFamily="34" charset="0"/>
                <a:cs typeface="Arial" pitchFamily="34" charset="0"/>
              </a:rPr>
              <a:t>yetirmək</a:t>
            </a:r>
            <a:r>
              <a:rPr lang="en-US" dirty="0">
                <a:latin typeface="Arial" pitchFamily="34" charset="0"/>
                <a:cs typeface="Arial" pitchFamily="34" charset="0"/>
              </a:rPr>
              <a:t> </a:t>
            </a:r>
            <a:r>
              <a:rPr lang="en-US" dirty="0" err="1">
                <a:latin typeface="Arial" pitchFamily="34" charset="0"/>
                <a:cs typeface="Arial" pitchFamily="34" charset="0"/>
              </a:rPr>
              <a:t>hüququnu</a:t>
            </a:r>
            <a:r>
              <a:rPr lang="en-US" dirty="0">
                <a:latin typeface="Arial" pitchFamily="34" charset="0"/>
                <a:cs typeface="Arial" pitchFamily="34" charset="0"/>
              </a:rPr>
              <a:t> </a:t>
            </a:r>
            <a:r>
              <a:rPr lang="en-US" dirty="0" err="1" smtClean="0">
                <a:latin typeface="Arial" pitchFamily="34" charset="0"/>
                <a:cs typeface="Arial" pitchFamily="34" charset="0"/>
              </a:rPr>
              <a:t>məhdudlaşdırmır</a:t>
            </a:r>
            <a:r>
              <a:rPr lang="az-Latn-AZ" dirty="0" smtClean="0">
                <a:latin typeface="Arial" pitchFamily="34" charset="0"/>
                <a:cs typeface="Arial" pitchFamily="34" charset="0"/>
              </a:rPr>
              <a:t>.</a:t>
            </a:r>
            <a:endParaRPr lang="en-US" dirty="0">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783" y="340586"/>
            <a:ext cx="817563" cy="776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3557" y="512035"/>
            <a:ext cx="354013" cy="43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2202508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168" y="361950"/>
            <a:ext cx="6193632" cy="914399"/>
          </a:xfrm>
        </p:spPr>
        <p:txBody>
          <a:bodyPr>
            <a:normAutofit fontScale="90000"/>
          </a:bodyPr>
          <a:lstStyle/>
          <a:p>
            <a:endParaRPr lang="en-US" dirty="0"/>
          </a:p>
        </p:txBody>
      </p:sp>
      <p:sp>
        <p:nvSpPr>
          <p:cNvPr id="3" name="Content Placeholder 2"/>
          <p:cNvSpPr>
            <a:spLocks noGrp="1"/>
          </p:cNvSpPr>
          <p:nvPr>
            <p:ph idx="1"/>
          </p:nvPr>
        </p:nvSpPr>
        <p:spPr>
          <a:xfrm>
            <a:off x="762000" y="195486"/>
            <a:ext cx="7543800" cy="4320480"/>
          </a:xfrm>
        </p:spPr>
        <p:txBody>
          <a:bodyPr>
            <a:noAutofit/>
          </a:bodyPr>
          <a:lstStyle/>
          <a:p>
            <a:pPr marL="0" indent="0" algn="ctr">
              <a:buNone/>
            </a:pPr>
            <a:r>
              <a:rPr lang="en-US" b="1" i="1" u="sng" dirty="0">
                <a:solidFill>
                  <a:srgbClr val="FF0000"/>
                </a:solidFill>
                <a:latin typeface="Arial" pitchFamily="34" charset="0"/>
                <a:cs typeface="Arial" pitchFamily="34" charset="0"/>
              </a:rPr>
              <a:t>MANEƏSİZ İSTİFADƏ</a:t>
            </a:r>
            <a:r>
              <a:rPr lang="en-US" b="1" i="1" u="sng" dirty="0" smtClean="0">
                <a:solidFill>
                  <a:srgbClr val="FF0000"/>
                </a:solidFill>
                <a:latin typeface="Arial" pitchFamily="34" charset="0"/>
                <a:cs typeface="Arial" pitchFamily="34" charset="0"/>
              </a:rPr>
              <a:t>:</a:t>
            </a:r>
            <a:endParaRPr lang="en-US" b="1" i="1" u="sng" dirty="0">
              <a:solidFill>
                <a:srgbClr val="FF0000"/>
              </a:solidFill>
              <a:latin typeface="Arial" pitchFamily="34" charset="0"/>
              <a:cs typeface="Arial" pitchFamily="34" charset="0"/>
            </a:endParaRPr>
          </a:p>
          <a:p>
            <a:pPr marL="0" indent="0" algn="ctr">
              <a:buNone/>
            </a:pPr>
            <a:r>
              <a:rPr lang="az-Latn-AZ" sz="1800" dirty="0" smtClean="0">
                <a:latin typeface="Arial" pitchFamily="34" charset="0"/>
                <a:cs typeface="Arial" pitchFamily="34" charset="0"/>
              </a:rPr>
              <a:t> </a:t>
            </a:r>
          </a:p>
          <a:p>
            <a:r>
              <a:rPr lang="en-US" sz="2000" b="1" dirty="0" smtClean="0">
                <a:latin typeface="Arial" pitchFamily="34" charset="0"/>
                <a:cs typeface="Arial" pitchFamily="34" charset="0"/>
              </a:rPr>
              <a:t>1  </a:t>
            </a:r>
            <a:r>
              <a:rPr lang="en-US" sz="2000" b="1" dirty="0" err="1">
                <a:latin typeface="Arial" pitchFamily="34" charset="0"/>
                <a:cs typeface="Arial" pitchFamily="34" charset="0"/>
              </a:rPr>
              <a:t>saylı</a:t>
            </a:r>
            <a:r>
              <a:rPr lang="en-US" sz="2000" b="1" dirty="0">
                <a:latin typeface="Arial" pitchFamily="34" charset="0"/>
                <a:cs typeface="Arial" pitchFamily="34" charset="0"/>
              </a:rPr>
              <a:t> </a:t>
            </a:r>
            <a:r>
              <a:rPr lang="en-US" sz="2000" b="1" dirty="0" err="1">
                <a:latin typeface="Arial" pitchFamily="34" charset="0"/>
                <a:cs typeface="Arial" pitchFamily="34" charset="0"/>
              </a:rPr>
              <a:t>Protokolun</a:t>
            </a:r>
            <a:r>
              <a:rPr lang="en-US" sz="2000" b="1" dirty="0">
                <a:latin typeface="Arial" pitchFamily="34" charset="0"/>
                <a:cs typeface="Arial" pitchFamily="34" charset="0"/>
              </a:rPr>
              <a:t> 1-ci  </a:t>
            </a:r>
            <a:r>
              <a:rPr lang="en-US" sz="2000" b="1" dirty="0" err="1">
                <a:latin typeface="Arial" pitchFamily="34" charset="0"/>
                <a:cs typeface="Arial" pitchFamily="34" charset="0"/>
              </a:rPr>
              <a:t>Maddəsi</a:t>
            </a:r>
            <a:r>
              <a:rPr lang="en-US" sz="2000" b="1" dirty="0">
                <a:latin typeface="Arial" pitchFamily="34" charset="0"/>
                <a:cs typeface="Arial" pitchFamily="34" charset="0"/>
              </a:rPr>
              <a:t>  </a:t>
            </a:r>
            <a:r>
              <a:rPr lang="en-US" sz="2000" b="1" dirty="0" err="1">
                <a:latin typeface="Arial" pitchFamily="34" charset="0"/>
                <a:cs typeface="Arial" pitchFamily="34" charset="0"/>
              </a:rPr>
              <a:t>ilə</a:t>
            </a:r>
            <a:r>
              <a:rPr lang="en-US" sz="2000" b="1" dirty="0">
                <a:latin typeface="Arial" pitchFamily="34" charset="0"/>
                <a:cs typeface="Arial" pitchFamily="34" charset="0"/>
              </a:rPr>
              <a:t>  </a:t>
            </a:r>
            <a:r>
              <a:rPr lang="en-US" sz="2000" b="1" dirty="0" err="1">
                <a:latin typeface="Arial" pitchFamily="34" charset="0"/>
                <a:cs typeface="Arial" pitchFamily="34" charset="0"/>
              </a:rPr>
              <a:t>qorunan</a:t>
            </a:r>
            <a:r>
              <a:rPr lang="en-US" sz="2000" b="1" dirty="0">
                <a:latin typeface="Arial" pitchFamily="34" charset="0"/>
                <a:cs typeface="Arial" pitchFamily="34" charset="0"/>
              </a:rPr>
              <a:t> </a:t>
            </a:r>
            <a:r>
              <a:rPr lang="en-US" sz="2000" b="1" dirty="0" err="1">
                <a:latin typeface="Arial" pitchFamily="34" charset="0"/>
                <a:cs typeface="Arial" pitchFamily="34" charset="0"/>
              </a:rPr>
              <a:t>konkret</a:t>
            </a:r>
            <a:r>
              <a:rPr lang="en-US" sz="2000" b="1" dirty="0">
                <a:latin typeface="Arial" pitchFamily="34" charset="0"/>
                <a:cs typeface="Arial" pitchFamily="34" charset="0"/>
              </a:rPr>
              <a:t> </a:t>
            </a:r>
            <a:r>
              <a:rPr lang="en-US" sz="2000" b="1" dirty="0" err="1">
                <a:latin typeface="Arial" pitchFamily="34" charset="0"/>
                <a:cs typeface="Arial" pitchFamily="34" charset="0"/>
              </a:rPr>
              <a:t>hüquq</a:t>
            </a:r>
            <a:r>
              <a:rPr lang="en-US" sz="2000" b="1" dirty="0">
                <a:latin typeface="Arial" pitchFamily="34" charset="0"/>
                <a:cs typeface="Arial" pitchFamily="34" charset="0"/>
              </a:rPr>
              <a:t> </a:t>
            </a:r>
            <a:r>
              <a:rPr lang="en-US" sz="2000" b="1" dirty="0" err="1">
                <a:latin typeface="Arial" pitchFamily="34" charset="0"/>
                <a:cs typeface="Arial" pitchFamily="34" charset="0"/>
              </a:rPr>
              <a:t>mülkiyyətdən</a:t>
            </a:r>
            <a:r>
              <a:rPr lang="en-US" sz="2000" b="1" dirty="0">
                <a:latin typeface="Arial" pitchFamily="34" charset="0"/>
                <a:cs typeface="Arial" pitchFamily="34" charset="0"/>
              </a:rPr>
              <a:t>  </a:t>
            </a:r>
            <a:r>
              <a:rPr lang="en-US" sz="2000" b="1" dirty="0" err="1">
                <a:latin typeface="Arial" pitchFamily="34" charset="0"/>
                <a:cs typeface="Arial" pitchFamily="34" charset="0"/>
              </a:rPr>
              <a:t>maneəsiz</a:t>
            </a:r>
            <a:r>
              <a:rPr lang="en-US" sz="2000" b="1" dirty="0">
                <a:latin typeface="Arial" pitchFamily="34" charset="0"/>
                <a:cs typeface="Arial" pitchFamily="34" charset="0"/>
              </a:rPr>
              <a:t> </a:t>
            </a:r>
            <a:r>
              <a:rPr lang="en-US" sz="2000" b="1" dirty="0" err="1" smtClean="0">
                <a:latin typeface="Arial" pitchFamily="34" charset="0"/>
                <a:cs typeface="Arial" pitchFamily="34" charset="0"/>
              </a:rPr>
              <a:t>istifadə</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hüququdur</a:t>
            </a:r>
            <a:r>
              <a:rPr lang="en-US" sz="2000" b="1" dirty="0">
                <a:latin typeface="Arial" pitchFamily="34" charset="0"/>
                <a:cs typeface="Arial" pitchFamily="34" charset="0"/>
              </a:rPr>
              <a:t> </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bir</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kəsin</a:t>
            </a:r>
            <a:r>
              <a:rPr lang="en-US" sz="2000" b="1" dirty="0">
                <a:latin typeface="Arial" pitchFamily="34" charset="0"/>
                <a:cs typeface="Arial" pitchFamily="34" charset="0"/>
              </a:rPr>
              <a:t> </a:t>
            </a:r>
            <a:r>
              <a:rPr lang="en-US" sz="2000" b="1" dirty="0" err="1">
                <a:latin typeface="Arial" pitchFamily="34" charset="0"/>
                <a:cs typeface="Arial" pitchFamily="34" charset="0"/>
              </a:rPr>
              <a:t>mülkiyyətə</a:t>
            </a:r>
            <a:r>
              <a:rPr lang="en-US" sz="2000" b="1" dirty="0">
                <a:latin typeface="Arial" pitchFamily="34" charset="0"/>
                <a:cs typeface="Arial" pitchFamily="34" charset="0"/>
              </a:rPr>
              <a:t>  sahib </a:t>
            </a:r>
            <a:r>
              <a:rPr lang="en-US" sz="2000" b="1" dirty="0" err="1">
                <a:latin typeface="Arial" pitchFamily="34" charset="0"/>
                <a:cs typeface="Arial" pitchFamily="34" charset="0"/>
              </a:rPr>
              <a:t>olmaq</a:t>
            </a:r>
            <a:r>
              <a:rPr lang="en-US" sz="2000" b="1" dirty="0">
                <a:latin typeface="Arial" pitchFamily="34" charset="0"/>
                <a:cs typeface="Arial" pitchFamily="34" charset="0"/>
              </a:rPr>
              <a:t>, </a:t>
            </a:r>
            <a:r>
              <a:rPr lang="en-US" sz="2000" b="1" dirty="0" err="1">
                <a:latin typeface="Arial" pitchFamily="34" charset="0"/>
                <a:cs typeface="Arial" pitchFamily="34" charset="0"/>
              </a:rPr>
              <a:t>istifadə</a:t>
            </a:r>
            <a:r>
              <a:rPr lang="en-US" sz="2000" b="1" dirty="0">
                <a:latin typeface="Arial" pitchFamily="34" charset="0"/>
                <a:cs typeface="Arial" pitchFamily="34" charset="0"/>
              </a:rPr>
              <a:t>  </a:t>
            </a:r>
            <a:r>
              <a:rPr lang="en-US" sz="2000" b="1" dirty="0" err="1">
                <a:latin typeface="Arial" pitchFamily="34" charset="0"/>
                <a:cs typeface="Arial" pitchFamily="34" charset="0"/>
              </a:rPr>
              <a:t>etmək</a:t>
            </a:r>
            <a:r>
              <a:rPr lang="en-US" sz="2000" b="1" dirty="0">
                <a:latin typeface="Arial" pitchFamily="34" charset="0"/>
                <a:cs typeface="Arial" pitchFamily="34" charset="0"/>
              </a:rPr>
              <a:t>, </a:t>
            </a:r>
            <a:r>
              <a:rPr lang="en-US" sz="2000" b="1" dirty="0" err="1">
                <a:latin typeface="Arial" pitchFamily="34" charset="0"/>
                <a:cs typeface="Arial" pitchFamily="34" charset="0"/>
              </a:rPr>
              <a:t>təmir</a:t>
            </a:r>
            <a:r>
              <a:rPr lang="en-US" sz="2000" b="1" dirty="0">
                <a:latin typeface="Arial" pitchFamily="34" charset="0"/>
                <a:cs typeface="Arial" pitchFamily="34" charset="0"/>
              </a:rPr>
              <a:t> </a:t>
            </a:r>
            <a:r>
              <a:rPr lang="en-US" sz="2000" b="1" dirty="0" err="1">
                <a:latin typeface="Arial" pitchFamily="34" charset="0"/>
                <a:cs typeface="Arial" pitchFamily="34" charset="0"/>
              </a:rPr>
              <a:t>etmək</a:t>
            </a:r>
            <a:r>
              <a:rPr lang="en-US" sz="2000" b="1" dirty="0">
                <a:latin typeface="Arial" pitchFamily="34" charset="0"/>
                <a:cs typeface="Arial" pitchFamily="34" charset="0"/>
              </a:rPr>
              <a:t>, </a:t>
            </a:r>
            <a:r>
              <a:rPr lang="en-US" sz="2000" b="1" dirty="0" err="1" smtClean="0">
                <a:latin typeface="Arial" pitchFamily="34" charset="0"/>
                <a:cs typeface="Arial" pitchFamily="34" charset="0"/>
              </a:rPr>
              <a:t>satmaq</a:t>
            </a:r>
            <a:r>
              <a:rPr lang="en-US" sz="2000" b="1" dirty="0">
                <a:latin typeface="Arial" pitchFamily="34" charset="0"/>
                <a:cs typeface="Arial" pitchFamily="34" charset="0"/>
              </a:rPr>
              <a:t>, </a:t>
            </a:r>
            <a:r>
              <a:rPr lang="en-US" sz="2000" b="1" dirty="0" err="1">
                <a:latin typeface="Arial" pitchFamily="34" charset="0"/>
                <a:cs typeface="Arial" pitchFamily="34" charset="0"/>
              </a:rPr>
              <a:t>girov</a:t>
            </a:r>
            <a:r>
              <a:rPr lang="en-US" sz="2000" b="1" dirty="0">
                <a:latin typeface="Arial" pitchFamily="34" charset="0"/>
                <a:cs typeface="Arial" pitchFamily="34" charset="0"/>
              </a:rPr>
              <a:t> </a:t>
            </a:r>
            <a:r>
              <a:rPr lang="en-US" sz="2000" b="1" dirty="0" err="1">
                <a:latin typeface="Arial" pitchFamily="34" charset="0"/>
                <a:cs typeface="Arial" pitchFamily="34" charset="0"/>
              </a:rPr>
              <a:t>qoymaq</a:t>
            </a:r>
            <a:r>
              <a:rPr lang="en-US" sz="2000" b="1" dirty="0">
                <a:latin typeface="Arial" pitchFamily="34" charset="0"/>
                <a:cs typeface="Arial" pitchFamily="34" charset="0"/>
              </a:rPr>
              <a:t>, </a:t>
            </a:r>
            <a:r>
              <a:rPr lang="en-US" sz="2000" b="1" dirty="0" err="1">
                <a:latin typeface="Arial" pitchFamily="34" charset="0"/>
                <a:cs typeface="Arial" pitchFamily="34" charset="0"/>
              </a:rPr>
              <a:t>icarəyə</a:t>
            </a:r>
            <a:r>
              <a:rPr lang="en-US" sz="2000" b="1" dirty="0">
                <a:latin typeface="Arial" pitchFamily="34" charset="0"/>
                <a:cs typeface="Arial" pitchFamily="34" charset="0"/>
              </a:rPr>
              <a:t> </a:t>
            </a:r>
            <a:r>
              <a:rPr lang="en-US" sz="2000" b="1" dirty="0" err="1">
                <a:latin typeface="Arial" pitchFamily="34" charset="0"/>
                <a:cs typeface="Arial" pitchFamily="34" charset="0"/>
              </a:rPr>
              <a:t>vermək</a:t>
            </a:r>
            <a:r>
              <a:rPr lang="en-US" sz="2000" b="1" dirty="0">
                <a:latin typeface="Arial" pitchFamily="34" charset="0"/>
                <a:cs typeface="Arial" pitchFamily="34" charset="0"/>
              </a:rPr>
              <a:t> </a:t>
            </a:r>
            <a:r>
              <a:rPr lang="en-US" sz="2000" b="1" dirty="0" err="1">
                <a:latin typeface="Arial" pitchFamily="34" charset="0"/>
                <a:cs typeface="Arial" pitchFamily="34" charset="0"/>
              </a:rPr>
              <a:t>və</a:t>
            </a:r>
            <a:r>
              <a:rPr lang="en-US" sz="2000" b="1" dirty="0">
                <a:latin typeface="Arial" pitchFamily="34" charset="0"/>
                <a:cs typeface="Arial" pitchFamily="34" charset="0"/>
              </a:rPr>
              <a:t> </a:t>
            </a:r>
            <a:r>
              <a:rPr lang="en-US" sz="2000" b="1" dirty="0" err="1">
                <a:latin typeface="Arial" pitchFamily="34" charset="0"/>
                <a:cs typeface="Arial" pitchFamily="34" charset="0"/>
              </a:rPr>
              <a:t>məhv</a:t>
            </a:r>
            <a:r>
              <a:rPr lang="en-US" sz="2000" b="1" dirty="0">
                <a:latin typeface="Arial" pitchFamily="34" charset="0"/>
                <a:cs typeface="Arial" pitchFamily="34" charset="0"/>
              </a:rPr>
              <a:t> </a:t>
            </a:r>
            <a:r>
              <a:rPr lang="en-US" sz="2000" b="1" dirty="0" err="1">
                <a:latin typeface="Arial" pitchFamily="34" charset="0"/>
                <a:cs typeface="Arial" pitchFamily="34" charset="0"/>
              </a:rPr>
              <a:t>etmək</a:t>
            </a:r>
            <a:r>
              <a:rPr lang="en-US" sz="2000" b="1" dirty="0">
                <a:latin typeface="Arial" pitchFamily="34" charset="0"/>
                <a:cs typeface="Arial" pitchFamily="34" charset="0"/>
              </a:rPr>
              <a:t> </a:t>
            </a:r>
            <a:r>
              <a:rPr lang="en-US" sz="2000" b="1" dirty="0" err="1">
                <a:latin typeface="Arial" pitchFamily="34" charset="0"/>
                <a:cs typeface="Arial" pitchFamily="34" charset="0"/>
              </a:rPr>
              <a:t>hüququ</a:t>
            </a:r>
            <a:r>
              <a:rPr lang="en-US" sz="2000" b="1" dirty="0" smtClean="0">
                <a:latin typeface="Arial" pitchFamily="34" charset="0"/>
                <a:cs typeface="Arial" pitchFamily="34" charset="0"/>
              </a:rPr>
              <a:t>).</a:t>
            </a:r>
            <a:endParaRPr lang="az-Latn-AZ" sz="2000" b="1" dirty="0" smtClean="0">
              <a:latin typeface="Arial" pitchFamily="34" charset="0"/>
              <a:cs typeface="Arial" pitchFamily="34" charset="0"/>
            </a:endParaRPr>
          </a:p>
          <a:p>
            <a:r>
              <a:rPr lang="en-US" sz="2000" b="1" dirty="0" err="1" smtClean="0">
                <a:latin typeface="Arial" pitchFamily="34" charset="0"/>
                <a:cs typeface="Arial" pitchFamily="34" charset="0"/>
              </a:rPr>
              <a:t>Maneəsiz</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istifadə</a:t>
            </a:r>
            <a:r>
              <a:rPr lang="en-US" sz="2000" b="1" dirty="0">
                <a:latin typeface="Arial" pitchFamily="34" charset="0"/>
                <a:cs typeface="Arial" pitchFamily="34" charset="0"/>
              </a:rPr>
              <a:t>  1 </a:t>
            </a:r>
            <a:r>
              <a:rPr lang="en-US" sz="2000" b="1" dirty="0" err="1">
                <a:latin typeface="Arial" pitchFamily="34" charset="0"/>
                <a:cs typeface="Arial" pitchFamily="34" charset="0"/>
              </a:rPr>
              <a:t>saylı</a:t>
            </a:r>
            <a:r>
              <a:rPr lang="en-US" sz="2000" b="1" dirty="0">
                <a:latin typeface="Arial" pitchFamily="34" charset="0"/>
                <a:cs typeface="Arial" pitchFamily="34" charset="0"/>
              </a:rPr>
              <a:t> </a:t>
            </a:r>
            <a:r>
              <a:rPr lang="en-US" sz="2000" b="1" dirty="0" err="1">
                <a:latin typeface="Arial" pitchFamily="34" charset="0"/>
                <a:cs typeface="Arial" pitchFamily="34" charset="0"/>
              </a:rPr>
              <a:t>Protokolun</a:t>
            </a:r>
            <a:r>
              <a:rPr lang="en-US" sz="2000" b="1" dirty="0">
                <a:latin typeface="Arial" pitchFamily="34" charset="0"/>
                <a:cs typeface="Arial" pitchFamily="34" charset="0"/>
              </a:rPr>
              <a:t> 1-ci </a:t>
            </a:r>
            <a:r>
              <a:rPr lang="en-US" sz="2000" b="1" dirty="0" err="1">
                <a:latin typeface="Arial" pitchFamily="34" charset="0"/>
                <a:cs typeface="Arial" pitchFamily="34" charset="0"/>
              </a:rPr>
              <a:t>Maddəsində</a:t>
            </a:r>
            <a:r>
              <a:rPr lang="en-US" sz="2000" b="1" dirty="0">
                <a:latin typeface="Arial" pitchFamily="34" charset="0"/>
                <a:cs typeface="Arial" pitchFamily="34" charset="0"/>
              </a:rPr>
              <a:t>  </a:t>
            </a:r>
            <a:r>
              <a:rPr lang="en-US" sz="2000" b="1" dirty="0" err="1">
                <a:latin typeface="Arial" pitchFamily="34" charset="0"/>
                <a:cs typeface="Arial" pitchFamily="34" charset="0"/>
              </a:rPr>
              <a:t>göstərilən</a:t>
            </a:r>
            <a:r>
              <a:rPr lang="en-US" sz="2000" b="1" dirty="0">
                <a:latin typeface="Arial" pitchFamily="34" charset="0"/>
                <a:cs typeface="Arial" pitchFamily="34" charset="0"/>
              </a:rPr>
              <a:t> </a:t>
            </a:r>
            <a:r>
              <a:rPr lang="en-US" sz="2000" b="1" dirty="0" err="1">
                <a:latin typeface="Arial" pitchFamily="34" charset="0"/>
                <a:cs typeface="Arial" pitchFamily="34" charset="0"/>
              </a:rPr>
              <a:t>formalarda</a:t>
            </a:r>
            <a:r>
              <a:rPr lang="en-US" sz="2000" b="1" dirty="0">
                <a:latin typeface="Arial" pitchFamily="34" charset="0"/>
                <a:cs typeface="Arial" pitchFamily="34" charset="0"/>
              </a:rPr>
              <a:t>,  </a:t>
            </a:r>
            <a:r>
              <a:rPr lang="en-US" sz="2000" b="1" dirty="0" err="1">
                <a:latin typeface="Arial" pitchFamily="34" charset="0"/>
                <a:cs typeface="Arial" pitchFamily="34" charset="0"/>
              </a:rPr>
              <a:t>dövlət</a:t>
            </a:r>
            <a:r>
              <a:rPr lang="en-US" sz="2000" b="1" dirty="0">
                <a:latin typeface="Arial" pitchFamily="34" charset="0"/>
                <a:cs typeface="Arial" pitchFamily="34" charset="0"/>
              </a:rPr>
              <a:t> </a:t>
            </a:r>
            <a:r>
              <a:rPr lang="en-US" sz="2000" b="1" dirty="0" err="1" smtClean="0">
                <a:latin typeface="Arial" pitchFamily="34" charset="0"/>
                <a:cs typeface="Arial" pitchFamily="34" charset="0"/>
              </a:rPr>
              <a:t>və</a:t>
            </a:r>
            <a:r>
              <a:rPr lang="az-Latn-AZ" sz="2000" b="1" dirty="0" smtClean="0">
                <a:latin typeface="Arial" pitchFamily="34" charset="0"/>
                <a:cs typeface="Arial" pitchFamily="34" charset="0"/>
              </a:rPr>
              <a:t> </a:t>
            </a:r>
            <a:r>
              <a:rPr lang="en-US" sz="2000" b="1" dirty="0" err="1" smtClean="0">
                <a:latin typeface="Arial" pitchFamily="34" charset="0"/>
                <a:cs typeface="Arial" pitchFamily="34" charset="0"/>
              </a:rPr>
              <a:t>dövlət</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orqanları</a:t>
            </a:r>
            <a:r>
              <a:rPr lang="en-US" sz="2000" b="1" dirty="0">
                <a:latin typeface="Arial" pitchFamily="34" charset="0"/>
                <a:cs typeface="Arial" pitchFamily="34" charset="0"/>
              </a:rPr>
              <a:t> </a:t>
            </a:r>
            <a:r>
              <a:rPr lang="en-US" sz="2000" b="1" dirty="0" err="1">
                <a:latin typeface="Arial" pitchFamily="34" charset="0"/>
                <a:cs typeface="Arial" pitchFamily="34" charset="0"/>
              </a:rPr>
              <a:t>tərəfindən</a:t>
            </a:r>
            <a:r>
              <a:rPr lang="en-US" sz="2000" b="1" dirty="0">
                <a:latin typeface="Arial" pitchFamily="34" charset="0"/>
                <a:cs typeface="Arial" pitchFamily="34" charset="0"/>
              </a:rPr>
              <a:t> </a:t>
            </a:r>
            <a:r>
              <a:rPr lang="en-US" sz="2000" b="1" dirty="0" err="1">
                <a:latin typeface="Arial" pitchFamily="34" charset="0"/>
                <a:cs typeface="Arial" pitchFamily="34" charset="0"/>
              </a:rPr>
              <a:t>müdaxiləyə</a:t>
            </a:r>
            <a:r>
              <a:rPr lang="en-US" sz="2000" b="1" dirty="0">
                <a:latin typeface="Arial" pitchFamily="34" charset="0"/>
                <a:cs typeface="Arial" pitchFamily="34" charset="0"/>
              </a:rPr>
              <a:t>  </a:t>
            </a:r>
            <a:r>
              <a:rPr lang="en-US" sz="2000" b="1" dirty="0" err="1">
                <a:latin typeface="Arial" pitchFamily="34" charset="0"/>
                <a:cs typeface="Arial" pitchFamily="34" charset="0"/>
              </a:rPr>
              <a:t>qarşı</a:t>
            </a:r>
            <a:r>
              <a:rPr lang="en-US" sz="2000" b="1" dirty="0">
                <a:latin typeface="Arial" pitchFamily="34" charset="0"/>
                <a:cs typeface="Arial" pitchFamily="34" charset="0"/>
              </a:rPr>
              <a:t> </a:t>
            </a:r>
            <a:r>
              <a:rPr lang="en-US" sz="2000" b="1" dirty="0" err="1">
                <a:latin typeface="Arial" pitchFamily="34" charset="0"/>
                <a:cs typeface="Arial" pitchFamily="34" charset="0"/>
              </a:rPr>
              <a:t>mühafizə</a:t>
            </a:r>
            <a:r>
              <a:rPr lang="en-US" sz="2000" b="1" dirty="0">
                <a:latin typeface="Arial" pitchFamily="34" charset="0"/>
                <a:cs typeface="Arial" pitchFamily="34" charset="0"/>
              </a:rPr>
              <a:t>  </a:t>
            </a:r>
            <a:r>
              <a:rPr lang="en-US" sz="2000" b="1" dirty="0" err="1">
                <a:latin typeface="Arial" pitchFamily="34" charset="0"/>
                <a:cs typeface="Arial" pitchFamily="34" charset="0"/>
              </a:rPr>
              <a:t>olunur</a:t>
            </a:r>
            <a:r>
              <a:rPr lang="en-US" sz="2000" b="1" dirty="0">
                <a:latin typeface="Arial" pitchFamily="34" charset="0"/>
                <a:cs typeface="Arial" pitchFamily="34" charset="0"/>
              </a:rPr>
              <a:t> (</a:t>
            </a:r>
            <a:r>
              <a:rPr lang="en-US" sz="2000" b="1" dirty="0" err="1" smtClean="0">
                <a:latin typeface="Arial" pitchFamily="34" charset="0"/>
                <a:cs typeface="Arial" pitchFamily="34" charset="0"/>
              </a:rPr>
              <a:t>sahiblikdən</a:t>
            </a:r>
            <a:r>
              <a:rPr lang="az-Latn-AZ" sz="2000" b="1" dirty="0" smtClean="0">
                <a:latin typeface="Arial" pitchFamily="34" charset="0"/>
                <a:cs typeface="Arial" pitchFamily="34" charset="0"/>
              </a:rPr>
              <a:t> </a:t>
            </a:r>
            <a:r>
              <a:rPr lang="en-US" sz="2000" b="1" dirty="0" err="1" smtClean="0">
                <a:latin typeface="Arial" pitchFamily="34" charset="0"/>
                <a:cs typeface="Arial" pitchFamily="34" charset="0"/>
              </a:rPr>
              <a:t>məhrumetmə</a:t>
            </a:r>
            <a:r>
              <a:rPr lang="en-US" sz="2000" b="1" dirty="0" smtClean="0">
                <a:latin typeface="Arial" pitchFamily="34" charset="0"/>
                <a:cs typeface="Arial" pitchFamily="34" charset="0"/>
              </a:rPr>
              <a:t> </a:t>
            </a:r>
            <a:r>
              <a:rPr lang="en-US" sz="2000" b="1" dirty="0">
                <a:latin typeface="Arial" pitchFamily="34" charset="0"/>
                <a:cs typeface="Arial" pitchFamily="34" charset="0"/>
              </a:rPr>
              <a:t>+ </a:t>
            </a:r>
            <a:r>
              <a:rPr lang="en-US" sz="2000" b="1" dirty="0" err="1">
                <a:latin typeface="Arial" pitchFamily="34" charset="0"/>
                <a:cs typeface="Arial" pitchFamily="34" charset="0"/>
              </a:rPr>
              <a:t>istifadəsinə</a:t>
            </a:r>
            <a:r>
              <a:rPr lang="en-US" sz="2000" b="1" dirty="0">
                <a:latin typeface="Arial" pitchFamily="34" charset="0"/>
                <a:cs typeface="Arial" pitchFamily="34" charset="0"/>
              </a:rPr>
              <a:t> </a:t>
            </a:r>
            <a:r>
              <a:rPr lang="en-US" sz="2000" b="1" dirty="0" err="1">
                <a:latin typeface="Arial" pitchFamily="34" charset="0"/>
                <a:cs typeface="Arial" pitchFamily="34" charset="0"/>
              </a:rPr>
              <a:t>nəzarət</a:t>
            </a:r>
            <a:r>
              <a:rPr lang="en-US" sz="2000" b="1" dirty="0">
                <a:latin typeface="Arial" pitchFamily="34" charset="0"/>
                <a:cs typeface="Arial" pitchFamily="34" charset="0"/>
              </a:rPr>
              <a:t> + </a:t>
            </a:r>
            <a:r>
              <a:rPr lang="en-US" sz="2000" b="1" dirty="0" err="1">
                <a:latin typeface="Arial" pitchFamily="34" charset="0"/>
                <a:cs typeface="Arial" pitchFamily="34" charset="0"/>
              </a:rPr>
              <a:t>əmlaka</a:t>
            </a:r>
            <a:r>
              <a:rPr lang="en-US" sz="2000" b="1" dirty="0">
                <a:latin typeface="Arial" pitchFamily="34" charset="0"/>
                <a:cs typeface="Arial" pitchFamily="34" charset="0"/>
              </a:rPr>
              <a:t> </a:t>
            </a:r>
            <a:r>
              <a:rPr lang="en-US" sz="2000" b="1" dirty="0" err="1">
                <a:latin typeface="Arial" pitchFamily="34" charset="0"/>
                <a:cs typeface="Arial" pitchFamily="34" charset="0"/>
              </a:rPr>
              <a:t>hörmət</a:t>
            </a:r>
            <a:r>
              <a:rPr lang="en-US" sz="2000" b="1" dirty="0" smtClean="0">
                <a:latin typeface="Arial" pitchFamily="34" charset="0"/>
                <a:cs typeface="Arial" pitchFamily="34" charset="0"/>
              </a:rPr>
              <a:t>).</a:t>
            </a:r>
            <a:r>
              <a:rPr lang="az-Latn-AZ" sz="2000" b="1" dirty="0" smtClean="0">
                <a:latin typeface="Arial" pitchFamily="34" charset="0"/>
                <a:cs typeface="Arial" pitchFamily="34" charset="0"/>
              </a:rPr>
              <a:t> </a:t>
            </a:r>
          </a:p>
          <a:p>
            <a:r>
              <a:rPr lang="az-Latn-AZ" sz="2000" b="1" dirty="0" smtClean="0">
                <a:latin typeface="Arial" pitchFamily="34" charset="0"/>
                <a:cs typeface="Arial" pitchFamily="34" charset="0"/>
              </a:rPr>
              <a:t>D</a:t>
            </a:r>
            <a:r>
              <a:rPr lang="en-US" sz="2000" b="1" dirty="0" err="1" smtClean="0">
                <a:latin typeface="Arial" pitchFamily="34" charset="0"/>
                <a:cs typeface="Arial" pitchFamily="34" charset="0"/>
              </a:rPr>
              <a:t>övlət</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orqanlarının</a:t>
            </a:r>
            <a:r>
              <a:rPr lang="en-US" sz="2000" b="1" dirty="0">
                <a:latin typeface="Arial" pitchFamily="34" charset="0"/>
                <a:cs typeface="Arial" pitchFamily="34" charset="0"/>
              </a:rPr>
              <a:t>  </a:t>
            </a:r>
            <a:r>
              <a:rPr lang="en-US" sz="2000" b="1" dirty="0" err="1">
                <a:latin typeface="Arial" pitchFamily="34" charset="0"/>
                <a:cs typeface="Arial" pitchFamily="34" charset="0"/>
              </a:rPr>
              <a:t>ərizəçinin</a:t>
            </a:r>
            <a:r>
              <a:rPr lang="en-US" sz="2000" b="1" dirty="0">
                <a:latin typeface="Arial" pitchFamily="34" charset="0"/>
                <a:cs typeface="Arial" pitchFamily="34" charset="0"/>
              </a:rPr>
              <a:t>  </a:t>
            </a:r>
            <a:r>
              <a:rPr lang="en-US" sz="2000" b="1" dirty="0" err="1">
                <a:latin typeface="Arial" pitchFamily="34" charset="0"/>
                <a:cs typeface="Arial" pitchFamily="34" charset="0"/>
              </a:rPr>
              <a:t>əmlakının</a:t>
            </a:r>
            <a:r>
              <a:rPr lang="en-US" sz="2000" b="1" dirty="0">
                <a:latin typeface="Arial" pitchFamily="34" charset="0"/>
                <a:cs typeface="Arial" pitchFamily="34" charset="0"/>
              </a:rPr>
              <a:t> </a:t>
            </a:r>
            <a:r>
              <a:rPr lang="en-US" sz="2000" b="1" dirty="0" err="1">
                <a:latin typeface="Arial" pitchFamily="34" charset="0"/>
                <a:cs typeface="Arial" pitchFamily="34" charset="0"/>
              </a:rPr>
              <a:t>qorunması</a:t>
            </a:r>
            <a:r>
              <a:rPr lang="en-US" sz="2000" b="1" dirty="0">
                <a:latin typeface="Arial" pitchFamily="34" charset="0"/>
                <a:cs typeface="Arial" pitchFamily="34" charset="0"/>
              </a:rPr>
              <a:t> </a:t>
            </a:r>
            <a:r>
              <a:rPr lang="en-US" sz="2000" b="1" dirty="0" err="1">
                <a:latin typeface="Arial" pitchFamily="34" charset="0"/>
                <a:cs typeface="Arial" pitchFamily="34" charset="0"/>
              </a:rPr>
              <a:t>və</a:t>
            </a:r>
            <a:r>
              <a:rPr lang="en-US" sz="2000" b="1" dirty="0">
                <a:latin typeface="Arial" pitchFamily="34" charset="0"/>
                <a:cs typeface="Arial" pitchFamily="34" charset="0"/>
              </a:rPr>
              <a:t>  </a:t>
            </a:r>
            <a:r>
              <a:rPr lang="en-US" sz="2000" b="1" dirty="0" err="1">
                <a:latin typeface="Arial" pitchFamily="34" charset="0"/>
                <a:cs typeface="Arial" pitchFamily="34" charset="0"/>
              </a:rPr>
              <a:t>müdafiə</a:t>
            </a:r>
            <a:r>
              <a:rPr lang="en-US" sz="2000" b="1" dirty="0">
                <a:latin typeface="Arial" pitchFamily="34" charset="0"/>
                <a:cs typeface="Arial" pitchFamily="34" charset="0"/>
              </a:rPr>
              <a:t>  </a:t>
            </a:r>
            <a:r>
              <a:rPr lang="en-US" sz="2000" b="1" dirty="0" err="1">
                <a:latin typeface="Arial" pitchFamily="34" charset="0"/>
                <a:cs typeface="Arial" pitchFamily="34" charset="0"/>
              </a:rPr>
              <a:t>edilməsinə</a:t>
            </a:r>
            <a:r>
              <a:rPr lang="en-US" sz="2000" b="1" dirty="0">
                <a:latin typeface="Arial" pitchFamily="34" charset="0"/>
                <a:cs typeface="Arial" pitchFamily="34" charset="0"/>
              </a:rPr>
              <a:t>  </a:t>
            </a:r>
            <a:r>
              <a:rPr lang="en-US" sz="2000" b="1" dirty="0" err="1" smtClean="0">
                <a:latin typeface="Arial" pitchFamily="34" charset="0"/>
                <a:cs typeface="Arial" pitchFamily="34" charset="0"/>
              </a:rPr>
              <a:t>dair</a:t>
            </a:r>
            <a:r>
              <a:rPr lang="az-Latn-AZ" sz="2000" b="1" dirty="0" smtClean="0">
                <a:latin typeface="Arial" pitchFamily="34" charset="0"/>
                <a:cs typeface="Arial" pitchFamily="34" charset="0"/>
              </a:rPr>
              <a:t> </a:t>
            </a:r>
            <a:r>
              <a:rPr lang="en-US" sz="2000" b="1" dirty="0" err="1" smtClean="0">
                <a:latin typeface="Arial" pitchFamily="34" charset="0"/>
                <a:cs typeface="Arial" pitchFamily="34" charset="0"/>
              </a:rPr>
              <a:t>müsbət</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öhdəlikləri</a:t>
            </a:r>
            <a:r>
              <a:rPr lang="en-US" sz="2000" b="1" dirty="0">
                <a:latin typeface="Arial" pitchFamily="34" charset="0"/>
                <a:cs typeface="Arial" pitchFamily="34" charset="0"/>
              </a:rPr>
              <a:t> var.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 y="340519"/>
            <a:ext cx="822325"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0355" y="514350"/>
            <a:ext cx="354013" cy="43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277489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82563"/>
            <a:ext cx="817563" cy="785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Содержимое 2"/>
          <p:cNvSpPr>
            <a:spLocks noGrp="1"/>
          </p:cNvSpPr>
          <p:nvPr>
            <p:ph idx="1"/>
          </p:nvPr>
        </p:nvSpPr>
        <p:spPr>
          <a:xfrm>
            <a:off x="683568" y="357172"/>
            <a:ext cx="8064896" cy="3366706"/>
          </a:xfrm>
        </p:spPr>
        <p:txBody>
          <a:bodyPr>
            <a:normAutofit fontScale="92500" lnSpcReduction="10000"/>
          </a:bodyPr>
          <a:lstStyle/>
          <a:p>
            <a:pPr algn="just">
              <a:buNone/>
            </a:pPr>
            <a:r>
              <a:rPr lang="az-Latn-AZ" sz="3200" b="1" dirty="0">
                <a:effectLst>
                  <a:outerShdw blurRad="38100" dist="38100" dir="2700000" algn="tl">
                    <a:srgbClr val="000000">
                      <a:alpha val="43137"/>
                    </a:srgbClr>
                  </a:outerShdw>
                </a:effectLst>
              </a:rPr>
              <a:t> </a:t>
            </a:r>
            <a:r>
              <a:rPr lang="az-Latn-AZ" sz="3200" b="1" dirty="0" smtClean="0">
                <a:effectLst>
                  <a:outerShdw blurRad="38100" dist="38100" dir="2700000" algn="tl">
                    <a:srgbClr val="000000">
                      <a:alpha val="43137"/>
                    </a:srgbClr>
                  </a:outerShdw>
                </a:effectLst>
              </a:rPr>
              <a:t>  </a:t>
            </a:r>
          </a:p>
          <a:p>
            <a:pPr algn="just">
              <a:buFont typeface="Wingdings" panose="05000000000000000000" pitchFamily="2" charset="2"/>
              <a:buChar char="Ø"/>
            </a:pPr>
            <a:r>
              <a:rPr lang="az-Latn-AZ" sz="2600" b="1" dirty="0" smtClean="0">
                <a:latin typeface="Arial" pitchFamily="34" charset="0"/>
                <a:cs typeface="Arial" pitchFamily="34" charset="0"/>
              </a:rPr>
              <a:t>Məsələn</a:t>
            </a:r>
            <a:r>
              <a:rPr lang="az-Latn-AZ" sz="2600" b="1" dirty="0">
                <a:latin typeface="Arial" pitchFamily="34" charset="0"/>
                <a:cs typeface="Arial" pitchFamily="34" charset="0"/>
              </a:rPr>
              <a:t>, Önəryıldız  Türkiyəyə  </a:t>
            </a:r>
            <a:r>
              <a:rPr lang="az-Latn-AZ" sz="2600" b="1" dirty="0" smtClean="0">
                <a:latin typeface="Arial" pitchFamily="34" charset="0"/>
                <a:cs typeface="Arial" pitchFamily="34" charset="0"/>
              </a:rPr>
              <a:t>qarşı məhkəmə  </a:t>
            </a:r>
            <a:r>
              <a:rPr lang="az-Latn-AZ" sz="2600" b="1" dirty="0">
                <a:latin typeface="Arial" pitchFamily="34" charset="0"/>
                <a:cs typeface="Arial" pitchFamily="34" charset="0"/>
              </a:rPr>
              <a:t>işində, Məhkəmə bildirmişdi ki, </a:t>
            </a:r>
            <a:r>
              <a:rPr lang="az-Latn-AZ" sz="2600" b="1" dirty="0" smtClean="0">
                <a:latin typeface="Arial" pitchFamily="34" charset="0"/>
                <a:cs typeface="Arial" pitchFamily="34" charset="0"/>
              </a:rPr>
              <a:t>1 saylı </a:t>
            </a:r>
            <a:r>
              <a:rPr lang="az-Latn-AZ" sz="2600" b="1" dirty="0">
                <a:latin typeface="Arial" pitchFamily="34" charset="0"/>
                <a:cs typeface="Arial" pitchFamily="34" charset="0"/>
              </a:rPr>
              <a:t>Protokolun 1-ci Maddəsi ilə </a:t>
            </a:r>
            <a:r>
              <a:rPr lang="az-Latn-AZ" sz="2600" b="1" dirty="0" smtClean="0">
                <a:latin typeface="Arial" pitchFamily="34" charset="0"/>
                <a:cs typeface="Arial" pitchFamily="34" charset="0"/>
              </a:rPr>
              <a:t>təminat verilən </a:t>
            </a:r>
            <a:r>
              <a:rPr lang="az-Latn-AZ" sz="2600" b="1" dirty="0">
                <a:latin typeface="Arial" pitchFamily="34" charset="0"/>
                <a:cs typeface="Arial" pitchFamily="34" charset="0"/>
              </a:rPr>
              <a:t>hüququn səmərəli şəkildə  </a:t>
            </a:r>
            <a:r>
              <a:rPr lang="az-Latn-AZ" sz="2600" b="1" dirty="0" smtClean="0">
                <a:latin typeface="Arial" pitchFamily="34" charset="0"/>
                <a:cs typeface="Arial" pitchFamily="34" charset="0"/>
              </a:rPr>
              <a:t>həyata keçirilməsi </a:t>
            </a:r>
            <a:r>
              <a:rPr lang="az-Latn-AZ" sz="2600" b="1" dirty="0">
                <a:latin typeface="Arial" pitchFamily="34" charset="0"/>
                <a:cs typeface="Arial" pitchFamily="34" charset="0"/>
              </a:rPr>
              <a:t>təkcə  dövlətin </a:t>
            </a:r>
            <a:r>
              <a:rPr lang="az-Latn-AZ" sz="2600" b="1" dirty="0" smtClean="0">
                <a:latin typeface="Arial" pitchFamily="34" charset="0"/>
                <a:cs typeface="Arial" pitchFamily="34" charset="0"/>
              </a:rPr>
              <a:t>müdaxilə etməmək </a:t>
            </a:r>
            <a:r>
              <a:rPr lang="az-Latn-AZ" sz="2600" b="1" dirty="0">
                <a:latin typeface="Arial" pitchFamily="34" charset="0"/>
                <a:cs typeface="Arial" pitchFamily="34" charset="0"/>
              </a:rPr>
              <a:t>öhdəliyindən asılı  deyil, </a:t>
            </a:r>
            <a:r>
              <a:rPr lang="az-Latn-AZ" sz="2600" b="1" dirty="0" smtClean="0">
                <a:latin typeface="Arial" pitchFamily="34" charset="0"/>
                <a:cs typeface="Arial" pitchFamily="34" charset="0"/>
              </a:rPr>
              <a:t>həmçinin ərizəçinin </a:t>
            </a:r>
            <a:r>
              <a:rPr lang="az-Latn-AZ" sz="2600" b="1" dirty="0">
                <a:latin typeface="Arial" pitchFamily="34" charset="0"/>
                <a:cs typeface="Arial" pitchFamily="34" charset="0"/>
              </a:rPr>
              <a:t>qanuni olaraq </a:t>
            </a:r>
            <a:r>
              <a:rPr lang="az-Latn-AZ" sz="2600" b="1" dirty="0" smtClean="0">
                <a:latin typeface="Arial" pitchFamily="34" charset="0"/>
                <a:cs typeface="Arial" pitchFamily="34" charset="0"/>
              </a:rPr>
              <a:t>dövlət orqanlarından </a:t>
            </a:r>
            <a:r>
              <a:rPr lang="az-Latn-AZ" sz="2600" b="1" dirty="0">
                <a:latin typeface="Arial" pitchFamily="34" charset="0"/>
                <a:cs typeface="Arial" pitchFamily="34" charset="0"/>
              </a:rPr>
              <a:t>və  öz mülkiyyətindən </a:t>
            </a:r>
            <a:r>
              <a:rPr lang="az-Latn-AZ" sz="2600" b="1" dirty="0" smtClean="0">
                <a:latin typeface="Arial" pitchFamily="34" charset="0"/>
                <a:cs typeface="Arial" pitchFamily="34" charset="0"/>
              </a:rPr>
              <a:t>dinc istifadə  </a:t>
            </a:r>
            <a:r>
              <a:rPr lang="az-Latn-AZ" sz="2600" b="1" dirty="0">
                <a:latin typeface="Arial" pitchFamily="34" charset="0"/>
                <a:cs typeface="Arial" pitchFamily="34" charset="0"/>
              </a:rPr>
              <a:t>üçün gözlədiyi müsbət  </a:t>
            </a:r>
            <a:r>
              <a:rPr lang="az-Latn-AZ" sz="2600" b="1" dirty="0" smtClean="0">
                <a:latin typeface="Arial" pitchFamily="34" charset="0"/>
                <a:cs typeface="Arial" pitchFamily="34" charset="0"/>
              </a:rPr>
              <a:t>tədbirlərin yerinə </a:t>
            </a:r>
            <a:r>
              <a:rPr lang="az-Latn-AZ" sz="2600" b="1" dirty="0">
                <a:latin typeface="Arial" pitchFamily="34" charset="0"/>
                <a:cs typeface="Arial" pitchFamily="34" charset="0"/>
              </a:rPr>
              <a:t>yetirilməsini tələb edir. </a:t>
            </a:r>
            <a:endParaRPr lang="ru-RU" sz="2600" b="1" dirty="0"/>
          </a:p>
        </p:txBody>
      </p:sp>
      <p:sp>
        <p:nvSpPr>
          <p:cNvPr id="7" name="Заголовок 6"/>
          <p:cNvSpPr>
            <a:spLocks noGrp="1"/>
          </p:cNvSpPr>
          <p:nvPr>
            <p:ph type="title"/>
          </p:nvPr>
        </p:nvSpPr>
        <p:spPr>
          <a:xfrm>
            <a:off x="549382" y="4948014"/>
            <a:ext cx="7858180" cy="628640"/>
          </a:xfrm>
        </p:spPr>
        <p:txBody>
          <a:bodyPr>
            <a:normAutofit fontScale="90000"/>
          </a:bodyPr>
          <a:lstStyle/>
          <a:p>
            <a:r>
              <a:rPr lang="az-Latn-AZ" sz="3200" b="1" dirty="0" smtClean="0">
                <a:effectLst>
                  <a:outerShdw blurRad="38100" dist="38100" dir="2700000" algn="tl">
                    <a:srgbClr val="000000">
                      <a:alpha val="43137"/>
                    </a:srgbClr>
                  </a:outerShdw>
                </a:effectLst>
                <a:latin typeface="+mn-lt"/>
              </a:rPr>
              <a:t/>
            </a:r>
            <a:br>
              <a:rPr lang="az-Latn-AZ" sz="3200" b="1" dirty="0" smtClean="0">
                <a:effectLst>
                  <a:outerShdw blurRad="38100" dist="38100" dir="2700000" algn="tl">
                    <a:srgbClr val="000000">
                      <a:alpha val="43137"/>
                    </a:srgbClr>
                  </a:outerShdw>
                </a:effectLst>
                <a:latin typeface="+mn-lt"/>
              </a:rPr>
            </a:br>
            <a:r>
              <a:rPr lang="az-Latn-AZ" sz="3200" b="1" dirty="0" smtClean="0">
                <a:effectLst>
                  <a:outerShdw blurRad="38100" dist="38100" dir="2700000" algn="tl">
                    <a:srgbClr val="000000">
                      <a:alpha val="43137"/>
                    </a:srgbClr>
                  </a:outerShdw>
                </a:effectLst>
                <a:latin typeface="+mn-lt"/>
              </a:rPr>
              <a:t/>
            </a:r>
            <a:br>
              <a:rPr lang="az-Latn-AZ" sz="3200" b="1" dirty="0" smtClean="0">
                <a:effectLst>
                  <a:outerShdw blurRad="38100" dist="38100" dir="2700000" algn="tl">
                    <a:srgbClr val="000000">
                      <a:alpha val="43137"/>
                    </a:srgbClr>
                  </a:outerShdw>
                </a:effectLst>
                <a:latin typeface="+mn-lt"/>
              </a:rPr>
            </a:br>
            <a:endParaRPr lang="ru-RU" sz="3200" b="1" dirty="0">
              <a:effectLst>
                <a:outerShdw blurRad="38100" dist="38100" dir="2700000" algn="tl">
                  <a:srgbClr val="000000">
                    <a:alpha val="43137"/>
                  </a:srgbClr>
                </a:outerShdw>
              </a:effectLst>
              <a:latin typeface="+mn-lt"/>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2892" y="398463"/>
            <a:ext cx="231775" cy="354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3478"/>
            <a:ext cx="8073720" cy="1368152"/>
          </a:xfrm>
          <a:ln>
            <a:noFill/>
          </a:ln>
        </p:spPr>
        <p:txBody>
          <a:bodyPr>
            <a:noAutofit/>
          </a:bodyPr>
          <a:lstStyle/>
          <a:p>
            <a:pPr algn="ctr"/>
            <a:r>
              <a:rPr lang="az-Latn-AZ" sz="2600" b="1" i="1" u="sng" dirty="0" smtClean="0">
                <a:solidFill>
                  <a:srgbClr val="C00000"/>
                </a:solidFill>
                <a:latin typeface="Arial" panose="020B0604020202020204" pitchFamily="34" charset="0"/>
                <a:cs typeface="Arial" panose="020B0604020202020204" pitchFamily="34" charset="0"/>
              </a:rPr>
              <a:t>Protokol </a:t>
            </a:r>
            <a:r>
              <a:rPr lang="en-US" sz="2600" b="1" i="1" u="sng" dirty="0" smtClean="0">
                <a:solidFill>
                  <a:srgbClr val="C00000"/>
                </a:solidFill>
                <a:latin typeface="Arial" panose="020B0604020202020204" pitchFamily="34" charset="0"/>
                <a:cs typeface="Arial" panose="020B0604020202020204" pitchFamily="34" charset="0"/>
              </a:rPr>
              <a:t>1 </a:t>
            </a:r>
            <a:r>
              <a:rPr lang="en-US" sz="2600" b="1" i="1" u="sng" dirty="0" err="1">
                <a:solidFill>
                  <a:srgbClr val="C00000"/>
                </a:solidFill>
                <a:latin typeface="Arial" panose="020B0604020202020204" pitchFamily="34" charset="0"/>
                <a:cs typeface="Arial" panose="020B0604020202020204" pitchFamily="34" charset="0"/>
              </a:rPr>
              <a:t>maddə</a:t>
            </a:r>
            <a:r>
              <a:rPr lang="en-US" sz="2600" b="1" i="1" u="sng" dirty="0">
                <a:solidFill>
                  <a:srgbClr val="C00000"/>
                </a:solidFill>
                <a:latin typeface="Arial" panose="020B0604020202020204" pitchFamily="34" charset="0"/>
                <a:cs typeface="Arial" panose="020B0604020202020204" pitchFamily="34" charset="0"/>
              </a:rPr>
              <a:t> 1-in </a:t>
            </a:r>
            <a:r>
              <a:rPr lang="en-US" sz="2600" b="1" i="1" u="sng" dirty="0" err="1">
                <a:solidFill>
                  <a:srgbClr val="C00000"/>
                </a:solidFill>
                <a:latin typeface="Arial" panose="020B0604020202020204" pitchFamily="34" charset="0"/>
                <a:cs typeface="Arial" panose="020B0604020202020204" pitchFamily="34" charset="0"/>
              </a:rPr>
              <a:t>pozulub-pozulmadığını</a:t>
            </a:r>
            <a:r>
              <a:rPr lang="en-US" sz="2600" b="1" i="1" u="sng" dirty="0">
                <a:solidFill>
                  <a:srgbClr val="C00000"/>
                </a:solidFill>
                <a:latin typeface="Arial" panose="020B0604020202020204" pitchFamily="34" charset="0"/>
                <a:cs typeface="Arial" panose="020B0604020202020204" pitchFamily="34" charset="0"/>
              </a:rPr>
              <a:t> </a:t>
            </a:r>
            <a:r>
              <a:rPr lang="en-US" sz="2600" b="1" i="1" u="sng" dirty="0" err="1">
                <a:solidFill>
                  <a:srgbClr val="C00000"/>
                </a:solidFill>
                <a:latin typeface="Arial" panose="020B0604020202020204" pitchFamily="34" charset="0"/>
                <a:cs typeface="Arial" panose="020B0604020202020204" pitchFamily="34" charset="0"/>
              </a:rPr>
              <a:t>araşdırarkən</a:t>
            </a:r>
            <a:r>
              <a:rPr lang="en-US" sz="2600" b="1" i="1" u="sng" dirty="0">
                <a:solidFill>
                  <a:srgbClr val="C00000"/>
                </a:solidFill>
                <a:latin typeface="Arial" panose="020B0604020202020204" pitchFamily="34" charset="0"/>
                <a:cs typeface="Arial" panose="020B0604020202020204" pitchFamily="34" charset="0"/>
              </a:rPr>
              <a:t> ilk </a:t>
            </a:r>
            <a:r>
              <a:rPr lang="en-US" sz="2600" b="1" i="1" u="sng" dirty="0" err="1">
                <a:solidFill>
                  <a:srgbClr val="C00000"/>
                </a:solidFill>
                <a:latin typeface="Arial" panose="020B0604020202020204" pitchFamily="34" charset="0"/>
                <a:cs typeface="Arial" panose="020B0604020202020204" pitchFamily="34" charset="0"/>
              </a:rPr>
              <a:t>növbədə</a:t>
            </a:r>
            <a:r>
              <a:rPr lang="en-US" sz="2600" b="1" i="1" u="sng" dirty="0">
                <a:solidFill>
                  <a:srgbClr val="C00000"/>
                </a:solidFill>
                <a:latin typeface="Arial" panose="020B0604020202020204" pitchFamily="34" charset="0"/>
                <a:cs typeface="Arial" panose="020B0604020202020204" pitchFamily="34" charset="0"/>
              </a:rPr>
              <a:t> </a:t>
            </a:r>
            <a:r>
              <a:rPr lang="en-US" sz="2600" b="1" i="1" u="sng" dirty="0" err="1">
                <a:solidFill>
                  <a:srgbClr val="C00000"/>
                </a:solidFill>
                <a:latin typeface="Arial" panose="020B0604020202020204" pitchFamily="34" charset="0"/>
                <a:cs typeface="Arial" panose="020B0604020202020204" pitchFamily="34" charset="0"/>
              </a:rPr>
              <a:t>müəyyən</a:t>
            </a:r>
            <a:r>
              <a:rPr lang="en-US" sz="2600" b="1" i="1" u="sng" dirty="0">
                <a:solidFill>
                  <a:srgbClr val="C00000"/>
                </a:solidFill>
                <a:latin typeface="Arial" panose="020B0604020202020204" pitchFamily="34" charset="0"/>
                <a:cs typeface="Arial" panose="020B0604020202020204" pitchFamily="34" charset="0"/>
              </a:rPr>
              <a:t> </a:t>
            </a:r>
            <a:r>
              <a:rPr lang="en-US" sz="2600" b="1" i="1" u="sng" dirty="0" err="1">
                <a:solidFill>
                  <a:srgbClr val="C00000"/>
                </a:solidFill>
                <a:latin typeface="Arial" panose="020B0604020202020204" pitchFamily="34" charset="0"/>
                <a:cs typeface="Arial" panose="020B0604020202020204" pitchFamily="34" charset="0"/>
              </a:rPr>
              <a:t>etmək</a:t>
            </a:r>
            <a:r>
              <a:rPr lang="en-US" sz="2600" b="1" i="1" u="sng" dirty="0">
                <a:solidFill>
                  <a:srgbClr val="C00000"/>
                </a:solidFill>
                <a:latin typeface="Arial" panose="020B0604020202020204" pitchFamily="34" charset="0"/>
                <a:cs typeface="Arial" panose="020B0604020202020204" pitchFamily="34" charset="0"/>
              </a:rPr>
              <a:t> </a:t>
            </a:r>
            <a:r>
              <a:rPr lang="en-US" sz="2600" b="1" i="1" u="sng" dirty="0" err="1">
                <a:solidFill>
                  <a:srgbClr val="C00000"/>
                </a:solidFill>
                <a:latin typeface="Arial" panose="020B0604020202020204" pitchFamily="34" charset="0"/>
                <a:cs typeface="Arial" panose="020B0604020202020204" pitchFamily="34" charset="0"/>
              </a:rPr>
              <a:t>lazımdır</a:t>
            </a:r>
            <a:r>
              <a:rPr lang="en-US" sz="2600" b="1" i="1" u="sng" dirty="0">
                <a:solidFill>
                  <a:srgbClr val="C00000"/>
                </a:solidFill>
                <a:latin typeface="Arial" panose="020B0604020202020204" pitchFamily="34" charset="0"/>
                <a:cs typeface="Arial" panose="020B0604020202020204" pitchFamily="34" charset="0"/>
              </a:rPr>
              <a:t>.</a:t>
            </a:r>
            <a:br>
              <a:rPr lang="en-US" sz="2600" b="1" i="1" u="sng" dirty="0">
                <a:solidFill>
                  <a:srgbClr val="C00000"/>
                </a:solidFill>
                <a:latin typeface="Arial" panose="020B0604020202020204" pitchFamily="34" charset="0"/>
                <a:cs typeface="Arial" panose="020B0604020202020204" pitchFamily="34" charset="0"/>
              </a:rPr>
            </a:br>
            <a:endParaRPr lang="en-US" sz="2600" b="1" i="1" u="sng"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3742" y="2067694"/>
            <a:ext cx="7482058" cy="3075806"/>
          </a:xfrm>
        </p:spPr>
        <p:txBody>
          <a:bodyPr>
            <a:noAutofit/>
          </a:bodyPr>
          <a:lstStyle/>
          <a:p>
            <a:pPr>
              <a:buClrTx/>
              <a:buFont typeface="Wingdings" panose="05000000000000000000" pitchFamily="2" charset="2"/>
              <a:buChar char="v"/>
            </a:pPr>
            <a:r>
              <a:rPr lang="en-US" b="1" i="1" dirty="0" err="1" smtClean="0">
                <a:solidFill>
                  <a:schemeClr val="tx1"/>
                </a:solidFill>
                <a:latin typeface="Arial" panose="020B0604020202020204" pitchFamily="34" charset="0"/>
                <a:cs typeface="Arial" panose="020B0604020202020204" pitchFamily="34" charset="0"/>
              </a:rPr>
              <a:t>Ərizəçi</a:t>
            </a:r>
            <a:r>
              <a:rPr lang="en-US" b="1" i="1" dirty="0" smtClean="0">
                <a:solidFill>
                  <a:schemeClr val="tx1"/>
                </a:solidFill>
                <a:latin typeface="Arial" panose="020B0604020202020204" pitchFamily="34" charset="0"/>
                <a:cs typeface="Arial" panose="020B0604020202020204" pitchFamily="34" charset="0"/>
              </a:rPr>
              <a:t> </a:t>
            </a:r>
            <a:r>
              <a:rPr lang="en-US" b="1" i="1" dirty="0">
                <a:solidFill>
                  <a:schemeClr val="tx1"/>
                </a:solidFill>
                <a:latin typeface="Arial" panose="020B0604020202020204" pitchFamily="34" charset="0"/>
                <a:cs typeface="Arial" panose="020B0604020202020204" pitchFamily="34" charset="0"/>
              </a:rPr>
              <a:t>1-ci </a:t>
            </a:r>
            <a:r>
              <a:rPr lang="en-US" b="1" i="1" dirty="0" err="1">
                <a:solidFill>
                  <a:schemeClr val="tx1"/>
                </a:solidFill>
                <a:latin typeface="Arial" panose="020B0604020202020204" pitchFamily="34" charset="0"/>
                <a:cs typeface="Arial" panose="020B0604020202020204" pitchFamily="34" charset="0"/>
              </a:rPr>
              <a:t>maddənin</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mənası</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baxımından</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mülkiyyət</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hüququna</a:t>
            </a:r>
            <a:r>
              <a:rPr lang="en-US" b="1" i="1" dirty="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malikdirmi</a:t>
            </a:r>
            <a:r>
              <a:rPr lang="en-US" b="1" i="1" dirty="0" smtClean="0">
                <a:solidFill>
                  <a:schemeClr val="tx1"/>
                </a:solidFill>
                <a:latin typeface="Arial" panose="020B0604020202020204" pitchFamily="34" charset="0"/>
                <a:cs typeface="Arial" panose="020B0604020202020204" pitchFamily="34" charset="0"/>
              </a:rPr>
              <a:t>?</a:t>
            </a:r>
            <a:endParaRPr lang="az-Latn-AZ" b="1" i="1" dirty="0" smtClean="0">
              <a:solidFill>
                <a:schemeClr val="tx1"/>
              </a:solidFill>
              <a:latin typeface="Arial" panose="020B0604020202020204" pitchFamily="34" charset="0"/>
              <a:cs typeface="Arial" panose="020B0604020202020204" pitchFamily="34" charset="0"/>
            </a:endParaRPr>
          </a:p>
          <a:p>
            <a:pPr marL="0" indent="0">
              <a:buClrTx/>
              <a:buNone/>
            </a:pPr>
            <a:endParaRPr lang="az-Latn-AZ" b="1" i="1" dirty="0" smtClean="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v"/>
            </a:pPr>
            <a:r>
              <a:rPr lang="en-US" b="1" i="1" dirty="0" err="1" smtClean="0">
                <a:solidFill>
                  <a:schemeClr val="tx1"/>
                </a:solidFill>
                <a:latin typeface="Arial" panose="020B0604020202020204" pitchFamily="34" charset="0"/>
                <a:cs typeface="Arial" panose="020B0604020202020204" pitchFamily="34" charset="0"/>
              </a:rPr>
              <a:t>Mülkiyyət</a:t>
            </a:r>
            <a:r>
              <a:rPr lang="en-US" b="1" i="1" dirty="0" smtClean="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hüququna</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müdaxilə</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baş</a:t>
            </a:r>
            <a:r>
              <a:rPr lang="en-US" b="1" i="1" dirty="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veribmi</a:t>
            </a:r>
            <a:r>
              <a:rPr lang="az-Latn-AZ" b="1" i="1" dirty="0" smtClean="0">
                <a:solidFill>
                  <a:schemeClr val="tx1"/>
                </a:solidFill>
                <a:latin typeface="Arial" panose="020B0604020202020204" pitchFamily="34" charset="0"/>
                <a:cs typeface="Arial" panose="020B0604020202020204" pitchFamily="34" charset="0"/>
              </a:rPr>
              <a:t>?</a:t>
            </a:r>
          </a:p>
          <a:p>
            <a:pPr marL="0" indent="0">
              <a:buClrTx/>
              <a:buNone/>
            </a:pPr>
            <a:endParaRPr lang="az-Latn-AZ" b="1" i="1" dirty="0" smtClean="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v"/>
            </a:pPr>
            <a:r>
              <a:rPr lang="en-US" b="1" i="1" dirty="0" err="1" smtClean="0">
                <a:solidFill>
                  <a:schemeClr val="tx1"/>
                </a:solidFill>
                <a:latin typeface="Arial" panose="020B0604020202020204" pitchFamily="34" charset="0"/>
                <a:cs typeface="Arial" panose="020B0604020202020204" pitchFamily="34" charset="0"/>
              </a:rPr>
              <a:t>Müdaxilənin</a:t>
            </a:r>
            <a:r>
              <a:rPr lang="en-US" b="1" i="1" dirty="0" smtClean="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xarakterini</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müəyyən</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etmək</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lazımdır</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yəni</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üç</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normadan</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hansını</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tətbiq</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etmək</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məsələsini</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aydınlaşdırmaq</a:t>
            </a:r>
            <a:r>
              <a:rPr lang="en-US" b="1" i="1" dirty="0">
                <a:solidFill>
                  <a:schemeClr val="tx1"/>
                </a:solidFill>
                <a:latin typeface="Arial" panose="020B0604020202020204" pitchFamily="34" charset="0"/>
                <a:cs typeface="Arial" panose="020B0604020202020204" pitchFamily="34" charset="0"/>
              </a:rPr>
              <a:t> </a:t>
            </a:r>
            <a:r>
              <a:rPr lang="en-US" b="1" i="1" dirty="0" err="1">
                <a:solidFill>
                  <a:schemeClr val="tx1"/>
                </a:solidFill>
                <a:latin typeface="Arial" panose="020B0604020202020204" pitchFamily="34" charset="0"/>
                <a:cs typeface="Arial" panose="020B0604020202020204" pitchFamily="34" charset="0"/>
              </a:rPr>
              <a:t>üçün</a:t>
            </a:r>
            <a:r>
              <a:rPr lang="en-US" b="1" i="1" dirty="0">
                <a:solidFill>
                  <a:schemeClr val="tx1"/>
                </a:solidFill>
                <a:latin typeface="Arial" panose="020B0604020202020204" pitchFamily="34" charset="0"/>
                <a:cs typeface="Arial" panose="020B0604020202020204" pitchFamily="34" charset="0"/>
              </a:rPr>
              <a:t>.</a:t>
            </a:r>
            <a:r>
              <a:rPr lang="en-US" sz="2600" b="1" u="sng" dirty="0">
                <a:solidFill>
                  <a:srgbClr val="FF0000"/>
                </a:solidFill>
                <a:effectLst>
                  <a:outerShdw blurRad="38100" dist="38100" dir="2700000" algn="tl">
                    <a:srgbClr val="000000">
                      <a:alpha val="43137"/>
                    </a:srgbClr>
                  </a:outerShdw>
                </a:effectLst>
              </a:rPr>
              <a:t/>
            </a:r>
            <a:br>
              <a:rPr lang="en-US" sz="2600" b="1" u="sng" dirty="0">
                <a:solidFill>
                  <a:srgbClr val="FF0000"/>
                </a:solidFill>
                <a:effectLst>
                  <a:outerShdw blurRad="38100" dist="38100" dir="2700000" algn="tl">
                    <a:srgbClr val="000000">
                      <a:alpha val="43137"/>
                    </a:srgbClr>
                  </a:outerShdw>
                </a:effectLst>
              </a:rPr>
            </a:br>
            <a:r>
              <a:rPr lang="en-US" sz="2600" b="1" u="sng" dirty="0">
                <a:solidFill>
                  <a:srgbClr val="FF0000"/>
                </a:solidFill>
                <a:effectLst>
                  <a:outerShdw blurRad="38100" dist="38100" dir="2700000" algn="tl">
                    <a:srgbClr val="000000">
                      <a:alpha val="43137"/>
                    </a:srgbClr>
                  </a:outerShdw>
                </a:effectLst>
              </a:rPr>
              <a:t/>
            </a:r>
            <a:br>
              <a:rPr lang="en-US" sz="2600" b="1" u="sng" dirty="0">
                <a:solidFill>
                  <a:srgbClr val="FF0000"/>
                </a:solidFill>
                <a:effectLst>
                  <a:outerShdw blurRad="38100" dist="38100" dir="2700000" algn="tl">
                    <a:srgbClr val="000000">
                      <a:alpha val="43137"/>
                    </a:srgbClr>
                  </a:outerShdw>
                </a:effectLst>
              </a:rPr>
            </a:br>
            <a:r>
              <a:rPr lang="en-US" sz="2600" b="1" u="sng" dirty="0">
                <a:solidFill>
                  <a:srgbClr val="FF0000"/>
                </a:solidFill>
                <a:effectLst>
                  <a:outerShdw blurRad="38100" dist="38100" dir="2700000" algn="tl">
                    <a:srgbClr val="000000">
                      <a:alpha val="43137"/>
                    </a:srgbClr>
                  </a:outerShdw>
                </a:effectLst>
              </a:rPr>
              <a:t/>
            </a:r>
            <a:br>
              <a:rPr lang="en-US" sz="2600" b="1" u="sng" dirty="0">
                <a:solidFill>
                  <a:srgbClr val="FF0000"/>
                </a:solidFill>
                <a:effectLst>
                  <a:outerShdw blurRad="38100" dist="38100" dir="2700000" algn="tl">
                    <a:srgbClr val="000000">
                      <a:alpha val="43137"/>
                    </a:srgbClr>
                  </a:outerShdw>
                </a:effectLst>
              </a:rPr>
            </a:br>
            <a:endParaRPr lang="en-US" sz="2600" b="1" u="sng" dirty="0">
              <a:solidFill>
                <a:srgbClr val="FF000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79" y="285750"/>
            <a:ext cx="817563"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7953" y="459581"/>
            <a:ext cx="354013" cy="43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547532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299942"/>
            <a:ext cx="6781800" cy="329208"/>
          </a:xfrm>
        </p:spPr>
        <p:txBody>
          <a:bodyPr>
            <a:normAutofit fontScale="90000"/>
          </a:bodyPr>
          <a:lstStyle/>
          <a:p>
            <a:endParaRPr lang="en-US" dirty="0"/>
          </a:p>
        </p:txBody>
      </p:sp>
      <p:sp>
        <p:nvSpPr>
          <p:cNvPr id="3" name="Content Placeholder 2"/>
          <p:cNvSpPr>
            <a:spLocks noGrp="1"/>
          </p:cNvSpPr>
          <p:nvPr>
            <p:ph idx="1"/>
          </p:nvPr>
        </p:nvSpPr>
        <p:spPr>
          <a:xfrm>
            <a:off x="762000" y="514350"/>
            <a:ext cx="7543800" cy="3641576"/>
          </a:xfrm>
        </p:spPr>
        <p:txBody>
          <a:bodyPr>
            <a:normAutofit/>
          </a:bodyPr>
          <a:lstStyle/>
          <a:p>
            <a:pPr algn="just"/>
            <a:r>
              <a:rPr lang="az-Latn-AZ" b="1" i="1" dirty="0" smtClean="0">
                <a:latin typeface="Arial" pitchFamily="34" charset="0"/>
                <a:cs typeface="Arial" pitchFamily="34" charset="0"/>
              </a:rPr>
              <a:t>İkinci və Üçüncü normalar konkret olaraq mülkiyyətdən maneəsiz istifadə halları ilə əlaqədardır və onları bu ümumi prinsipin işığında şərh etmək lazımdır. </a:t>
            </a:r>
          </a:p>
          <a:p>
            <a:pPr marL="0" indent="0">
              <a:buNone/>
            </a:pPr>
            <a:r>
              <a:rPr lang="az-Latn-AZ" sz="2000" i="1" u="sng" dirty="0" err="1" smtClean="0">
                <a:solidFill>
                  <a:srgbClr val="FF0000"/>
                </a:solidFill>
                <a:latin typeface="Arial" pitchFamily="34" charset="0"/>
                <a:cs typeface="Arial" pitchFamily="34" charset="0"/>
              </a:rPr>
              <a:t>Mellaxer</a:t>
            </a:r>
            <a:r>
              <a:rPr lang="az-Latn-AZ" sz="2000" i="1" u="sng" dirty="0" smtClean="0">
                <a:solidFill>
                  <a:srgbClr val="FF0000"/>
                </a:solidFill>
                <a:latin typeface="Arial" pitchFamily="34" charset="0"/>
                <a:cs typeface="Arial" pitchFamily="34" charset="0"/>
              </a:rPr>
              <a:t> Avstriyaya qarşı iş 1989</a:t>
            </a:r>
          </a:p>
          <a:p>
            <a:pPr marL="0" indent="0">
              <a:buNone/>
            </a:pPr>
            <a:r>
              <a:rPr lang="az-Latn-AZ" sz="2000" i="1" u="sng" dirty="0" err="1" smtClean="0">
                <a:solidFill>
                  <a:srgbClr val="FF0000"/>
                </a:solidFill>
                <a:latin typeface="Arial" pitchFamily="34" charset="0"/>
                <a:cs typeface="Arial" pitchFamily="34" charset="0"/>
              </a:rPr>
              <a:t>Beyeler</a:t>
            </a:r>
            <a:r>
              <a:rPr lang="az-Latn-AZ" sz="2000" i="1" u="sng" dirty="0" smtClean="0">
                <a:solidFill>
                  <a:srgbClr val="FF0000"/>
                </a:solidFill>
                <a:latin typeface="Arial" pitchFamily="34" charset="0"/>
                <a:cs typeface="Arial" pitchFamily="34" charset="0"/>
              </a:rPr>
              <a:t> İtaliyaya qarşı iş 05 Yanvar 200</a:t>
            </a:r>
            <a:r>
              <a:rPr lang="en-US" sz="2000" i="1" u="sng" dirty="0" smtClean="0">
                <a:solidFill>
                  <a:srgbClr val="FF0000"/>
                </a:solidFill>
                <a:latin typeface="Arial" pitchFamily="34" charset="0"/>
                <a:cs typeface="Arial" pitchFamily="34" charset="0"/>
              </a:rPr>
              <a:t>0</a:t>
            </a:r>
            <a:endParaRPr lang="az-Latn-AZ" sz="2000" i="1" u="sng" dirty="0" smtClean="0">
              <a:solidFill>
                <a:srgbClr val="FF0000"/>
              </a:solidFill>
              <a:latin typeface="Arial" pitchFamily="34" charset="0"/>
              <a:cs typeface="Arial" pitchFamily="34" charset="0"/>
            </a:endParaRPr>
          </a:p>
          <a:p>
            <a:pPr marL="0" indent="0">
              <a:buNone/>
            </a:pPr>
            <a:r>
              <a:rPr lang="az-Latn-AZ" sz="2000" i="1" u="sng" dirty="0" smtClean="0">
                <a:solidFill>
                  <a:srgbClr val="FF0000"/>
                </a:solidFill>
                <a:latin typeface="Arial" pitchFamily="34" charset="0"/>
                <a:cs typeface="Arial" pitchFamily="34" charset="0"/>
              </a:rPr>
              <a:t>Sporrong və Lonnrot 1982</a:t>
            </a:r>
          </a:p>
          <a:p>
            <a:pPr marL="0" indent="0" algn="just">
              <a:buNone/>
            </a:pPr>
            <a:endParaRPr lang="az-Latn-AZ" i="1" u="sng" dirty="0" smtClean="0">
              <a:solidFill>
                <a:srgbClr val="FF0000"/>
              </a:solidFill>
              <a:latin typeface="Arial" pitchFamily="34" charset="0"/>
              <a:cs typeface="Arial" pitchFamily="34" charset="0"/>
            </a:endParaRPr>
          </a:p>
          <a:p>
            <a:pPr algn="just"/>
            <a:endParaRPr lang="az-Latn-AZ" i="1" u="sng" dirty="0" smtClean="0">
              <a:latin typeface="Arial" pitchFamily="34" charset="0"/>
              <a:cs typeface="Arial" pitchFamily="34" charset="0"/>
            </a:endParaRPr>
          </a:p>
          <a:p>
            <a:pPr algn="just"/>
            <a:endParaRPr lang="en-US" i="1" u="sng"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411510"/>
            <a:ext cx="817563"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774" y="582166"/>
            <a:ext cx="354013" cy="43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2" descr="C:\Users\user\Desktop\protokol 1.1\portrait-of-a-young-peasant-Vincent van Gogh.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580112" y="1779662"/>
            <a:ext cx="3456384" cy="3312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11673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Shape 376"/>
          <p:cNvSpPr txBox="1">
            <a:spLocks noGrp="1"/>
          </p:cNvSpPr>
          <p:nvPr>
            <p:ph type="subTitle" idx="4294967295"/>
          </p:nvPr>
        </p:nvSpPr>
        <p:spPr>
          <a:xfrm>
            <a:off x="3275856" y="1768118"/>
            <a:ext cx="5309294" cy="2675840"/>
          </a:xfrm>
          <a:prstGeom prst="rect">
            <a:avLst/>
          </a:prstGeom>
        </p:spPr>
        <p:txBody>
          <a:bodyPr lIns="91425" tIns="91425" rIns="91425" bIns="91425" anchor="t" anchorCtr="0">
            <a:noAutofit/>
          </a:bodyPr>
          <a:lstStyle/>
          <a:p>
            <a:pPr lvl="0" rtl="0">
              <a:spcBef>
                <a:spcPts val="0"/>
              </a:spcBef>
              <a:buNone/>
            </a:pPr>
            <a:endParaRPr lang="az-Latn-AZ" sz="3600" b="1" i="1" dirty="0">
              <a:solidFill>
                <a:schemeClr val="dk1"/>
              </a:solidFill>
            </a:endParaRPr>
          </a:p>
          <a:p>
            <a:pPr lvl="0" rtl="0">
              <a:spcBef>
                <a:spcPts val="0"/>
              </a:spcBef>
              <a:buNone/>
            </a:pPr>
            <a:r>
              <a:rPr lang="az-Latn-AZ" b="1" i="1" u="sng" dirty="0" smtClean="0">
                <a:solidFill>
                  <a:schemeClr val="tx1"/>
                </a:solidFill>
              </a:rPr>
              <a:t>Əlaqə üçün:</a:t>
            </a:r>
            <a:endParaRPr lang="az-Latn-AZ" b="1" i="1" u="sng" dirty="0">
              <a:solidFill>
                <a:schemeClr val="tx1"/>
              </a:solidFill>
            </a:endParaRPr>
          </a:p>
          <a:p>
            <a:pPr marL="457200" lvl="0" indent="-342900" rtl="0">
              <a:spcBef>
                <a:spcPts val="0"/>
              </a:spcBef>
              <a:buSzPct val="100000"/>
            </a:pPr>
            <a:r>
              <a:rPr lang="az-Latn-AZ" b="1" u="sng" dirty="0" smtClean="0">
                <a:solidFill>
                  <a:schemeClr val="tx1"/>
                </a:solidFill>
              </a:rPr>
              <a:t>Tel: </a:t>
            </a:r>
            <a:r>
              <a:rPr lang="az-Latn-AZ" dirty="0" smtClean="0">
                <a:solidFill>
                  <a:schemeClr val="tx1"/>
                </a:solidFill>
              </a:rPr>
              <a:t>050-338-80-18</a:t>
            </a:r>
            <a:endParaRPr lang="en-US" dirty="0" smtClean="0">
              <a:solidFill>
                <a:schemeClr val="tx1"/>
              </a:solidFill>
            </a:endParaRPr>
          </a:p>
          <a:p>
            <a:pPr marL="457200" lvl="0" indent="-342900" rtl="0">
              <a:spcBef>
                <a:spcPts val="0"/>
              </a:spcBef>
              <a:buSzPct val="100000"/>
              <a:buNone/>
            </a:pPr>
            <a:r>
              <a:rPr lang="en-US" dirty="0" smtClean="0">
                <a:solidFill>
                  <a:schemeClr val="tx1"/>
                </a:solidFill>
              </a:rPr>
              <a:t>            070-238-80-18</a:t>
            </a:r>
            <a:endParaRPr lang="az-Latn-AZ" dirty="0" smtClean="0">
              <a:solidFill>
                <a:schemeClr val="tx1"/>
              </a:solidFill>
            </a:endParaRPr>
          </a:p>
          <a:p>
            <a:pPr marL="457200" lvl="0" indent="-342900" rtl="0">
              <a:spcBef>
                <a:spcPts val="0"/>
              </a:spcBef>
              <a:buSzPct val="100000"/>
            </a:pPr>
            <a:r>
              <a:rPr lang="az-Latn-AZ" b="1" u="sng" dirty="0" err="1" smtClean="0">
                <a:solidFill>
                  <a:schemeClr val="tx1"/>
                </a:solidFill>
              </a:rPr>
              <a:t>Facebook</a:t>
            </a:r>
            <a:r>
              <a:rPr lang="az-Latn-AZ" b="1" u="sng" dirty="0" smtClean="0">
                <a:solidFill>
                  <a:schemeClr val="tx1"/>
                </a:solidFill>
              </a:rPr>
              <a:t>: </a:t>
            </a:r>
            <a:r>
              <a:rPr lang="az-Latn-AZ" dirty="0" err="1" smtClean="0">
                <a:solidFill>
                  <a:schemeClr val="tx1"/>
                </a:solidFill>
              </a:rPr>
              <a:t>Babek</a:t>
            </a:r>
            <a:r>
              <a:rPr lang="az-Latn-AZ" dirty="0">
                <a:solidFill>
                  <a:schemeClr val="tx1"/>
                </a:solidFill>
              </a:rPr>
              <a:t> </a:t>
            </a:r>
            <a:r>
              <a:rPr lang="az-Latn-AZ" dirty="0" err="1" smtClean="0">
                <a:solidFill>
                  <a:schemeClr val="tx1"/>
                </a:solidFill>
              </a:rPr>
              <a:t>Hamidov</a:t>
            </a:r>
            <a:endParaRPr lang="en" dirty="0">
              <a:solidFill>
                <a:schemeClr val="tx1"/>
              </a:solidFill>
            </a:endParaRPr>
          </a:p>
          <a:p>
            <a:pPr marL="457200" lvl="0" indent="-342900" rtl="0">
              <a:spcBef>
                <a:spcPts val="0"/>
              </a:spcBef>
              <a:buSzPct val="100000"/>
            </a:pPr>
            <a:r>
              <a:rPr lang="az-Latn-AZ" dirty="0" smtClean="0">
                <a:solidFill>
                  <a:schemeClr val="tx1"/>
                </a:solidFill>
                <a:hlinkClick r:id="rId3"/>
              </a:rPr>
              <a:t>E-mail: </a:t>
            </a:r>
            <a:r>
              <a:rPr lang="az-Latn-AZ" dirty="0" err="1" smtClean="0">
                <a:solidFill>
                  <a:schemeClr val="tx1"/>
                </a:solidFill>
                <a:hlinkClick r:id="rId3"/>
              </a:rPr>
              <a:t>Hamidovbabek</a:t>
            </a:r>
            <a:r>
              <a:rPr lang="en" dirty="0" smtClean="0">
                <a:solidFill>
                  <a:schemeClr val="tx1"/>
                </a:solidFill>
                <a:hlinkClick r:id="rId3"/>
              </a:rPr>
              <a:t>@</a:t>
            </a:r>
            <a:r>
              <a:rPr lang="az-Latn-AZ" dirty="0" err="1" smtClean="0">
                <a:solidFill>
                  <a:schemeClr val="tx1"/>
                </a:solidFill>
                <a:hlinkClick r:id="rId3"/>
              </a:rPr>
              <a:t>yahoo</a:t>
            </a:r>
            <a:r>
              <a:rPr lang="en" dirty="0" smtClean="0">
                <a:solidFill>
                  <a:schemeClr val="tx1"/>
                </a:solidFill>
                <a:hlinkClick r:id="rId3"/>
              </a:rPr>
              <a:t>.</a:t>
            </a:r>
            <a:r>
              <a:rPr lang="az-Latn-AZ" dirty="0" err="1" smtClean="0">
                <a:solidFill>
                  <a:schemeClr val="tx1"/>
                </a:solidFill>
                <a:hlinkClick r:id="rId3"/>
              </a:rPr>
              <a:t>com</a:t>
            </a:r>
            <a:endParaRPr lang="az-Latn-AZ" dirty="0" smtClean="0">
              <a:solidFill>
                <a:schemeClr val="tx1"/>
              </a:solidFill>
            </a:endParaRPr>
          </a:p>
          <a:p>
            <a:pPr marL="457200" lvl="0" indent="-342900" algn="r" rtl="0">
              <a:spcBef>
                <a:spcPts val="0"/>
              </a:spcBef>
              <a:buSzPct val="100000"/>
            </a:pPr>
            <a:endParaRPr lang="az-Latn-AZ" sz="2200" dirty="0" smtClean="0">
              <a:solidFill>
                <a:schemeClr val="tx1"/>
              </a:solidFill>
            </a:endParaRPr>
          </a:p>
          <a:p>
            <a:pPr marL="114300" lvl="0" indent="0" rtl="0">
              <a:spcBef>
                <a:spcPts val="0"/>
              </a:spcBef>
              <a:buSzPct val="100000"/>
              <a:buNone/>
            </a:pPr>
            <a:endParaRPr lang="en" sz="1800" dirty="0">
              <a:solidFill>
                <a:schemeClr val="dk1"/>
              </a:solidFill>
            </a:endParaRPr>
          </a:p>
        </p:txBody>
      </p:sp>
      <p:sp>
        <p:nvSpPr>
          <p:cNvPr id="378" name="Shape 378"/>
          <p:cNvSpPr txBox="1">
            <a:spLocks noGrp="1"/>
          </p:cNvSpPr>
          <p:nvPr>
            <p:ph type="ctrTitle" idx="4294967295"/>
          </p:nvPr>
        </p:nvSpPr>
        <p:spPr>
          <a:xfrm>
            <a:off x="3563888" y="1089166"/>
            <a:ext cx="3630342" cy="678952"/>
          </a:xfrm>
          <a:prstGeom prst="rect">
            <a:avLst/>
          </a:prstGeom>
        </p:spPr>
        <p:txBody>
          <a:bodyPr lIns="91425" tIns="91425" rIns="91425" bIns="91425" anchor="ctr" anchorCtr="0">
            <a:noAutofit/>
          </a:bodyPr>
          <a:lstStyle/>
          <a:p>
            <a:pPr lvl="0" rtl="0">
              <a:spcBef>
                <a:spcPts val="0"/>
              </a:spcBef>
              <a:buNone/>
            </a:pPr>
            <a:r>
              <a:rPr lang="en" sz="3600" b="1" dirty="0" smtClean="0">
                <a:solidFill>
                  <a:srgbClr val="FF0000"/>
                </a:solidFill>
                <a:effectLst>
                  <a:outerShdw blurRad="38100" dist="38100" dir="2700000" algn="tl">
                    <a:srgbClr val="000000">
                      <a:alpha val="43137"/>
                    </a:srgbClr>
                  </a:outerShdw>
                </a:effectLst>
                <a:latin typeface="+mn-lt"/>
              </a:rPr>
              <a:t>T</a:t>
            </a:r>
            <a:r>
              <a:rPr lang="az-Latn-AZ" sz="3600" b="1" dirty="0" err="1" smtClean="0">
                <a:solidFill>
                  <a:srgbClr val="FF0000"/>
                </a:solidFill>
                <a:effectLst>
                  <a:outerShdw blurRad="38100" dist="38100" dir="2700000" algn="tl">
                    <a:srgbClr val="000000">
                      <a:alpha val="43137"/>
                    </a:srgbClr>
                  </a:outerShdw>
                </a:effectLst>
                <a:latin typeface="+mn-lt"/>
              </a:rPr>
              <a:t>əşəkkür</a:t>
            </a:r>
            <a:r>
              <a:rPr lang="az-Latn-AZ" sz="3600" b="1" dirty="0">
                <a:solidFill>
                  <a:srgbClr val="FF0000"/>
                </a:solidFill>
                <a:effectLst>
                  <a:outerShdw blurRad="38100" dist="38100" dir="2700000" algn="tl">
                    <a:srgbClr val="000000">
                      <a:alpha val="43137"/>
                    </a:srgbClr>
                  </a:outerShdw>
                </a:effectLst>
                <a:latin typeface="+mn-lt"/>
              </a:rPr>
              <a:t> </a:t>
            </a:r>
            <a:r>
              <a:rPr lang="az-Latn-AZ" sz="3600" b="1" dirty="0" smtClean="0">
                <a:solidFill>
                  <a:srgbClr val="FF0000"/>
                </a:solidFill>
                <a:effectLst>
                  <a:outerShdw blurRad="38100" dist="38100" dir="2700000" algn="tl">
                    <a:srgbClr val="000000">
                      <a:alpha val="43137"/>
                    </a:srgbClr>
                  </a:outerShdw>
                </a:effectLst>
                <a:latin typeface="+mn-lt"/>
              </a:rPr>
              <a:t>Edirəm</a:t>
            </a:r>
            <a:endParaRPr lang="en" sz="3600" b="1" dirty="0">
              <a:solidFill>
                <a:srgbClr val="FF0000"/>
              </a:solidFill>
              <a:effectLst>
                <a:outerShdw blurRad="38100" dist="38100" dir="2700000" algn="tl">
                  <a:srgbClr val="000000">
                    <a:alpha val="43137"/>
                  </a:srgbClr>
                </a:outerShdw>
              </a:effectLst>
              <a:latin typeface="+mn-lt"/>
            </a:endParaRPr>
          </a:p>
        </p:txBody>
      </p:sp>
      <p:cxnSp>
        <p:nvCxnSpPr>
          <p:cNvPr id="377" name="Shape 377"/>
          <p:cNvCxnSpPr/>
          <p:nvPr/>
        </p:nvCxnSpPr>
        <p:spPr>
          <a:xfrm>
            <a:off x="0" y="1505038"/>
            <a:ext cx="2397299" cy="0"/>
          </a:xfrm>
          <a:prstGeom prst="straightConnector1">
            <a:avLst/>
          </a:prstGeom>
          <a:noFill/>
          <a:ln w="9525" cap="flat" cmpd="sng">
            <a:solidFill>
              <a:srgbClr val="CCCCCC"/>
            </a:solidFill>
            <a:prstDash val="solid"/>
            <a:round/>
            <a:headEnd type="none" w="lg" len="lg"/>
            <a:tailEnd type="none" w="lg" len="lg"/>
          </a:ln>
        </p:spPr>
      </p:cxnSp>
      <p:cxnSp>
        <p:nvCxnSpPr>
          <p:cNvPr id="379" name="Shape 379"/>
          <p:cNvCxnSpPr/>
          <p:nvPr/>
        </p:nvCxnSpPr>
        <p:spPr>
          <a:xfrm flipV="1">
            <a:off x="7092280" y="1493196"/>
            <a:ext cx="1969924" cy="12872"/>
          </a:xfrm>
          <a:prstGeom prst="straightConnector1">
            <a:avLst/>
          </a:prstGeom>
          <a:noFill/>
          <a:ln w="9525" cap="flat" cmpd="sng">
            <a:solidFill>
              <a:srgbClr val="CCCCCC"/>
            </a:solidFill>
            <a:prstDash val="solid"/>
            <a:round/>
            <a:headEnd type="none" w="lg" len="lg"/>
            <a:tailEnd type="none" w="lg" len="lg"/>
          </a:ln>
        </p:spPr>
      </p:cxnSp>
      <p:sp>
        <p:nvSpPr>
          <p:cNvPr id="380" name="Shape 380"/>
          <p:cNvSpPr/>
          <p:nvPr/>
        </p:nvSpPr>
        <p:spPr>
          <a:xfrm>
            <a:off x="827584" y="935488"/>
            <a:ext cx="1139100" cy="1139100"/>
          </a:xfrm>
          <a:prstGeom prst="ellipse">
            <a:avLst/>
          </a:prstGeom>
          <a:solidFill>
            <a:srgbClr val="FFCD00"/>
          </a:solidFill>
          <a:ln>
            <a:noFill/>
          </a:ln>
        </p:spPr>
        <p:txBody>
          <a:bodyPr lIns="91425" tIns="91425" rIns="91425" bIns="91425" anchor="ctr" anchorCtr="0">
            <a:noAutofit/>
          </a:bodyPr>
          <a:lstStyle/>
          <a:p>
            <a:pPr lvl="0">
              <a:spcBef>
                <a:spcPts val="0"/>
              </a:spcBef>
              <a:buNone/>
            </a:pPr>
            <a:endParaRPr/>
          </a:p>
        </p:txBody>
      </p:sp>
      <p:grpSp>
        <p:nvGrpSpPr>
          <p:cNvPr id="381" name="Shape 381"/>
          <p:cNvGrpSpPr/>
          <p:nvPr/>
        </p:nvGrpSpPr>
        <p:grpSpPr>
          <a:xfrm>
            <a:off x="1148888" y="1190759"/>
            <a:ext cx="505722" cy="475767"/>
            <a:chOff x="5972700" y="2330200"/>
            <a:chExt cx="411625" cy="387275"/>
          </a:xfrm>
        </p:grpSpPr>
        <p:sp>
          <p:nvSpPr>
            <p:cNvPr id="382" name="Shape 38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3" name="Shape 38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1" y="345490"/>
            <a:ext cx="7714878" cy="1074131"/>
          </a:xfrm>
        </p:spPr>
        <p:txBody>
          <a:bodyPr>
            <a:noAutofit/>
          </a:bodyPr>
          <a:lstStyle/>
          <a:p>
            <a:pPr algn="ctr"/>
            <a:r>
              <a:rPr lang="az-Latn-AZ" sz="2400" b="1" i="1" u="sng" dirty="0" smtClean="0">
                <a:solidFill>
                  <a:srgbClr val="C00000"/>
                </a:solidFill>
                <a:latin typeface="Arial" panose="020B0604020202020204" pitchFamily="34" charset="0"/>
                <a:cs typeface="Arial" panose="020B0604020202020204" pitchFamily="34" charset="0"/>
              </a:rPr>
              <a:t/>
            </a:r>
            <a:br>
              <a:rPr lang="az-Latn-AZ" sz="2400" b="1" i="1" u="sng" dirty="0" smtClean="0">
                <a:solidFill>
                  <a:srgbClr val="C00000"/>
                </a:solidFill>
                <a:latin typeface="Arial" panose="020B0604020202020204" pitchFamily="34" charset="0"/>
                <a:cs typeface="Arial" panose="020B0604020202020204" pitchFamily="34" charset="0"/>
              </a:rPr>
            </a:br>
            <a:r>
              <a:rPr lang="az-Latn-AZ" sz="2400" b="1" i="1" u="sng" dirty="0">
                <a:solidFill>
                  <a:srgbClr val="C00000"/>
                </a:solidFill>
                <a:latin typeface="Arial" panose="020B0604020202020204" pitchFamily="34" charset="0"/>
                <a:cs typeface="Arial" panose="020B0604020202020204" pitchFamily="34" charset="0"/>
              </a:rPr>
              <a:t/>
            </a:r>
            <a:br>
              <a:rPr lang="az-Latn-AZ" sz="2400" b="1" i="1" u="sng" dirty="0">
                <a:solidFill>
                  <a:srgbClr val="C00000"/>
                </a:solidFill>
                <a:latin typeface="Arial" panose="020B0604020202020204" pitchFamily="34" charset="0"/>
                <a:cs typeface="Arial" panose="020B0604020202020204" pitchFamily="34" charset="0"/>
              </a:rPr>
            </a:br>
            <a:r>
              <a:rPr lang="az-Latn-AZ" sz="2500" b="1" i="1" u="sng" dirty="0">
                <a:solidFill>
                  <a:srgbClr val="C00000"/>
                </a:solidFill>
                <a:latin typeface="Arial" panose="020B0604020202020204" pitchFamily="34" charset="0"/>
                <a:cs typeface="Arial" panose="020B0604020202020204" pitchFamily="34" charset="0"/>
              </a:rPr>
              <a:t>Mülkiyyət hüququnun məhdudlaşdırılması və </a:t>
            </a:r>
            <a:r>
              <a:rPr lang="az-Latn-AZ" sz="2500" b="1" i="1" u="sng" dirty="0" smtClean="0">
                <a:solidFill>
                  <a:srgbClr val="C00000"/>
                </a:solidFill>
                <a:latin typeface="Arial" panose="020B0604020202020204" pitchFamily="34" charset="0"/>
                <a:cs typeface="Arial" panose="020B0604020202020204" pitchFamily="34" charset="0"/>
              </a:rPr>
              <a:t>müdafiəsi</a:t>
            </a:r>
            <a:br>
              <a:rPr lang="az-Latn-AZ" sz="2500" b="1" i="1" u="sng" dirty="0" smtClean="0">
                <a:solidFill>
                  <a:srgbClr val="C00000"/>
                </a:solidFill>
                <a:latin typeface="Arial" panose="020B0604020202020204" pitchFamily="34" charset="0"/>
                <a:cs typeface="Arial" panose="020B0604020202020204" pitchFamily="34" charset="0"/>
              </a:rPr>
            </a:br>
            <a:r>
              <a:rPr lang="az-Latn-AZ" sz="2500" b="1" i="1" u="sng" dirty="0" smtClean="0">
                <a:solidFill>
                  <a:srgbClr val="C00000"/>
                </a:solidFill>
                <a:latin typeface="Arial" panose="020B0604020202020204" pitchFamily="34" charset="0"/>
                <a:cs typeface="Arial" panose="020B0604020202020204" pitchFamily="34" charset="0"/>
              </a:rPr>
              <a:t>Cəmiyyətin Maraqları</a:t>
            </a:r>
            <a:endParaRPr lang="en-US" sz="2500" b="1" i="1" u="sng"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131303"/>
            <a:ext cx="7858895" cy="3816711"/>
          </a:xfrm>
        </p:spPr>
        <p:txBody>
          <a:bodyPr>
            <a:noAutofit/>
          </a:bodyPr>
          <a:lstStyle/>
          <a:p>
            <a:pPr marL="0" indent="0" algn="just">
              <a:buNone/>
            </a:pPr>
            <a:r>
              <a:rPr lang="en-US" sz="2500" b="1" dirty="0" err="1">
                <a:solidFill>
                  <a:schemeClr val="tx1"/>
                </a:solidFill>
                <a:latin typeface="Arial" panose="020B0604020202020204" pitchFamily="34" charset="0"/>
                <a:cs typeface="Arial" panose="020B0604020202020204" pitchFamily="34" charset="0"/>
              </a:rPr>
              <a:t>Mülkiyyət</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hüququna</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hər</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hansı</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müdaxilə</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hansı</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normanın</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tətbiqindən</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asılı</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olmayaraq</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qanuni</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məqsəd</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daşımalıdır</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yəni</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cəmiyyətin</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maraqları</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və</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ya</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ümumi</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maraqlar</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naminə</a:t>
            </a:r>
            <a:r>
              <a:rPr lang="en-US" sz="2500" b="1" dirty="0">
                <a:solidFill>
                  <a:schemeClr val="tx1"/>
                </a:solidFill>
                <a:latin typeface="Arial" panose="020B0604020202020204" pitchFamily="34" charset="0"/>
                <a:cs typeface="Arial" panose="020B0604020202020204" pitchFamily="34" charset="0"/>
              </a:rPr>
              <a:t> </a:t>
            </a:r>
            <a:r>
              <a:rPr lang="en-US" sz="2500" b="1" dirty="0" err="1">
                <a:solidFill>
                  <a:schemeClr val="tx1"/>
                </a:solidFill>
                <a:latin typeface="Arial" panose="020B0604020202020204" pitchFamily="34" charset="0"/>
                <a:cs typeface="Arial" panose="020B0604020202020204" pitchFamily="34" charset="0"/>
              </a:rPr>
              <a:t>həyata</a:t>
            </a:r>
            <a:r>
              <a:rPr lang="en-US" sz="2500" b="1" dirty="0">
                <a:solidFill>
                  <a:schemeClr val="tx1"/>
                </a:solidFill>
                <a:latin typeface="Arial" panose="020B0604020202020204" pitchFamily="34" charset="0"/>
                <a:cs typeface="Arial" panose="020B0604020202020204" pitchFamily="34" charset="0"/>
              </a:rPr>
              <a:t> </a:t>
            </a:r>
            <a:r>
              <a:rPr lang="en-US" sz="2500" b="1" dirty="0" err="1" smtClean="0">
                <a:solidFill>
                  <a:schemeClr val="tx1"/>
                </a:solidFill>
                <a:latin typeface="Arial" panose="020B0604020202020204" pitchFamily="34" charset="0"/>
                <a:cs typeface="Arial" panose="020B0604020202020204" pitchFamily="34" charset="0"/>
              </a:rPr>
              <a:t>keçirilməlidir</a:t>
            </a:r>
            <a:r>
              <a:rPr lang="en-US" sz="2500" b="1" dirty="0" smtClean="0">
                <a:solidFill>
                  <a:schemeClr val="tx1"/>
                </a:solidFill>
                <a:latin typeface="Arial" panose="020B0604020202020204" pitchFamily="34" charset="0"/>
                <a:cs typeface="Arial" panose="020B0604020202020204" pitchFamily="34" charset="0"/>
              </a:rPr>
              <a:t>.</a:t>
            </a:r>
            <a:endParaRPr lang="az-Latn-AZ" sz="2500" b="1" dirty="0" smtClean="0">
              <a:solidFill>
                <a:schemeClr val="tx1"/>
              </a:solidFill>
              <a:latin typeface="Arial" panose="020B0604020202020204" pitchFamily="34" charset="0"/>
              <a:cs typeface="Arial" panose="020B0604020202020204" pitchFamily="34" charset="0"/>
            </a:endParaRPr>
          </a:p>
          <a:p>
            <a:pPr algn="r"/>
            <a:r>
              <a:rPr lang="en-US" sz="2200" b="1" i="1" u="sng" dirty="0" err="1" smtClean="0">
                <a:solidFill>
                  <a:srgbClr val="FF0000"/>
                </a:solidFill>
                <a:latin typeface="Arial" panose="020B0604020202020204" pitchFamily="34" charset="0"/>
                <a:cs typeface="Arial" panose="020B0604020202020204" pitchFamily="34" charset="0"/>
              </a:rPr>
              <a:t>Ceyms</a:t>
            </a:r>
            <a:r>
              <a:rPr lang="en-US" sz="2200" b="1" i="1" u="sng" dirty="0" smtClean="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Birləşmiş</a:t>
            </a:r>
            <a:r>
              <a:rPr lang="en-US" sz="2200" b="1" i="1" u="sng" dirty="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Krallığa</a:t>
            </a:r>
            <a:r>
              <a:rPr lang="en-US" sz="2200" b="1" i="1" u="sng" dirty="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qarşı</a:t>
            </a:r>
            <a:r>
              <a:rPr lang="en-US" sz="2200" b="1" i="1" u="sng" dirty="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iş</a:t>
            </a:r>
            <a:r>
              <a:rPr lang="en-US" sz="2200" b="1" i="1" u="sng" dirty="0">
                <a:solidFill>
                  <a:srgbClr val="FF0000"/>
                </a:solidFill>
                <a:latin typeface="Arial" panose="020B0604020202020204" pitchFamily="34" charset="0"/>
                <a:cs typeface="Arial" panose="020B0604020202020204" pitchFamily="34" charset="0"/>
              </a:rPr>
              <a:t> 1986</a:t>
            </a:r>
            <a:br>
              <a:rPr lang="en-US" sz="2200" b="1" i="1" u="sng" dirty="0">
                <a:solidFill>
                  <a:srgbClr val="FF0000"/>
                </a:solidFill>
                <a:latin typeface="Arial" panose="020B0604020202020204" pitchFamily="34" charset="0"/>
                <a:cs typeface="Arial" panose="020B0604020202020204" pitchFamily="34" charset="0"/>
              </a:rPr>
            </a:br>
            <a:r>
              <a:rPr lang="en-US" sz="2200" b="1" i="1" dirty="0">
                <a:solidFill>
                  <a:schemeClr val="tx1"/>
                </a:solidFill>
                <a:latin typeface="Arial" panose="020B0604020202020204" pitchFamily="34" charset="0"/>
                <a:cs typeface="Arial" panose="020B0604020202020204" pitchFamily="34" charset="0"/>
              </a:rPr>
              <a:t>«</a:t>
            </a:r>
            <a:r>
              <a:rPr lang="en-US" sz="2200" b="1" i="1" dirty="0" err="1">
                <a:solidFill>
                  <a:schemeClr val="tx1"/>
                </a:solidFill>
                <a:latin typeface="Arial" panose="020B0604020202020204" pitchFamily="34" charset="0"/>
                <a:cs typeface="Arial" panose="020B0604020202020204" pitchFamily="34" charset="0"/>
              </a:rPr>
              <a:t>Diskresiyon</a:t>
            </a:r>
            <a:r>
              <a:rPr lang="en-US" sz="2200" b="1" i="1" dirty="0">
                <a:solidFill>
                  <a:schemeClr val="tx1"/>
                </a:solidFill>
                <a:latin typeface="Arial" panose="020B0604020202020204" pitchFamily="34" charset="0"/>
                <a:cs typeface="Arial" panose="020B0604020202020204" pitchFamily="34" charset="0"/>
              </a:rPr>
              <a:t> </a:t>
            </a:r>
            <a:r>
              <a:rPr lang="en-US" sz="2200" b="1" i="1" dirty="0" err="1">
                <a:solidFill>
                  <a:schemeClr val="tx1"/>
                </a:solidFill>
                <a:latin typeface="Arial" panose="020B0604020202020204" pitchFamily="34" charset="0"/>
                <a:cs typeface="Arial" panose="020B0604020202020204" pitchFamily="34" charset="0"/>
              </a:rPr>
              <a:t>səlahiyyət</a:t>
            </a:r>
            <a:r>
              <a:rPr lang="en-US" sz="2200" b="1" i="1" dirty="0">
                <a:solidFill>
                  <a:schemeClr val="tx1"/>
                </a:solidFill>
                <a:latin typeface="Arial" panose="020B0604020202020204" pitchFamily="34" charset="0"/>
                <a:cs typeface="Arial" panose="020B0604020202020204" pitchFamily="34" charset="0"/>
              </a:rPr>
              <a:t> </a:t>
            </a:r>
            <a:r>
              <a:rPr lang="en-US" sz="2200" b="1" i="1" dirty="0" err="1" smtClean="0">
                <a:solidFill>
                  <a:schemeClr val="tx1"/>
                </a:solidFill>
                <a:latin typeface="Arial" panose="020B0604020202020204" pitchFamily="34" charset="0"/>
                <a:cs typeface="Arial" panose="020B0604020202020204" pitchFamily="34" charset="0"/>
              </a:rPr>
              <a:t>məsələsi</a:t>
            </a:r>
            <a:r>
              <a:rPr lang="en-US" sz="2200" b="1" i="1" dirty="0" smtClean="0">
                <a:solidFill>
                  <a:schemeClr val="tx1"/>
                </a:solidFill>
                <a:latin typeface="Arial" panose="020B0604020202020204" pitchFamily="34" charset="0"/>
                <a:cs typeface="Arial" panose="020B0604020202020204" pitchFamily="34" charset="0"/>
              </a:rPr>
              <a:t>»</a:t>
            </a:r>
            <a:endParaRPr lang="az-Latn-AZ" sz="2200" b="1" i="1" dirty="0" smtClean="0">
              <a:solidFill>
                <a:schemeClr val="tx1"/>
              </a:solidFill>
              <a:latin typeface="Arial" panose="020B0604020202020204" pitchFamily="34" charset="0"/>
              <a:cs typeface="Arial" panose="020B0604020202020204" pitchFamily="34" charset="0"/>
            </a:endParaRPr>
          </a:p>
          <a:p>
            <a:pPr algn="r"/>
            <a:endParaRPr lang="az-Latn-AZ" sz="2200" b="1" i="1" dirty="0">
              <a:solidFill>
                <a:schemeClr val="tx1"/>
              </a:solidFill>
              <a:latin typeface="Arial" panose="020B0604020202020204" pitchFamily="34" charset="0"/>
              <a:cs typeface="Arial" panose="020B0604020202020204" pitchFamily="34" charset="0"/>
            </a:endParaRPr>
          </a:p>
          <a:p>
            <a:pPr algn="r"/>
            <a:r>
              <a:rPr lang="en-US" sz="2200" b="1" i="1" u="sng" dirty="0" err="1" smtClean="0">
                <a:solidFill>
                  <a:srgbClr val="FF0000"/>
                </a:solidFill>
                <a:latin typeface="Arial" panose="020B0604020202020204" pitchFamily="34" charset="0"/>
                <a:cs typeface="Arial" panose="020B0604020202020204" pitchFamily="34" charset="0"/>
              </a:rPr>
              <a:t>Skollo</a:t>
            </a:r>
            <a:r>
              <a:rPr lang="en-US" sz="2200" b="1" i="1" u="sng" dirty="0" smtClean="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İtaliyaya</a:t>
            </a:r>
            <a:r>
              <a:rPr lang="en-US" sz="2200" b="1" i="1" u="sng" dirty="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qarşı</a:t>
            </a:r>
            <a:r>
              <a:rPr lang="en-US" sz="2200" b="1" i="1" u="sng" dirty="0">
                <a:solidFill>
                  <a:srgbClr val="FF0000"/>
                </a:solidFill>
                <a:latin typeface="Arial" panose="020B0604020202020204" pitchFamily="34" charset="0"/>
                <a:cs typeface="Arial" panose="020B0604020202020204" pitchFamily="34" charset="0"/>
              </a:rPr>
              <a:t> </a:t>
            </a:r>
            <a:r>
              <a:rPr lang="en-US" sz="2200" b="1" i="1" u="sng" dirty="0" err="1">
                <a:solidFill>
                  <a:srgbClr val="FF0000"/>
                </a:solidFill>
                <a:latin typeface="Arial" panose="020B0604020202020204" pitchFamily="34" charset="0"/>
                <a:cs typeface="Arial" panose="020B0604020202020204" pitchFamily="34" charset="0"/>
              </a:rPr>
              <a:t>iş</a:t>
            </a:r>
            <a:r>
              <a:rPr lang="en-US" sz="2200" b="1" i="1" u="sng" dirty="0">
                <a:solidFill>
                  <a:srgbClr val="FF0000"/>
                </a:solidFill>
                <a:latin typeface="Arial" panose="020B0604020202020204" pitchFamily="34" charset="0"/>
                <a:cs typeface="Arial" panose="020B0604020202020204" pitchFamily="34" charset="0"/>
              </a:rPr>
              <a:t> 1995</a:t>
            </a:r>
            <a:endParaRPr lang="en-US" sz="2200" b="1" i="1" u="sng" dirty="0" smtClean="0">
              <a:solidFill>
                <a:srgbClr val="FF000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85750"/>
            <a:ext cx="817563" cy="785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774" y="461962"/>
            <a:ext cx="354013" cy="43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85072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Shape 100"/>
          <p:cNvSpPr txBox="1">
            <a:spLocks noGrp="1"/>
          </p:cNvSpPr>
          <p:nvPr>
            <p:ph type="subTitle" idx="1"/>
          </p:nvPr>
        </p:nvSpPr>
        <p:spPr>
          <a:xfrm>
            <a:off x="827584" y="4515966"/>
            <a:ext cx="7105282" cy="504055"/>
          </a:xfrm>
          <a:prstGeom prst="rect">
            <a:avLst/>
          </a:prstGeom>
          <a:noFill/>
          <a:ln>
            <a:noFill/>
          </a:ln>
        </p:spPr>
        <p:txBody>
          <a:bodyPr lIns="91425" tIns="91425" rIns="91425" bIns="91425" anchor="t" anchorCtr="0">
            <a:noAutofit/>
          </a:bodyPr>
          <a:lstStyle/>
          <a:p>
            <a:pPr lvl="0"/>
            <a:endParaRPr lang="en" sz="2400" b="1" dirty="0">
              <a:solidFill>
                <a:schemeClr val="tx1"/>
              </a:solidFill>
              <a:effectLst>
                <a:outerShdw blurRad="38100" dist="38100" dir="2700000" algn="tl">
                  <a:srgbClr val="000000">
                    <a:alpha val="43137"/>
                  </a:srgbClr>
                </a:outerShdw>
              </a:effectLst>
            </a:endParaRPr>
          </a:p>
        </p:txBody>
      </p:sp>
      <p:sp>
        <p:nvSpPr>
          <p:cNvPr id="99" name="Shape 99"/>
          <p:cNvSpPr txBox="1">
            <a:spLocks noGrp="1"/>
          </p:cNvSpPr>
          <p:nvPr>
            <p:ph type="ctrTitle"/>
          </p:nvPr>
        </p:nvSpPr>
        <p:spPr>
          <a:xfrm>
            <a:off x="1110077" y="540642"/>
            <a:ext cx="7248025" cy="3615284"/>
          </a:xfrm>
          <a:prstGeom prst="rect">
            <a:avLst/>
          </a:prstGeom>
        </p:spPr>
        <p:txBody>
          <a:bodyPr lIns="91425" tIns="91425" rIns="91425" bIns="91425" anchor="b" anchorCtr="0">
            <a:noAutofit/>
          </a:bodyPr>
          <a:lstStyle/>
          <a:p>
            <a:pPr lvl="0" algn="ctr"/>
            <a:r>
              <a:rPr lang="en-US" sz="2500" b="1" i="1" u="sng" dirty="0">
                <a:solidFill>
                  <a:srgbClr val="C00000"/>
                </a:solidFill>
                <a:latin typeface="Arial" panose="020B0604020202020204" pitchFamily="34" charset="0"/>
                <a:cs typeface="Arial" panose="020B0604020202020204" pitchFamily="34" charset="0"/>
              </a:rPr>
              <a:t>«</a:t>
            </a:r>
            <a:r>
              <a:rPr lang="en-US" sz="2500" b="1" i="1" u="sng" dirty="0" err="1">
                <a:solidFill>
                  <a:srgbClr val="C00000"/>
                </a:solidFill>
                <a:latin typeface="Arial" panose="020B0604020202020204" pitchFamily="34" charset="0"/>
                <a:cs typeface="Arial" panose="020B0604020202020204" pitchFamily="34" charset="0"/>
              </a:rPr>
              <a:t>Diskresiyon</a:t>
            </a:r>
            <a:r>
              <a:rPr lang="en-US" sz="2500" b="1" i="1" u="sng" dirty="0">
                <a:solidFill>
                  <a:srgbClr val="C00000"/>
                </a:solidFill>
                <a:latin typeface="Arial" panose="020B0604020202020204" pitchFamily="34" charset="0"/>
                <a:cs typeface="Arial" panose="020B0604020202020204" pitchFamily="34" charset="0"/>
              </a:rPr>
              <a:t> </a:t>
            </a:r>
            <a:r>
              <a:rPr lang="en-US" sz="2500" b="1" i="1" u="sng" dirty="0" err="1">
                <a:solidFill>
                  <a:srgbClr val="C00000"/>
                </a:solidFill>
                <a:latin typeface="Arial" panose="020B0604020202020204" pitchFamily="34" charset="0"/>
                <a:cs typeface="Arial" panose="020B0604020202020204" pitchFamily="34" charset="0"/>
              </a:rPr>
              <a:t>səlahiyyət</a:t>
            </a:r>
            <a:r>
              <a:rPr lang="en-US" sz="2500" b="1" i="1" u="sng" dirty="0">
                <a:solidFill>
                  <a:srgbClr val="C00000"/>
                </a:solidFill>
                <a:latin typeface="Arial" panose="020B0604020202020204" pitchFamily="34" charset="0"/>
                <a:cs typeface="Arial" panose="020B0604020202020204" pitchFamily="34" charset="0"/>
              </a:rPr>
              <a:t> </a:t>
            </a:r>
            <a:r>
              <a:rPr lang="en-US" sz="2500" b="1" i="1" u="sng" dirty="0" err="1">
                <a:solidFill>
                  <a:srgbClr val="C00000"/>
                </a:solidFill>
                <a:latin typeface="Arial" panose="020B0604020202020204" pitchFamily="34" charset="0"/>
                <a:cs typeface="Arial" panose="020B0604020202020204" pitchFamily="34" charset="0"/>
              </a:rPr>
              <a:t>məsələsi</a:t>
            </a:r>
            <a:r>
              <a:rPr lang="en-US" sz="2500" b="1" i="1" u="sng" dirty="0" smtClean="0">
                <a:solidFill>
                  <a:srgbClr val="C00000"/>
                </a:solidFill>
                <a:latin typeface="Arial" panose="020B0604020202020204" pitchFamily="34" charset="0"/>
                <a:cs typeface="Arial" panose="020B0604020202020204" pitchFamily="34" charset="0"/>
              </a:rPr>
              <a:t>»</a:t>
            </a:r>
            <a:r>
              <a:rPr lang="az-Latn-AZ" sz="2500" b="1" i="1" u="sng" dirty="0" smtClean="0">
                <a:solidFill>
                  <a:srgbClr val="C00000"/>
                </a:solidFill>
                <a:latin typeface="Arial" panose="020B0604020202020204" pitchFamily="34" charset="0"/>
                <a:cs typeface="Arial" panose="020B0604020202020204" pitchFamily="34" charset="0"/>
              </a:rPr>
              <a:t/>
            </a:r>
            <a:br>
              <a:rPr lang="az-Latn-AZ" sz="2500" b="1" i="1" u="sng" dirty="0" smtClean="0">
                <a:solidFill>
                  <a:srgbClr val="C00000"/>
                </a:solidFill>
                <a:latin typeface="Arial" panose="020B0604020202020204" pitchFamily="34" charset="0"/>
                <a:cs typeface="Arial" panose="020B0604020202020204" pitchFamily="34" charset="0"/>
              </a:rPr>
            </a:br>
            <a:r>
              <a:rPr lang="az-Latn-AZ" sz="2500" b="1" i="1" u="sng" dirty="0" smtClean="0">
                <a:solidFill>
                  <a:srgbClr val="C00000"/>
                </a:solidFill>
                <a:latin typeface="Arial" panose="020B0604020202020204" pitchFamily="34" charset="0"/>
                <a:cs typeface="Arial" panose="020B0604020202020204" pitchFamily="34" charset="0"/>
              </a:rPr>
              <a:t>«Mülahizə Sərbəstliyi»</a:t>
            </a:r>
            <a:br>
              <a:rPr lang="az-Latn-AZ" sz="2500" b="1" i="1" u="sng" dirty="0" smtClean="0">
                <a:solidFill>
                  <a:srgbClr val="C00000"/>
                </a:solidFill>
                <a:latin typeface="Arial" panose="020B0604020202020204" pitchFamily="34" charset="0"/>
                <a:cs typeface="Arial" panose="020B0604020202020204" pitchFamily="34" charset="0"/>
              </a:rPr>
            </a:br>
            <a:r>
              <a:rPr lang="az-Latn-AZ" sz="2500" b="1" i="1" u="sng" dirty="0" smtClean="0">
                <a:solidFill>
                  <a:srgbClr val="C00000"/>
                </a:solidFill>
                <a:latin typeface="Arial" panose="020B0604020202020204" pitchFamily="34" charset="0"/>
                <a:cs typeface="Arial" panose="020B0604020202020204" pitchFamily="34" charset="0"/>
              </a:rPr>
              <a:t>«Qiymətləndirmə Sərbəstliyi»</a:t>
            </a:r>
            <a:br>
              <a:rPr lang="az-Latn-AZ" sz="2500" b="1" i="1" u="sng" dirty="0" smtClean="0">
                <a:solidFill>
                  <a:srgbClr val="C00000"/>
                </a:solidFill>
                <a:latin typeface="Arial" panose="020B0604020202020204" pitchFamily="34" charset="0"/>
                <a:cs typeface="Arial" panose="020B0604020202020204" pitchFamily="34" charset="0"/>
              </a:rPr>
            </a:br>
            <a:r>
              <a:rPr lang="az-Latn-AZ" sz="2500" b="1" i="1" u="sng" dirty="0">
                <a:solidFill>
                  <a:srgbClr val="C00000"/>
                </a:solidFill>
                <a:latin typeface="Arial" panose="020B0604020202020204" pitchFamily="34" charset="0"/>
                <a:cs typeface="Arial" panose="020B0604020202020204" pitchFamily="34" charset="0"/>
              </a:rPr>
              <a:t/>
            </a:r>
            <a:br>
              <a:rPr lang="az-Latn-AZ" sz="2500" b="1" i="1" u="sng" dirty="0">
                <a:solidFill>
                  <a:srgbClr val="C00000"/>
                </a:solidFill>
                <a:latin typeface="Arial" panose="020B0604020202020204" pitchFamily="34" charset="0"/>
                <a:cs typeface="Arial" panose="020B0604020202020204" pitchFamily="34" charset="0"/>
              </a:rPr>
            </a:br>
            <a:r>
              <a:rPr lang="az-Latn-AZ" sz="2400" b="1" dirty="0" smtClean="0">
                <a:solidFill>
                  <a:schemeClr val="tx1"/>
                </a:solidFill>
                <a:latin typeface="Arial" panose="020B0604020202020204" pitchFamily="34" charset="0"/>
                <a:cs typeface="Arial" panose="020B0604020202020204" pitchFamily="34" charset="0"/>
              </a:rPr>
              <a:t>Milli Hakimiyyət orqanları cəmiyyətin yaşayış şəraitindən və tələbatlarından bilavasitə xəbərdar olduqlarına görə prinsipcə cəmiyyətin maraqlarını qiymətləndirməkdə beynəlxalq hakimə nisbətən daha əlverişli vəziyyətdədirlər.</a:t>
            </a:r>
            <a:r>
              <a:rPr lang="en-US" sz="2500" b="1" i="1" u="sng" dirty="0"/>
              <a:t/>
            </a:r>
            <a:br>
              <a:rPr lang="en-US" sz="2500" b="1" i="1" u="sng" dirty="0"/>
            </a:br>
            <a:endParaRPr lang="en" sz="2500" b="1" i="1" u="sng" dirty="0"/>
          </a:p>
        </p:txBody>
      </p:sp>
      <p:sp>
        <p:nvSpPr>
          <p:cNvPr id="101" name="Shape 101"/>
          <p:cNvSpPr txBox="1"/>
          <p:nvPr/>
        </p:nvSpPr>
        <p:spPr>
          <a:xfrm>
            <a:off x="1133975" y="2190750"/>
            <a:ext cx="543899" cy="562199"/>
          </a:xfrm>
          <a:prstGeom prst="rect">
            <a:avLst/>
          </a:prstGeom>
          <a:noFill/>
          <a:ln>
            <a:noFill/>
          </a:ln>
        </p:spPr>
        <p:txBody>
          <a:bodyPr lIns="91425" tIns="91425" rIns="91425" bIns="91425" anchor="ctr" anchorCtr="0">
            <a:noAutofit/>
          </a:bodyPr>
          <a:lstStyle/>
          <a:p>
            <a:pPr lvl="0" algn="ctr">
              <a:spcBef>
                <a:spcPts val="0"/>
              </a:spcBef>
              <a:buNone/>
            </a:pPr>
            <a:endParaRPr lang="en" sz="2400" dirty="0">
              <a:solidFill>
                <a:schemeClr val="dk1"/>
              </a:solidFill>
              <a:latin typeface="Lora"/>
              <a:ea typeface="Lora"/>
              <a:cs typeface="Lora"/>
              <a:sym typeface="Lora"/>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591" y="438150"/>
            <a:ext cx="822325" cy="78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0665" y="636587"/>
            <a:ext cx="384175"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Oval 1"/>
          <p:cNvSpPr/>
          <p:nvPr/>
        </p:nvSpPr>
        <p:spPr>
          <a:xfrm>
            <a:off x="934736" y="1428750"/>
            <a:ext cx="2209800" cy="1828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TM04033921[[fn=Дамаск]]</Template>
  <TotalTime>2071</TotalTime>
  <Words>575</Words>
  <Application>Microsoft Office PowerPoint</Application>
  <PresentationFormat>Экран (16:9)</PresentationFormat>
  <Paragraphs>66</Paragraphs>
  <Slides>15</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NewsPrint</vt:lpstr>
      <vt:lpstr>Mülkiyyətin müdafiəsi Öz mülkiyyətindən maneəsiz istifadə prinsipi – 1-ci qayda</vt:lpstr>
      <vt:lpstr>Слайд 2</vt:lpstr>
      <vt:lpstr>Слайд 3</vt:lpstr>
      <vt:lpstr>  </vt:lpstr>
      <vt:lpstr>Protokol 1 maddə 1-in pozulub-pozulmadığını araşdırarkən ilk növbədə müəyyən etmək lazımdır. </vt:lpstr>
      <vt:lpstr>Слайд 6</vt:lpstr>
      <vt:lpstr>Təşəkkür Edirəm</vt:lpstr>
      <vt:lpstr>  Mülkiyyət hüququnun məhdudlaşdırılması və müdafiəsi Cəmiyyətin Maraqları</vt:lpstr>
      <vt:lpstr>«Diskresiyon səlahiyyət məsələsi» «Mülahizə Sərbəstliyi» «Qiymətləndirmə Sərbəstliyi»  Milli Hakimiyyət orqanları cəmiyyətin yaşayış şəraitindən və tələbatlarından bilavasitə xəbərdar olduqlarına görə prinsipcə cəmiyyətin maraqlarını qiymətləndirməkdə beynəlxalq hakimə nisbətən daha əlverişli vəziyyətdədirlər. </vt:lpstr>
      <vt:lpstr>Mütənasiblik</vt:lpstr>
      <vt:lpstr>Kompensasiya</vt:lpstr>
      <vt:lpstr>Məhkəmə bildirir ki:</vt:lpstr>
      <vt:lpstr>«Hüquqi Müəyyənlik»  «Qanunilik» «Qanunda nəzərdə tutulan» </vt:lpstr>
      <vt:lpstr>Hüquqi Müəyyənliklə bağlı  Presedentlər</vt:lpstr>
      <vt:lpstr>Təşəkkür Edirəm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Huquq Merkezi</dc:creator>
  <cp:lastModifiedBy>samsung</cp:lastModifiedBy>
  <cp:revision>112</cp:revision>
  <dcterms:modified xsi:type="dcterms:W3CDTF">2017-07-16T10:17:12Z</dcterms:modified>
</cp:coreProperties>
</file>