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20" r:id="rId18"/>
    <p:sldId id="319" r:id="rId19"/>
    <p:sldId id="306" r:id="rId20"/>
    <p:sldId id="346" r:id="rId21"/>
    <p:sldId id="326" r:id="rId22"/>
    <p:sldId id="347" r:id="rId23"/>
    <p:sldId id="329" r:id="rId24"/>
    <p:sldId id="308" r:id="rId25"/>
    <p:sldId id="309" r:id="rId26"/>
    <p:sldId id="317" r:id="rId27"/>
    <p:sldId id="316" r:id="rId28"/>
    <p:sldId id="322" r:id="rId29"/>
    <p:sldId id="323" r:id="rId30"/>
    <p:sldId id="324" r:id="rId31"/>
    <p:sldId id="282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EA10B4-BC81-478A-8C5C-EEAC9D4D9374}" type="datetimeFigureOut">
              <a:rPr lang="ru-RU" altLang="en-US"/>
              <a:pPr>
                <a:defRPr/>
              </a:pPr>
              <a:t>19.12.2017</a:t>
            </a:fld>
            <a:endParaRPr lang="ru-RU" alt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en-US" noProof="0" smtClean="0"/>
              <a:t>Образец текста</a:t>
            </a:r>
          </a:p>
          <a:p>
            <a:pPr lvl="1"/>
            <a:r>
              <a:rPr lang="ru-RU" altLang="en-US" noProof="0" smtClean="0"/>
              <a:t>Второй уровень</a:t>
            </a:r>
          </a:p>
          <a:p>
            <a:pPr lvl="2"/>
            <a:r>
              <a:rPr lang="ru-RU" altLang="en-US" noProof="0" smtClean="0"/>
              <a:t>Третий уровень</a:t>
            </a:r>
          </a:p>
          <a:p>
            <a:pPr lvl="3"/>
            <a:r>
              <a:rPr lang="ru-RU" altLang="en-US" noProof="0" smtClean="0"/>
              <a:t>Четвертый уровень</a:t>
            </a:r>
          </a:p>
          <a:p>
            <a:pPr lvl="4"/>
            <a:r>
              <a:rPr lang="ru-RU" altLang="en-US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36501B-5569-4759-8413-6F2FA2D2F95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6486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0E2C2FE-508C-4AF7-BF17-AA2B682A333C}" type="slidenum">
              <a:rPr lang="ru-RU" altLang="en-US">
                <a:latin typeface="Tahoma" pitchFamily="34" charset="0"/>
              </a:rPr>
              <a:pPr/>
              <a:t>1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D6D8A837-E777-4B7D-B134-841FC46AA866}" type="slidenum">
              <a:rPr lang="ru-RU" altLang="en-US">
                <a:latin typeface="Tahoma" pitchFamily="34" charset="0"/>
              </a:rPr>
              <a:pPr/>
              <a:t>10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64CE221-5C9C-4630-B7BA-80C512450989}" type="slidenum">
              <a:rPr lang="ru-RU" altLang="en-US">
                <a:latin typeface="Tahoma" pitchFamily="34" charset="0"/>
              </a:rPr>
              <a:pPr/>
              <a:t>11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B6B9359-2AEA-46C0-B4FC-2A4568A7A41A}" type="slidenum">
              <a:rPr lang="ru-RU" altLang="en-US">
                <a:latin typeface="Tahoma" pitchFamily="34" charset="0"/>
              </a:rPr>
              <a:pPr/>
              <a:t>12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41B15584-20C2-4F87-A15E-B87757F4720F}" type="slidenum">
              <a:rPr lang="ru-RU" altLang="en-US">
                <a:latin typeface="Tahoma" pitchFamily="34" charset="0"/>
              </a:rPr>
              <a:pPr/>
              <a:t>13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CE849750-CFA5-45A4-B91C-72E404315756}" type="slidenum">
              <a:rPr lang="ru-RU" altLang="en-US">
                <a:latin typeface="Tahoma" pitchFamily="34" charset="0"/>
              </a:rPr>
              <a:pPr/>
              <a:t>14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ED5542F1-9366-4AF7-B162-4CAEA1128F1A}" type="slidenum">
              <a:rPr lang="ru-RU" altLang="en-US">
                <a:latin typeface="Tahoma" pitchFamily="34" charset="0"/>
              </a:rPr>
              <a:pPr/>
              <a:t>15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25F3541C-644D-4748-B75F-91730C460D1C}" type="slidenum">
              <a:rPr lang="ru-RU" altLang="en-US">
                <a:latin typeface="Tahoma" pitchFamily="34" charset="0"/>
              </a:rPr>
              <a:pPr/>
              <a:t>16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CC734E5B-4A61-419B-A16F-1EC56A3093B9}" type="slidenum">
              <a:rPr lang="ru-RU" altLang="en-US">
                <a:latin typeface="Tahoma" pitchFamily="34" charset="0"/>
              </a:rPr>
              <a:pPr/>
              <a:t>17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C798EBF1-4B29-43E0-8CCE-59690BCEFF65}" type="slidenum">
              <a:rPr lang="ru-RU" altLang="en-US">
                <a:latin typeface="Tahoma" pitchFamily="34" charset="0"/>
              </a:rPr>
              <a:pPr/>
              <a:t>18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24E8D13C-E942-47F9-9CE0-2BE3F42D8173}" type="slidenum">
              <a:rPr lang="ru-RU" altLang="en-US">
                <a:latin typeface="Tahoma" pitchFamily="34" charset="0"/>
              </a:rPr>
              <a:pPr/>
              <a:t>19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18051747-15F1-4B33-9C7E-EAAF0AEA4FF4}" type="slidenum">
              <a:rPr lang="ru-RU" altLang="en-US">
                <a:latin typeface="Tahoma" pitchFamily="34" charset="0"/>
              </a:rPr>
              <a:pPr/>
              <a:t>2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1A9DFF89-5DB5-4833-81A2-1357B73CC578}" type="slidenum">
              <a:rPr lang="ru-RU" altLang="en-US">
                <a:latin typeface="Tahoma" pitchFamily="34" charset="0"/>
              </a:rPr>
              <a:pPr/>
              <a:t>20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3C5C176A-7328-43ED-837B-14391C2F35F7}" type="slidenum">
              <a:rPr lang="ru-RU" altLang="en-US">
                <a:latin typeface="Tahoma" pitchFamily="34" charset="0"/>
              </a:rPr>
              <a:pPr/>
              <a:t>21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113D08E0-DE7E-4720-B2CB-4D1A29ED7213}" type="slidenum">
              <a:rPr lang="ru-RU" altLang="en-US">
                <a:latin typeface="Tahoma" pitchFamily="34" charset="0"/>
              </a:rPr>
              <a:pPr/>
              <a:t>22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EF441DA-69B1-4245-926F-7B821D313E84}" type="slidenum">
              <a:rPr lang="ru-RU" altLang="en-US">
                <a:latin typeface="Tahoma" pitchFamily="34" charset="0"/>
              </a:rPr>
              <a:pPr/>
              <a:t>23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6BA3181E-A348-4583-B022-CE41E15CFBF4}" type="slidenum">
              <a:rPr lang="ru-RU" altLang="en-US">
                <a:latin typeface="Tahoma" pitchFamily="34" charset="0"/>
              </a:rPr>
              <a:pPr/>
              <a:t>24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80B322A3-1F5A-46C6-BF94-D2C86EF199C3}" type="slidenum">
              <a:rPr lang="ru-RU" altLang="en-US">
                <a:latin typeface="Tahoma" pitchFamily="34" charset="0"/>
              </a:rPr>
              <a:pPr/>
              <a:t>25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DC21BD8B-DBB5-4BD9-B461-AFDF271F7D23}" type="slidenum">
              <a:rPr lang="ru-RU" altLang="en-US">
                <a:latin typeface="Tahoma" pitchFamily="34" charset="0"/>
              </a:rPr>
              <a:pPr/>
              <a:t>26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86A6E69D-0471-4D53-9CDE-EE521E9093CC}" type="slidenum">
              <a:rPr lang="ru-RU" altLang="en-US">
                <a:latin typeface="Tahoma" pitchFamily="34" charset="0"/>
              </a:rPr>
              <a:pPr/>
              <a:t>27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3293823B-419F-4190-97C9-D43100BBCA39}" type="slidenum">
              <a:rPr lang="ru-RU" altLang="en-US">
                <a:latin typeface="Tahoma" pitchFamily="34" charset="0"/>
              </a:rPr>
              <a:pPr/>
              <a:t>28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6FA1621-C1AC-444D-A4FA-A0F857589839}" type="slidenum">
              <a:rPr lang="ru-RU" altLang="en-US">
                <a:latin typeface="Tahoma" pitchFamily="34" charset="0"/>
              </a:rPr>
              <a:pPr/>
              <a:t>29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1297943-3E0A-43C8-98BB-79B5F796D444}" type="slidenum">
              <a:rPr lang="ru-RU" altLang="en-US">
                <a:latin typeface="Tahoma" pitchFamily="34" charset="0"/>
              </a:rPr>
              <a:pPr/>
              <a:t>3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48BD42CA-66D0-4944-9F39-B0A5B6F043F5}" type="slidenum">
              <a:rPr lang="ru-RU" altLang="en-US">
                <a:latin typeface="Tahoma" pitchFamily="34" charset="0"/>
              </a:rPr>
              <a:pPr/>
              <a:t>30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11290E64-2628-4E13-95C8-A94E984BCEBD}" type="slidenum">
              <a:rPr lang="ru-RU" altLang="en-US">
                <a:latin typeface="Tahoma" pitchFamily="34" charset="0"/>
              </a:rPr>
              <a:pPr/>
              <a:t>31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3A863804-378A-4959-9FB1-2771EC420B36}" type="slidenum">
              <a:rPr lang="ru-RU" altLang="en-US">
                <a:latin typeface="Tahoma" pitchFamily="34" charset="0"/>
              </a:rPr>
              <a:pPr/>
              <a:t>4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0974F392-047C-4AAC-B327-FB9A008E537C}" type="slidenum">
              <a:rPr lang="ru-RU" altLang="en-US">
                <a:latin typeface="Tahoma" pitchFamily="34" charset="0"/>
              </a:rPr>
              <a:pPr/>
              <a:t>5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C1BF74F-3221-489B-AAA1-919190287F39}" type="slidenum">
              <a:rPr lang="ru-RU" altLang="en-US">
                <a:latin typeface="Tahoma" pitchFamily="34" charset="0"/>
              </a:rPr>
              <a:pPr/>
              <a:t>6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7AFCF255-9AB4-4D21-82E9-D6EE07A932C8}" type="slidenum">
              <a:rPr lang="ru-RU" altLang="en-US">
                <a:latin typeface="Tahoma" pitchFamily="34" charset="0"/>
              </a:rPr>
              <a:pPr/>
              <a:t>7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B3223EA4-920C-4B4E-8831-93EB74DDFCA8}" type="slidenum">
              <a:rPr lang="ru-RU" altLang="en-US">
                <a:latin typeface="Tahoma" pitchFamily="34" charset="0"/>
              </a:rPr>
              <a:pPr/>
              <a:t>8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63750446-497A-4953-B317-50E01CFB41A6}" type="slidenum">
              <a:rPr lang="ru-RU" altLang="en-US">
                <a:latin typeface="Tahoma" pitchFamily="34" charset="0"/>
              </a:rPr>
              <a:pPr/>
              <a:t>9</a:t>
            </a:fld>
            <a:endParaRPr lang="ru-RU" altLang="en-US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756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56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7A03F63C-20DD-48A5-A184-68641AC7723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8075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2E16B-7AD8-454D-917E-1A8D77B39F6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5955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6BE5-F0C3-4793-B02E-33E456C22D9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3914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F52F1-0D51-46CE-9541-693FAE083F9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9592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977D-7089-4176-B86D-E52FD9DE83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280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939A-6830-48BA-A379-427171EA174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474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D41F8-77FC-4894-A593-D1E67188683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8604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5CB40-DC81-4FF0-8A6F-74013FEEEAF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9908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933AD-DC13-4402-A159-F0A17C858B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3115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CB09-DC60-4F2A-BD67-FBCDC9D1DA9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2687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50AAC-0505-43F2-8CDE-A06CFC00959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4822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653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653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653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3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fld id="{DE69B0B0-967B-4930-854D-51FE0A83325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654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20891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en-US" sz="3600" b="1" smtClean="0">
                <a:solidFill>
                  <a:srgbClr val="FFC000"/>
                </a:solidFill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Европейская система 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защиты прав человека 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altLang="en-US" sz="3600" b="1" smtClean="0">
                <a:solidFill>
                  <a:srgbClr val="FFFF59"/>
                </a:solidFill>
                <a:effectLst/>
                <a:latin typeface="Arial" pitchFamily="34" charset="0"/>
                <a:cs typeface="Arial" pitchFamily="34" charset="0"/>
              </a:rPr>
              <a:t>и право на уважение собственности</a:t>
            </a:r>
            <a:r>
              <a:rPr lang="en-US" altLang="en-US" sz="3200" b="1" dirty="0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3200" b="1" dirty="0" smtClean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altLang="en-US" sz="3200" dirty="0" smtClean="0">
              <a:solidFill>
                <a:srgbClr val="FFFF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7558087" cy="2663825"/>
          </a:xfrm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ru-RU" altLang="en-US" sz="2400" b="1" dirty="0" smtClean="0">
                <a:solidFill>
                  <a:srgbClr val="F0F0F1"/>
                </a:solidFill>
                <a:effectLst/>
                <a:latin typeface="Arial" pitchFamily="34" charset="0"/>
                <a:cs typeface="Arial" pitchFamily="34" charset="0"/>
              </a:rPr>
              <a:t>Максим Тимофеев </a:t>
            </a:r>
            <a:endParaRPr lang="ru-RU" altLang="en-US" sz="2400" dirty="0" smtClean="0">
              <a:solidFill>
                <a:srgbClr val="F0F0F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endParaRPr lang="ru-RU" altLang="en-US" sz="1800" i="1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ru-RU" altLang="en-US" sz="1800" i="1" dirty="0" err="1" smtClean="0">
                <a:effectLst/>
                <a:latin typeface="Arial" pitchFamily="34" charset="0"/>
                <a:cs typeface="Arial" pitchFamily="34" charset="0"/>
              </a:rPr>
              <a:t>к.ю.н</a:t>
            </a:r>
            <a:r>
              <a:rPr lang="ru-RU" altLang="en-US" sz="1800" i="1" dirty="0" smtClean="0">
                <a:effectLst/>
                <a:latin typeface="Arial" pitchFamily="34" charset="0"/>
                <a:cs typeface="Arial" pitchFamily="34" charset="0"/>
              </a:rPr>
              <a:t>., доцент Европейского гуманитарного университета (Вильнюс, Литва</a:t>
            </a:r>
            <a:r>
              <a:rPr lang="ru-RU" altLang="en-US" sz="1800" i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en-US" sz="1800" i="1" dirty="0" smtClean="0">
              <a:latin typeface="Arial" pitchFamily="34" charset="0"/>
              <a:cs typeface="Arial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altLang="en-US" sz="1800" i="1" dirty="0" smtClean="0">
                <a:effectLst/>
                <a:latin typeface="Arial" pitchFamily="34" charset="0"/>
                <a:cs typeface="Arial" pitchFamily="34" charset="0"/>
              </a:rPr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268413"/>
            <a:ext cx="8540750" cy="5589587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altLang="en-US" sz="2800" smtClean="0">
                <a:effectLst/>
                <a:latin typeface="Arial" pitchFamily="34" charset="0"/>
                <a:cs typeface="Arial" pitchFamily="34" charset="0"/>
              </a:rPr>
              <a:t>Итак, право может быть ограничено: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endParaRPr lang="ru-RU" altLang="en-US" sz="280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800"/>
              </a:spcBef>
              <a:buFont typeface="Arial" pitchFamily="34" charset="0"/>
              <a:buAutoNum type="arabicPeriod"/>
              <a:defRPr/>
            </a:pPr>
            <a:r>
              <a:rPr lang="ru-RU" altLang="en-US" sz="2800" smtClean="0">
                <a:effectLst/>
                <a:latin typeface="Arial" pitchFamily="34" charset="0"/>
                <a:cs typeface="Arial" pitchFamily="34" charset="0"/>
              </a:rPr>
              <a:t>Если ограничение предусмотрено законом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AutoNum type="arabicPeriod"/>
              <a:defRPr/>
            </a:pPr>
            <a:r>
              <a:rPr lang="ru-RU" altLang="en-US" sz="2800" smtClean="0">
                <a:effectLst/>
                <a:latin typeface="Arial" pitchFamily="34" charset="0"/>
                <a:cs typeface="Arial" pitchFamily="34" charset="0"/>
              </a:rPr>
              <a:t>Есть законная цель (см. перечисленные цели)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AutoNum type="arabicPeriod"/>
              <a:defRPr/>
            </a:pPr>
            <a:r>
              <a:rPr lang="ru-RU" altLang="en-US" sz="2800" smtClean="0">
                <a:effectLst/>
                <a:latin typeface="Arial" pitchFamily="34" charset="0"/>
                <a:cs typeface="Arial" pitchFamily="34" charset="0"/>
              </a:rPr>
              <a:t>Если такое ограничение </a:t>
            </a:r>
            <a:r>
              <a:rPr lang="ru-RU" altLang="en-US" sz="2800" u="sng" smtClean="0">
                <a:effectLst/>
                <a:latin typeface="Arial" pitchFamily="34" charset="0"/>
                <a:cs typeface="Arial" pitchFamily="34" charset="0"/>
              </a:rPr>
              <a:t>необходимо в демократическом обществе , т.е.: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altLang="en-US" sz="2800" smtClean="0">
                <a:effectLst/>
                <a:latin typeface="Arial" pitchFamily="34" charset="0"/>
                <a:cs typeface="Arial" pitchFamily="34" charset="0"/>
              </a:rPr>
              <a:t>	- существует настоятельная общественная потребность в ограничении права / свободы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altLang="en-US" sz="2800" smtClean="0">
                <a:effectLst/>
                <a:latin typeface="Arial" pitchFamily="34" charset="0"/>
                <a:cs typeface="Arial" pitchFamily="34" charset="0"/>
              </a:rPr>
              <a:t>	- меры, ограничивающие право / свободу пропорциональны преследуемой цели.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ru-RU" altLang="en-US" sz="280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endParaRPr lang="ru-RU" altLang="en-US" sz="280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endParaRPr lang="ru-RU" altLang="en-US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Европейская Конвенция – какие права?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Категории прав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Обязанность государства обеспечить 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каждому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 права и свободы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Какие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 обязанности государства вытекают из Конвенции?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невмешательство в осуществление прав и свобод (негативные обязательства);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обеспечение защиты прав и свобод (позитивные обязательства);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обязанность исполнять решения </a:t>
            </a:r>
            <a:r>
              <a:rPr lang="ru-RU" altLang="en-US" sz="24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Европейского Суда по правам человека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540750" cy="1143000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Европейская Конвенция – 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обязанности государства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500063"/>
            <a:ext cx="8540750" cy="3649662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III.</a:t>
            </a:r>
            <a:b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Европейская Конвенция и Европейский Суд 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по правам человека: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толкование прав</a:t>
            </a:r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857375"/>
            <a:ext cx="8540750" cy="5000625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Абстрактное и лаконичное формулирование прав и свобод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Содержание  прав невозможно выяснить без обращения к решениям и постановлениям Европейского Суда, который при рассмотрении конкретных жалоб решает вопрос о том, нарушило ли Государство то или иное право заявителя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Европейская Конвенция и 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Европейский Суд по правам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773238"/>
            <a:ext cx="8540750" cy="5084762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Телеологическое</a:t>
            </a:r>
            <a:r>
              <a:rPr lang="ru-RU" altLang="en-US" sz="24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толкование</a:t>
            </a:r>
            <a:r>
              <a:rPr lang="ru-RU" altLang="en-US" sz="24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(предмет и цель Конвенции) 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защита индивидуальных прав и свобод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продвижение идеалов демократического общества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Толкование с точки зрения </a:t>
            </a: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эффективности реализации права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- Конвенция гарантирует не теоретически возможные и иллюзорные права, а практически доступные и эффективные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Толкование и применение Конвенции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Европейским Судом: 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общие принципы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628775"/>
            <a:ext cx="8540750" cy="5229225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Динамическое / эволюционное 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толкование </a:t>
            </a: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Конвенция – «живой инструмент»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Текстуальная основа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толкования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текст Конвенции устанавливает пределы толкованию прав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Концепция </a:t>
            </a: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автономных понятий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- определение понятий, содержащихся в Конвенции, не зависят от определений, даваемых национальным правом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Толкование положений Конвенции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Европейским Судом: 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общие принципы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628775"/>
            <a:ext cx="8734425" cy="5229225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Опора на </a:t>
            </a: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международно-правовые стандарты</a:t>
            </a:r>
          </a:p>
          <a:p>
            <a:pPr eaLnBrk="1" hangingPunct="1">
              <a:spcBef>
                <a:spcPts val="10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10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Опора на </a:t>
            </a: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европейские правовые стандарты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(поиск «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общеевропейского консенсуса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»)</a:t>
            </a:r>
          </a:p>
          <a:p>
            <a:pPr eaLnBrk="1" hangingPunct="1">
              <a:spcBef>
                <a:spcPts val="10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10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Доктрина </a:t>
            </a: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свободы усмотрения государств-участников</a:t>
            </a:r>
          </a:p>
          <a:p>
            <a:pPr eaLnBrk="1" hangingPunct="1">
              <a:spcBef>
                <a:spcPts val="10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10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Принцип </a:t>
            </a: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пропорциональности</a:t>
            </a:r>
          </a:p>
          <a:p>
            <a:pPr eaLnBrk="1" hangingPunct="1">
              <a:spcBef>
                <a:spcPts val="10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1000"/>
              </a:spcBef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Доктрина суда </a:t>
            </a: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четвёртой инстанции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Толкование положений Конвенции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Европейским Судом: 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общие принципы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500063"/>
            <a:ext cx="8540750" cy="3649662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IV.</a:t>
            </a:r>
            <a:b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Структура</a:t>
            </a:r>
            <a:b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статьи 1 Протокола 1 к Конвенции</a:t>
            </a:r>
            <a:endParaRPr lang="ru-RU" altLang="en-US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945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125538"/>
            <a:ext cx="8540750" cy="5732462"/>
          </a:xfrm>
        </p:spPr>
        <p:txBody>
          <a:bodyPr/>
          <a:lstStyle/>
          <a:p>
            <a:pPr marL="457200" indent="-457200">
              <a:buFont typeface="Arial" charset="0"/>
              <a:buAutoNum type="arabicParenBoth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Каждое физическое или юридическое лицо имеет право на </a:t>
            </a:r>
            <a:r>
              <a:rPr lang="ru-RU" altLang="en-US" sz="2400" b="1" u="sng" smtClean="0">
                <a:effectLst/>
                <a:latin typeface="Arial" charset="0"/>
                <a:cs typeface="Arial" charset="0"/>
              </a:rPr>
              <a:t>уважение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 своей </a:t>
            </a:r>
            <a:r>
              <a:rPr lang="ru-RU" altLang="en-US" sz="2400" b="1" u="sng" smtClean="0">
                <a:effectLst/>
                <a:latin typeface="Arial" charset="0"/>
                <a:cs typeface="Arial" charset="0"/>
              </a:rPr>
              <a:t>собственности</a:t>
            </a:r>
            <a:r>
              <a:rPr lang="en-US" altLang="en-US" sz="2400" b="1" u="sng" smtClean="0">
                <a:effectLst/>
                <a:latin typeface="Arial" charset="0"/>
                <a:cs typeface="Arial" charset="0"/>
              </a:rPr>
              <a:t> (possessions)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. </a:t>
            </a:r>
          </a:p>
          <a:p>
            <a:pPr marL="457200" indent="-457200">
              <a:buFont typeface="Arial" charset="0"/>
              <a:buAutoNum type="arabicParenBoth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Никто не может быть </a:t>
            </a:r>
            <a:r>
              <a:rPr lang="ru-RU" altLang="en-US" sz="24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лишен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 своего </a:t>
            </a:r>
            <a:r>
              <a:rPr lang="ru-RU" altLang="en-US" sz="2400" b="1" u="sng" smtClean="0">
                <a:effectLst/>
                <a:latin typeface="Arial" charset="0"/>
                <a:cs typeface="Arial" charset="0"/>
              </a:rPr>
              <a:t>имущества</a:t>
            </a:r>
            <a:r>
              <a:rPr lang="en-US" altLang="en-US" sz="2400" b="1" u="sng" smtClean="0">
                <a:effectLst/>
                <a:latin typeface="Arial" charset="0"/>
                <a:cs typeface="Arial" charset="0"/>
              </a:rPr>
              <a:t> (possessions)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 иначе как в интересах общества и на условиях, предусмотренных законом и общими принципами международного права.</a:t>
            </a:r>
          </a:p>
          <a:p>
            <a:pPr marL="457200" indent="-457200">
              <a:buFont typeface="Arial" charset="0"/>
              <a:buAutoNum type="arabicParenBoth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Предыдущие положения не умаляют права Государства обеспечивать выполнение таких законов, какие ему представляются необходимыми для осуществления </a:t>
            </a:r>
            <a:r>
              <a:rPr lang="ru-RU" altLang="en-US" sz="24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контроля за использованием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собственности в соответствии с общими интересами или для обеспечения уплаты налогов или других сборов или штрафов.</a:t>
            </a:r>
          </a:p>
          <a:p>
            <a:pPr marL="457200" indent="-457200"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Три положения</a:t>
            </a:r>
            <a:r>
              <a:rPr lang="en-US" altLang="en-US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 / </a:t>
            </a:r>
            <a:r>
              <a:rPr lang="ru-RU" altLang="en-US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три правила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7019925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V.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Первое правило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право на «уважение» / «беспрепятственное пользование» собственностью</a:t>
            </a:r>
          </a:p>
        </p:txBody>
      </p:sp>
      <p:pic>
        <p:nvPicPr>
          <p:cNvPr id="2150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-100013"/>
            <a:ext cx="2163762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1979613" y="571500"/>
            <a:ext cx="7164387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I.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Европейский Суд 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по правам человека: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структура</a:t>
            </a: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115888"/>
            <a:ext cx="2003426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620713"/>
            <a:ext cx="8928100" cy="62372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altLang="en-US" sz="12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altLang="en-US" sz="24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Факты дела 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в собственности заявителей находились земельные участки со строениями в центре Стокгольма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Правительство выдало муниципальным властям разрешение на отчуждение земельных участков для строительства путепровода и автостоянки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В отношении участков был введён запрет на новое строительство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Был установлен 5-летний срок, в течение которого муниципальные власти и собственники должны были договориться о размере компенсации (продлевался неоднократно): в результате в отношении одного участка разрешение действовало 23 года, в отношении второго – 8 лет</a:t>
            </a:r>
            <a:endParaRPr lang="ru-RU" altLang="en-US" sz="2400" u="sng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700213"/>
            <a:ext cx="8928100" cy="51577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altLang="en-US" sz="12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altLang="en-US" sz="24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Аргументы Суда 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Дело должно быть рассмотрено на основании 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Первого правила</a:t>
            </a:r>
          </a:p>
          <a:p>
            <a:pPr marL="0" indent="0">
              <a:buFontTx/>
              <a:buChar char="-"/>
            </a:pPr>
            <a:r>
              <a:rPr lang="ru-RU" altLang="en-US" sz="2200" b="1" smtClean="0">
                <a:effectLst/>
                <a:latin typeface="Arial" charset="0"/>
                <a:cs typeface="Arial" charset="0"/>
              </a:rPr>
              <a:t>Второе правило неприменимо</a:t>
            </a:r>
            <a:r>
              <a:rPr lang="ru-RU" altLang="en-US" sz="2200" smtClean="0">
                <a:effectLst/>
                <a:latin typeface="Arial" charset="0"/>
                <a:cs typeface="Arial" charset="0"/>
              </a:rPr>
              <a:t>, поскольку заявители не были «лишены имущества», ни формально, ни по сути (характер ограничений не был таковым, чтобы прийти к выводу о лишении имущества)</a:t>
            </a:r>
          </a:p>
          <a:p>
            <a:pPr marL="0" indent="0">
              <a:buFontTx/>
              <a:buChar char="-"/>
            </a:pPr>
            <a:r>
              <a:rPr lang="ru-RU" altLang="en-US" sz="2200" b="1" smtClean="0">
                <a:effectLst/>
                <a:latin typeface="Arial" charset="0"/>
                <a:cs typeface="Arial" charset="0"/>
              </a:rPr>
              <a:t>Третье правило неприменимо</a:t>
            </a:r>
            <a:r>
              <a:rPr lang="ru-RU" altLang="en-US" sz="2200" smtClean="0">
                <a:effectLst/>
                <a:latin typeface="Arial" charset="0"/>
                <a:cs typeface="Arial" charset="0"/>
              </a:rPr>
              <a:t>, поскольку разрешение на отчуждение как первая мера, ведущая к лишения собственности, не имело своей целью «контроль над использованием собственности»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/>
          <a:lstStyle/>
          <a:p>
            <a:pPr eaLnBrk="1" hangingPunct="1"/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Спорронг и Лоннрот </a:t>
            </a:r>
            <a:r>
              <a:rPr lang="en-US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GB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Sporrong and Lonnroth)</a:t>
            </a:r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против Швеции</a:t>
            </a:r>
            <a:b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2800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Постановление от </a:t>
            </a:r>
            <a:r>
              <a:rPr lang="en-US" altLang="en-US" sz="2800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lang="ru-RU" altLang="en-US" sz="2800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3 сентября 1982 года</a:t>
            </a:r>
            <a:endParaRPr lang="ru-RU" altLang="en-US" sz="2800" b="1" smtClean="0">
              <a:solidFill>
                <a:srgbClr val="FFFF00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620713"/>
            <a:ext cx="8928100" cy="62372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altLang="en-US" sz="12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altLang="en-US" sz="24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Факты дела 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Заявительница приобрела квартиру у лица, который приобрёл её у первоначального собственника, который ранее её приватизировал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Через 3 года выяснилось, что первоначальный собственник приватизировал квартиру мошенническим путем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Муниципальные власти ходатайствовали, чтобы суд признал, что заявительница не обладает правом собственности (титулом) на квартиру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Суд установил, что – принимая во внимание мошеннический характер приватизации квартиры – титул заявительницы на квартиру должен быть аннулирован и она должна быть выселена без какой-либо компенсации</a:t>
            </a:r>
            <a:endParaRPr lang="ru-RU" altLang="en-US" sz="2400" u="sng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/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Гладышева </a:t>
            </a:r>
            <a:r>
              <a:rPr lang="en-US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GB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Gladysheva)</a:t>
            </a:r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против России</a:t>
            </a:r>
            <a:b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2800" smtClean="0">
                <a:solidFill>
                  <a:srgbClr val="FFFF59"/>
                </a:solidFill>
                <a:effectLst/>
                <a:latin typeface="Arial" charset="0"/>
                <a:cs typeface="Arial" charset="0"/>
              </a:rPr>
              <a:t>Постановление </a:t>
            </a:r>
            <a:r>
              <a:rPr lang="ru-RU" altLang="en-US" sz="2800" smtClean="0">
                <a:solidFill>
                  <a:srgbClr val="FFFF59"/>
                </a:solidFill>
                <a:effectLst/>
              </a:rPr>
              <a:t>от 6 декабря 2011 года</a:t>
            </a:r>
            <a:r>
              <a:rPr lang="en-US" altLang="en-US" sz="2800" smtClean="0">
                <a:solidFill>
                  <a:srgbClr val="FFFF59"/>
                </a:solidFill>
                <a:effectLst/>
              </a:rPr>
              <a:t> </a:t>
            </a:r>
            <a:endParaRPr lang="ru-RU" altLang="en-US" sz="2800" b="1" smtClean="0">
              <a:solidFill>
                <a:srgbClr val="FFFF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484313"/>
            <a:ext cx="8928100" cy="51577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altLang="en-US" sz="12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altLang="en-US" sz="24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Аргументы Суда </a:t>
            </a:r>
          </a:p>
          <a:p>
            <a:pPr marL="0" indent="0"/>
            <a:r>
              <a:rPr lang="ru-RU" altLang="en-US" sz="2400" smtClean="0">
                <a:effectLst/>
                <a:latin typeface="Arial" charset="0"/>
                <a:cs typeface="Arial" charset="0"/>
              </a:rPr>
              <a:t>Дело должно быть рассмотрено на основании 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Первого правила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,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а не 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Второго правила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поскольку </a:t>
            </a:r>
            <a:endParaRPr lang="ru-RU" altLang="en-US" sz="2400" b="1" smtClean="0">
              <a:effectLst/>
              <a:latin typeface="Arial" charset="0"/>
              <a:cs typeface="Arial" charset="0"/>
            </a:endParaRPr>
          </a:p>
          <a:p>
            <a:pPr marL="0" indent="0">
              <a:buFontTx/>
              <a:buChar char="-"/>
            </a:pPr>
            <a:r>
              <a:rPr lang="ru-RU" altLang="en-US" sz="2200" smtClean="0">
                <a:effectLst/>
                <a:latin typeface="Arial" charset="0"/>
                <a:cs typeface="Arial" charset="0"/>
              </a:rPr>
              <a:t>ситуация заявительницы не подлежит точной классификации (с одной стороны, её добросовестно приобретённый титул не оспаривался в течение 3 лет, с другой, - российские суды установили, что муниципальные власти никогда не утрачивали титул на квартиру), </a:t>
            </a:r>
          </a:p>
          <a:p>
            <a:pPr marL="0" indent="0">
              <a:buFontTx/>
              <a:buChar char="-"/>
            </a:pPr>
            <a:r>
              <a:rPr lang="ru-RU" altLang="en-US" sz="2200" smtClean="0">
                <a:effectLst/>
                <a:latin typeface="Arial" charset="0"/>
                <a:cs typeface="Arial" charset="0"/>
              </a:rPr>
              <a:t>второе правило является частным случаем первого правила.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500063"/>
            <a:ext cx="8540750" cy="3649662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IV.</a:t>
            </a:r>
            <a:b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Позитивные обязательства </a:t>
            </a:r>
            <a:b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в контексте права на уважение собственности</a:t>
            </a:r>
            <a:endParaRPr lang="ru-RU" altLang="en-US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662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0" y="620713"/>
            <a:ext cx="9144000" cy="6237287"/>
          </a:xfrm>
        </p:spPr>
        <p:txBody>
          <a:bodyPr/>
          <a:lstStyle/>
          <a:p>
            <a:pPr marL="0" indent="0" algn="ctr" eaLnBrk="1" hangingPunct="1">
              <a:spcBef>
                <a:spcPts val="1000"/>
              </a:spcBef>
              <a:buFont typeface="Arial" charset="0"/>
              <a:buNone/>
            </a:pPr>
            <a:r>
              <a:rPr lang="ru-RU" altLang="en-US" sz="24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Постановление от 30 ноября 2004 </a:t>
            </a:r>
            <a:endParaRPr lang="ru-RU" altLang="en-US" sz="2000" b="1" smtClean="0">
              <a:solidFill>
                <a:srgbClr val="FFFF00"/>
              </a:solidFill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1000"/>
              </a:spcBef>
              <a:buFont typeface="Arial" charset="0"/>
              <a:buNone/>
            </a:pPr>
            <a:endParaRPr lang="ru-RU" altLang="en-US" sz="8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1000"/>
              </a:spcBef>
            </a:pPr>
            <a:r>
              <a:rPr lang="ru-RU" altLang="en-US" sz="22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Статья содержит общую гарантию беспрепятственного пользования правом, которая предполагает позитивные обязательства</a:t>
            </a:r>
          </a:p>
          <a:p>
            <a:pPr marL="0" indent="0" eaLnBrk="1" hangingPunct="1">
              <a:spcBef>
                <a:spcPts val="1000"/>
              </a:spcBef>
            </a:pPr>
            <a:r>
              <a:rPr lang="ru-RU" altLang="en-US" sz="22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Позитивное обязательство государства – принять необходимые меры (меры, которое оно было в силах принять) для обеспечения эффективного пользования правом, обязательство надлежащей старательности / распорядительности (</a:t>
            </a:r>
            <a:r>
              <a:rPr lang="en-US" altLang="en-US" sz="2200" i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due diligence</a:t>
            </a:r>
            <a:r>
              <a:rPr lang="ru-RU" altLang="en-US" sz="22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)</a:t>
            </a:r>
          </a:p>
          <a:p>
            <a:pPr marL="0" indent="0" eaLnBrk="1" hangingPunct="1">
              <a:spcBef>
                <a:spcPts val="1000"/>
              </a:spcBef>
            </a:pPr>
            <a:r>
              <a:rPr lang="ru-RU" altLang="en-US" sz="22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Нарушение имеет  место, если:</a:t>
            </a:r>
          </a:p>
          <a:p>
            <a:pPr marL="0" indent="0" eaLnBrk="1" hangingPunct="1">
              <a:spcBef>
                <a:spcPts val="1000"/>
              </a:spcBef>
              <a:buFontTx/>
              <a:buChar char="-"/>
            </a:pPr>
            <a:r>
              <a:rPr lang="ru-RU" altLang="en-US" sz="22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государство не предприняло надлежащих мер по защите, хотя предвидело или должно было предвидеть последствия</a:t>
            </a:r>
          </a:p>
          <a:p>
            <a:pPr marL="0" indent="0" eaLnBrk="1" hangingPunct="1">
              <a:spcBef>
                <a:spcPts val="1000"/>
              </a:spcBef>
              <a:buFontTx/>
              <a:buChar char="-"/>
            </a:pPr>
            <a:r>
              <a:rPr lang="ru-RU" altLang="en-US" sz="22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Между ущербом, причинённым имуществу, и небрежностью государства должна быть причинно-следственная связь</a:t>
            </a:r>
          </a:p>
          <a:p>
            <a:pPr marL="0" indent="0" eaLnBrk="1" hangingPunct="1">
              <a:spcBef>
                <a:spcPts val="1000"/>
              </a:spcBef>
              <a:buFontTx/>
              <a:buChar char="-"/>
            </a:pPr>
            <a:r>
              <a:rPr lang="ru-RU" altLang="en-US" sz="22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Государство не возместило ущерб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Ёнерилдыз </a:t>
            </a:r>
            <a:r>
              <a:rPr lang="en-US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GB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Öneryıldız)</a:t>
            </a:r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против Турции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549275"/>
            <a:ext cx="8928100" cy="6308725"/>
          </a:xfrm>
        </p:spPr>
        <p:txBody>
          <a:bodyPr/>
          <a:lstStyle/>
          <a:p>
            <a:pPr marL="0" indent="0" algn="ctr" eaLnBrk="1" hangingPunct="1">
              <a:spcBef>
                <a:spcPts val="1000"/>
              </a:spcBef>
              <a:buFont typeface="Arial" charset="0"/>
              <a:buNone/>
            </a:pPr>
            <a:r>
              <a:rPr lang="ru-RU" altLang="en-US" sz="24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Постановление от </a:t>
            </a:r>
            <a:r>
              <a:rPr lang="en-US" altLang="en-US" sz="24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28</a:t>
            </a:r>
            <a:r>
              <a:rPr lang="ru-RU" altLang="en-US" sz="24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февраля 2012 года по делу</a:t>
            </a:r>
          </a:p>
          <a:p>
            <a:pPr marL="0" indent="0">
              <a:buFont typeface="Arial" charset="0"/>
              <a:buNone/>
            </a:pPr>
            <a:endParaRPr lang="ru-RU" altLang="en-US" sz="1200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/>
            <a:r>
              <a:rPr lang="ru-RU" altLang="en-US" sz="20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Суть дела </a:t>
            </a:r>
            <a:r>
              <a:rPr lang="ru-RU" altLang="en-US" sz="2000" smtClean="0">
                <a:effectLst/>
                <a:latin typeface="Arial" charset="0"/>
                <a:cs typeface="Arial" charset="0"/>
              </a:rPr>
              <a:t>– повреждение имущества в связи с крупномасштабным сбросом воды из водохранилища «Пионерское» (Владивосток) и последующим затоплением территории, прилегающей к водохранилищу, в августе 2001 года</a:t>
            </a:r>
          </a:p>
          <a:p>
            <a:pPr marL="0" indent="0"/>
            <a:r>
              <a:rPr lang="ru-RU" altLang="en-US" sz="2000" u="sng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Российские власти ссылались </a:t>
            </a:r>
            <a:r>
              <a:rPr lang="ru-RU" altLang="en-US" sz="2000" smtClean="0">
                <a:effectLst/>
                <a:latin typeface="Arial" charset="0"/>
                <a:cs typeface="Arial" charset="0"/>
              </a:rPr>
              <a:t>на выводы российских судов в гражданских делах, инициированных заявителями, о том, что имела место стихийная сила (обильные осадки), которую нельзя было предвидеть</a:t>
            </a:r>
          </a:p>
          <a:p>
            <a:pPr marL="0" indent="0" eaLnBrk="1" hangingPunct="1">
              <a:spcBef>
                <a:spcPts val="1000"/>
              </a:spcBef>
            </a:pPr>
            <a:r>
              <a:rPr lang="ru-RU" altLang="en-US" sz="20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Суд постановил</a:t>
            </a:r>
            <a:r>
              <a:rPr lang="ru-RU" altLang="en-US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lang="ru-RU" altLang="en-US" sz="20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что имела место небрежность со стороны российских властей (власти не предприняли все возможные меры, чтобы обеспечить право на уважение собственности):</a:t>
            </a:r>
          </a:p>
          <a:p>
            <a:pPr marL="0" indent="0" eaLnBrk="1" hangingPunct="1">
              <a:spcBef>
                <a:spcPts val="1000"/>
              </a:spcBef>
              <a:buFontTx/>
              <a:buChar char="-"/>
            </a:pPr>
            <a:r>
              <a:rPr lang="ru-RU" altLang="en-US" sz="2000" smtClean="0">
                <a:effectLst/>
                <a:latin typeface="Arial" charset="0"/>
                <a:cs typeface="Arial" charset="0"/>
              </a:rPr>
              <a:t>Наводнение было вызвано крупномасштабным сбросом воды из Пионерского водохранилища, которое власти могли предвидеть</a:t>
            </a:r>
          </a:p>
          <a:p>
            <a:pPr marL="0" indent="0" eaLnBrk="1" hangingPunct="1">
              <a:spcBef>
                <a:spcPts val="1000"/>
              </a:spcBef>
              <a:buFontTx/>
              <a:buChar char="-"/>
            </a:pPr>
            <a:r>
              <a:rPr lang="ru-RU" altLang="en-US" sz="2000" smtClean="0">
                <a:effectLst/>
                <a:latin typeface="Arial" charset="0"/>
                <a:cs typeface="Arial" charset="0"/>
              </a:rPr>
              <a:t>Власти также не очищали русло реки, что уменьшило его пропускную способность</a:t>
            </a:r>
          </a:p>
          <a:p>
            <a:pPr marL="0" indent="0" eaLnBrk="1" hangingPunct="1">
              <a:spcBef>
                <a:spcPts val="1000"/>
              </a:spcBef>
              <a:buFontTx/>
              <a:buChar char="-"/>
            </a:pPr>
            <a:r>
              <a:rPr lang="ru-RU" altLang="en-US" sz="20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Власти не применили градостроительные ограничения</a:t>
            </a:r>
          </a:p>
          <a:p>
            <a:pPr marL="0" indent="0" eaLnBrk="1" hangingPunct="1">
              <a:spcBef>
                <a:spcPts val="1000"/>
              </a:spcBef>
              <a:buFontTx/>
              <a:buChar char="-"/>
            </a:pPr>
            <a:endParaRPr lang="ru-RU" altLang="en-US" sz="20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Коляденко </a:t>
            </a:r>
            <a:r>
              <a:rPr lang="en-US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GB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Kolyadenko)</a:t>
            </a:r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и другие против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marL="0" indent="0" algn="ctr" eaLnBrk="1" hangingPunct="1">
              <a:spcBef>
                <a:spcPts val="1000"/>
              </a:spcBef>
              <a:buFont typeface="Arial" charset="0"/>
              <a:buNone/>
            </a:pPr>
            <a:r>
              <a:rPr lang="ru-RU" altLang="en-US" sz="24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Постановление от 20 марта 2008 года </a:t>
            </a:r>
          </a:p>
          <a:p>
            <a:pPr marL="0" indent="0">
              <a:buFont typeface="Arial" charset="0"/>
              <a:buNone/>
            </a:pPr>
            <a:endParaRPr lang="ru-RU" altLang="en-US" sz="800" u="sng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/>
            <a:r>
              <a:rPr lang="ru-RU" altLang="en-US" sz="20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Суть дела </a:t>
            </a:r>
            <a:r>
              <a:rPr lang="ru-RU" altLang="en-US" sz="2000" smtClean="0">
                <a:effectLst/>
                <a:latin typeface="Arial" charset="0"/>
                <a:cs typeface="Arial" charset="0"/>
              </a:rPr>
              <a:t>– уничтожение домов и имущества в связи со сходом селевых потоков (Тырнауз)</a:t>
            </a:r>
          </a:p>
          <a:p>
            <a:pPr marL="0" indent="0"/>
            <a:r>
              <a:rPr lang="ru-RU" altLang="en-US" sz="2000" u="sng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Российские власти утверждали</a:t>
            </a:r>
            <a:r>
              <a:rPr lang="ru-RU" altLang="en-US" sz="2000" smtClean="0">
                <a:effectLst/>
                <a:latin typeface="Arial" charset="0"/>
                <a:cs typeface="Arial" charset="0"/>
              </a:rPr>
              <a:t>, что вследствие исключительного характера селей они не могли быть спрогнозированы или остановлены; заявителям было предоставлено жильё и компенсация за утраченное имущество</a:t>
            </a:r>
          </a:p>
          <a:p>
            <a:pPr marL="0" indent="0"/>
            <a:r>
              <a:rPr lang="ru-RU" altLang="en-US" sz="20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(1) Европейский Суд постановил</a:t>
            </a:r>
            <a:r>
              <a:rPr lang="ru-RU" altLang="en-US" sz="20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, что ущерб домам и имуществу заявителей не может быть безусловно приписан небрежности властей</a:t>
            </a:r>
          </a:p>
          <a:p>
            <a:pPr marL="0" indent="0">
              <a:buFontTx/>
              <a:buChar char="-"/>
            </a:pPr>
            <a:r>
              <a:rPr lang="ru-RU" altLang="en-US" sz="20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Несмотря на то, что было установлено, что власти несут ответственность за ненадлежащее обслуживание защитной инфраструктуры и неоповещение, неясно в какой степени это могло бы смягчить воздействие исключительной силы селевых потоков</a:t>
            </a:r>
          </a:p>
          <a:p>
            <a:pPr marL="0" indent="0"/>
            <a:r>
              <a:rPr lang="ru-RU" altLang="en-US" sz="20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(2) Европейский Суд постановил</a:t>
            </a:r>
            <a:r>
              <a:rPr lang="ru-RU" altLang="en-US" sz="20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, что </a:t>
            </a:r>
            <a:r>
              <a:rPr lang="ru-RU" altLang="en-US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(А) </a:t>
            </a:r>
            <a:r>
              <a:rPr lang="ru-RU" altLang="en-US" sz="20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предоставленная государством компенсация за повреждённое имущество не была явно несоразмерной (учтены иные действия властей, характер ситуации, число собственников, экономический, социальный и гуманитарный контекст); </a:t>
            </a:r>
            <a:r>
              <a:rPr lang="ru-RU" altLang="en-US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(В)</a:t>
            </a:r>
            <a:r>
              <a:rPr lang="ru-RU" altLang="en-US" sz="200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 условия предоставления компенсации не были обременительными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eaLnBrk="1" hangingPunct="1"/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Будаева </a:t>
            </a:r>
            <a:r>
              <a:rPr lang="en-US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GB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Budayeva)</a:t>
            </a:r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и другие против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500063"/>
            <a:ext cx="8540750" cy="3649662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V.</a:t>
            </a:r>
            <a:b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Лишение </a:t>
            </a:r>
            <a:r>
              <a:rPr lang="ru-RU" altLang="en-US" sz="3600" b="1" smtClean="0">
                <a:solidFill>
                  <a:srgbClr val="FFCC66"/>
                </a:solidFill>
                <a:effectLst/>
                <a:latin typeface="Arial" charset="0"/>
                <a:cs typeface="Arial" charset="0"/>
              </a:rPr>
              <a:t>имущества</a:t>
            </a: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 и контроль над использованием 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имущества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endParaRPr lang="ru-RU" altLang="en-US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7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altLang="en-US" sz="800" u="sng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/>
            <a:r>
              <a:rPr lang="ru-RU" altLang="en-US" sz="2400" u="sng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Формальное (де-юре) отчуждение или передача титула </a:t>
            </a:r>
            <a:r>
              <a:rPr lang="ru-RU" altLang="en-US" sz="2400" u="sng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(а не какого-то одного из правомочий)</a:t>
            </a:r>
            <a:endParaRPr lang="en-US" altLang="en-US" sz="2400" u="sng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законодательное отчуждение (</a:t>
            </a:r>
            <a:r>
              <a:rPr lang="ru-RU" altLang="en-US" sz="2400" i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Бывший король Греции и другие против Греции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)</a:t>
            </a:r>
            <a:endParaRPr lang="en-US" altLang="en-US" sz="2400" smtClean="0">
              <a:effectLst/>
              <a:latin typeface="Arial" charset="0"/>
              <a:cs typeface="Arial" charset="0"/>
            </a:endParaRPr>
          </a:p>
          <a:p>
            <a:pPr marL="0" indent="0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национализация на основе положений закона </a:t>
            </a:r>
          </a:p>
          <a:p>
            <a:pPr marL="0" indent="0"/>
            <a:r>
              <a:rPr lang="ru-RU" altLang="en-US" sz="2400" u="sng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Фактическое лишение собственности</a:t>
            </a:r>
            <a:r>
              <a:rPr lang="ru-RU" altLang="en-US" sz="2400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– отсутствие формального решения о передаче / отчуждении титула, однако масштаб вмешательства таков, что делает формальный титул неосуществимым (</a:t>
            </a:r>
            <a:r>
              <a:rPr lang="ru-RU" altLang="en-US" sz="2400" i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Луизиду против Турции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eaLnBrk="1" hangingPunct="1"/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Лишение собственности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628775"/>
            <a:ext cx="8540750" cy="5229225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4</a:t>
            </a:r>
            <a:r>
              <a:rPr lang="en-US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7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 судей</a:t>
            </a:r>
          </a:p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5 </a:t>
            </a: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Секций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(административные подразделения Суда)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Судебные коллегиальные органы: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10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Комитеты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 - 3 судьи</a:t>
            </a:r>
          </a:p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Палаты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- 7 судей</a:t>
            </a:r>
          </a:p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Большая Палата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- 17 судей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Европейский Суд по правам человека</a:t>
            </a:r>
            <a:endParaRPr lang="ru-RU" altLang="en-US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altLang="en-US" sz="800" u="sng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  <a:p>
            <a:pPr marL="0" indent="0"/>
            <a:r>
              <a:rPr lang="ru-RU" altLang="en-US" sz="2400" u="sng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Титул не переходит, однако государство получает контроль над имуществом</a:t>
            </a:r>
          </a:p>
          <a:p>
            <a:pPr marL="0" indent="0"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marL="0" indent="0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Изъятие / конфискация собственности: компьютер, который был возвращён (</a:t>
            </a:r>
            <a:r>
              <a:rPr lang="ru-RU" altLang="en-US" sz="2400" i="1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Смирнов против России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), грузовик и часть товара, изъятые в результате административного правонарушения (</a:t>
            </a:r>
            <a:r>
              <a:rPr lang="ru-RU" altLang="en-US" sz="2400" i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Плахтеев и Плахтеева против Украины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) </a:t>
            </a:r>
          </a:p>
          <a:p>
            <a:pPr marL="0" indent="0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Невозможность осуществления компанией своей деятельности в результате незаконного решения о банкротстве; активами распоряжается не компания, а ликвидатор (</a:t>
            </a:r>
            <a:r>
              <a:rPr lang="ru-RU" altLang="en-US" sz="2400" i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Стебницкий и «Комфорт» против России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)</a:t>
            </a:r>
          </a:p>
          <a:p>
            <a:pPr marL="0" indent="0">
              <a:buFontTx/>
              <a:buChar char="-"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eaLnBrk="1" hangingPunct="1"/>
            <a:r>
              <a:rPr lang="ru-RU" altLang="en-US" sz="28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Контроль за использованием собственности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52425" y="1557338"/>
            <a:ext cx="8540750" cy="25193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en-US" b="1" u="sng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Благодарю за внимание!</a:t>
            </a:r>
          </a:p>
          <a:p>
            <a:pPr algn="ctr" eaLnBrk="1" hangingPunct="1">
              <a:buFont typeface="Arial" charset="0"/>
              <a:buNone/>
            </a:pPr>
            <a:endParaRPr lang="ru-RU" altLang="en-US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en-US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en-US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en-US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ru-RU" altLang="en-US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ru-RU" altLang="en-US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altLang="en-US" sz="2400" i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timofeyev.max@gmail.com</a:t>
            </a:r>
            <a:endParaRPr lang="ru-RU" altLang="en-US" sz="2400" i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7019925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II.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Основные права, гарантируемые 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Европейской Конвенцией: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общая характеристика </a:t>
            </a:r>
          </a:p>
        </p:txBody>
      </p:sp>
      <p:pic>
        <p:nvPicPr>
          <p:cNvPr id="614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-100013"/>
            <a:ext cx="2163762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052513"/>
            <a:ext cx="8540750" cy="5805487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жизнь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не подвергаться пыткам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не находится в рабстве и не привлекаться к принудительному труду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свободу и личную неприкосновенность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справедливое судебное разбирательство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недопустимость наказания не на основании закона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недопустимость повторного наказания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уважение частной и семейной жизни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свобода мысли, совести и религии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свобода выражения мнения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свобода собраний и ассоциаций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540750" cy="836613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Европейская Конвенция – 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какие права и свободы?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196975"/>
            <a:ext cx="8540750" cy="5661025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брак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эффективные средства правовой защиты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не подвергаться дискриминации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уважение собственности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образование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свободные выборы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свобода передвижения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не подвергаться смертной казни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апелляцию по уголовным делам</a:t>
            </a:r>
          </a:p>
          <a:p>
            <a:pPr eaLnBrk="1" hangingPunct="1"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на компенсацию в случае судебной ошибки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57188" y="0"/>
            <a:ext cx="8540750" cy="981075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Европейская Конвенция – 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какие права и свободы?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484313"/>
            <a:ext cx="8540750" cy="4681537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Абсолютные права </a:t>
            </a:r>
            <a:r>
              <a:rPr lang="ru-RU" altLang="en-US" sz="2400" smtClean="0">
                <a:effectLst/>
                <a:latin typeface="Arial" charset="0"/>
                <a:cs typeface="Arial" charset="0"/>
              </a:rPr>
              <a:t>(государство не может ограничить)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Право не подвергаться пыткам, бесчеловечному или унижающему человеческое достоинство обращению (ст. 3 Конвенции)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20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«Никто не должен подвергаться ни пыткам, ни бесчеловечному или унижающему достоинство обращению или наказанию». 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Европейская Конвенция – какие права? 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effectLst/>
                <a:latin typeface="Arial" charset="0"/>
                <a:cs typeface="Arial" charset="0"/>
              </a:rPr>
              <a:t>Категории прав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1125538"/>
            <a:ext cx="8540750" cy="5732462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Права, подлежащие ограничениям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Права, которые могут быть ограничены только в случаях, прямо указанных в Конвенции (право на жизнь (ст. 2), право на личную свободу (ст. 5))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endParaRPr lang="ru-RU" altLang="en-US" sz="20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«1. Право каждого лица на жизнь охраняется законом…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2. Лишение жизни не рассматривается как нарушение настоящей статьи, когда оно является результатом абсолютно необходимого применения силы: 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а) для защиты любого лица от противоправного насилия; 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b) для осуществления законного задержания или предотвращения побега лица, заключенного под стражу на законных основаниях; 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с) для подавления, в соответствии с законом, бунта или мятежа.»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ru-RU" altLang="en-US" sz="2000" smtClean="0">
              <a:effectLst/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ru-RU" altLang="en-US" sz="20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Европейская Конвенция – какие права? 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Категории прав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981075"/>
            <a:ext cx="8540750" cy="5876925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ru-RU" altLang="en-US" sz="2400" b="1" smtClean="0">
                <a:effectLst/>
                <a:latin typeface="Arial" charset="0"/>
                <a:cs typeface="Arial" charset="0"/>
              </a:rPr>
              <a:t>Права, подлежащие ограничениям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ru-RU" altLang="en-US" sz="2400" smtClean="0">
                <a:effectLst/>
                <a:latin typeface="Arial" charset="0"/>
                <a:cs typeface="Arial" charset="0"/>
              </a:rPr>
              <a:t>Права, которые допустимо ограничивать законом для достижения законных целей и в той степени, в которой это необходимо в демократическом обществе (ст. 8-11).</a:t>
            </a:r>
          </a:p>
          <a:p>
            <a:pPr eaLnBrk="1" hangingPunct="1">
              <a:spcBef>
                <a:spcPts val="800"/>
              </a:spcBef>
              <a:buFont typeface="Arial" charset="0"/>
              <a:buNone/>
            </a:pPr>
            <a:endParaRPr lang="ru-RU" altLang="en-US" sz="1200" smtClean="0">
              <a:effectLst/>
              <a:latin typeface="Arial" charset="0"/>
              <a:cs typeface="Arial" charset="0"/>
            </a:endParaRPr>
          </a:p>
          <a:p>
            <a:pPr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«1. Каждый имеет право свободно выражать свое мнение. Это право включает свободу придерживаться своего мнения и свободу получать и распространять информацию и идеи без какого-либо вмешательства со стороны публичных властей и независимо от государственных границ… </a:t>
            </a:r>
          </a:p>
          <a:p>
            <a:pPr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2. Осуществление этих свобод … может быть сопряжено с … ограничениями …, которые </a:t>
            </a:r>
          </a:p>
          <a:p>
            <a:pPr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А) предусмотрены законом и </a:t>
            </a:r>
          </a:p>
          <a:p>
            <a:pPr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В) необходимы в демократическом </a:t>
            </a:r>
          </a:p>
          <a:p>
            <a:pPr>
              <a:spcBef>
                <a:spcPts val="800"/>
              </a:spcBef>
              <a:buFont typeface="Arial" charset="0"/>
              <a:buNone/>
            </a:pPr>
            <a:r>
              <a:rPr lang="ru-RU" altLang="en-US" sz="2000" i="1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обществе в интересах …»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ru-RU" altLang="en-US" sz="1600" smtClean="0">
              <a:effectLst/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ru-RU" altLang="en-US" sz="16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Европейская Конвенция – какие права?</a:t>
            </a:r>
            <a:br>
              <a:rPr lang="ru-RU" altLang="en-US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200" b="1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Категории прав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 build="p"/>
    </p:bld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2873</TotalTime>
  <Words>1614</Words>
  <Application>Microsoft Office PowerPoint</Application>
  <PresentationFormat>Экран (4:3)</PresentationFormat>
  <Paragraphs>218</Paragraphs>
  <Slides>31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Tahoma</vt:lpstr>
      <vt:lpstr>MS PGothic</vt:lpstr>
      <vt:lpstr>Arial</vt:lpstr>
      <vt:lpstr>Wingdings</vt:lpstr>
      <vt:lpstr>Calibri</vt:lpstr>
      <vt:lpstr>Граница</vt:lpstr>
      <vt:lpstr> Европейская система  защиты прав человека  и право на уважение собственности </vt:lpstr>
      <vt:lpstr>I. Европейский Суд  по правам человека: структура</vt:lpstr>
      <vt:lpstr>Европейский Суд по правам человека</vt:lpstr>
      <vt:lpstr>II. Основные права, гарантируемые  Европейской Конвенцией: общая характеристика </vt:lpstr>
      <vt:lpstr>Европейская Конвенция –  какие права и свободы?</vt:lpstr>
      <vt:lpstr>Европейская Конвенция –  какие права и свободы?</vt:lpstr>
      <vt:lpstr>Европейская Конвенция – какие права?  Категории прав</vt:lpstr>
      <vt:lpstr>Европейская Конвенция – какие права?  Категории прав</vt:lpstr>
      <vt:lpstr>Европейская Конвенция – какие права? Категории прав</vt:lpstr>
      <vt:lpstr>Европейская Конвенция – какие права? Категории прав</vt:lpstr>
      <vt:lpstr>Европейская Конвенция –  обязанности государства</vt:lpstr>
      <vt:lpstr>III. Европейская Конвенция и Европейский Суд  по правам человека: толкование прав</vt:lpstr>
      <vt:lpstr>Европейская Конвенция и  Европейский Суд по правам человека</vt:lpstr>
      <vt:lpstr>Толкование и применение Конвенции Европейским Судом:  общие принципы</vt:lpstr>
      <vt:lpstr>Толкование положений Конвенции Европейским Судом:  общие принципы</vt:lpstr>
      <vt:lpstr>Толкование положений Конвенции Европейским Судом:  общие принципы</vt:lpstr>
      <vt:lpstr>IV. Структура статьи 1 Протокола 1 к Конвенции</vt:lpstr>
      <vt:lpstr>Три положения / три правила</vt:lpstr>
      <vt:lpstr>V. Первое правило право на «уважение» / «беспрепятственное пользование» собственностью</vt:lpstr>
      <vt:lpstr>Презентация PowerPoint</vt:lpstr>
      <vt:lpstr>Спорронг и Лоннрот (Sporrong and Lonnroth) против Швеции Постановление от 23 сентября 1982 года</vt:lpstr>
      <vt:lpstr>Презентация PowerPoint</vt:lpstr>
      <vt:lpstr>Гладышева (Gladysheva) против России Постановление от 6 декабря 2011 года </vt:lpstr>
      <vt:lpstr>IV. Позитивные обязательства  в контексте права на уважение собственности</vt:lpstr>
      <vt:lpstr>Ёнерилдыз (Öneryıldız)против Турции</vt:lpstr>
      <vt:lpstr>Коляденко (Kolyadenko) и другие против России</vt:lpstr>
      <vt:lpstr>Будаева (Budayeva) и другие против России</vt:lpstr>
      <vt:lpstr>V. Лишение имущества и контроль над использованием имущества </vt:lpstr>
      <vt:lpstr>Лишение собственности</vt:lpstr>
      <vt:lpstr>Контроль за использованием собственности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изменения Конституции: между Сциллой формальной процедуры и Харибдой конституционной практики</dc:title>
  <dc:creator>Zver</dc:creator>
  <cp:lastModifiedBy>USER</cp:lastModifiedBy>
  <cp:revision>145</cp:revision>
  <dcterms:created xsi:type="dcterms:W3CDTF">2007-12-10T23:36:45Z</dcterms:created>
  <dcterms:modified xsi:type="dcterms:W3CDTF">2017-12-19T12:04:43Z</dcterms:modified>
</cp:coreProperties>
</file>