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320" r:id="rId2"/>
    <p:sldId id="328" r:id="rId3"/>
    <p:sldId id="327" r:id="rId4"/>
    <p:sldId id="326" r:id="rId5"/>
    <p:sldId id="332" r:id="rId6"/>
    <p:sldId id="331" r:id="rId7"/>
    <p:sldId id="334" r:id="rId8"/>
    <p:sldId id="339" r:id="rId9"/>
    <p:sldId id="340" r:id="rId10"/>
    <p:sldId id="341" r:id="rId11"/>
    <p:sldId id="342" r:id="rId12"/>
    <p:sldId id="343" r:id="rId13"/>
    <p:sldId id="338" r:id="rId14"/>
    <p:sldId id="344" r:id="rId15"/>
    <p:sldId id="345" r:id="rId16"/>
    <p:sldId id="346" r:id="rId17"/>
    <p:sldId id="347" r:id="rId18"/>
    <p:sldId id="348" r:id="rId19"/>
    <p:sldId id="349" r:id="rId20"/>
    <p:sldId id="350" r:id="rId21"/>
    <p:sldId id="351" r:id="rId22"/>
    <p:sldId id="352" r:id="rId23"/>
    <p:sldId id="353" r:id="rId24"/>
    <p:sldId id="354" r:id="rId25"/>
    <p:sldId id="29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8E9C10-A1DB-4CC4-BD45-1E6D82EB7153}" type="datetimeFigureOut">
              <a:rPr lang="en-US" smtClean="0"/>
              <a:pPr/>
              <a:t>11/10/2016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E93267-E40A-4687-A2D4-5AE689A3DE6B}" type="slidenum">
              <a:rPr lang="en-US" smtClean="0"/>
              <a:pPr/>
              <a:t>‹#›</a:t>
            </a:fld>
            <a:endParaRPr lang="en-US"/>
          </a:p>
        </p:txBody>
      </p:sp>
    </p:spTree>
    <p:extLst>
      <p:ext uri="{BB962C8B-B14F-4D97-AF65-F5344CB8AC3E}">
        <p14:creationId xmlns:p14="http://schemas.microsoft.com/office/powerpoint/2010/main" val="1353512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82674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4E93267-E40A-4687-A2D4-5AE689A3DE6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8811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dirty="0"/>
          </a:p>
        </p:txBody>
      </p:sp>
      <p:sp>
        <p:nvSpPr>
          <p:cNvPr id="4" name="Date Placeholder 3"/>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
        <p:nvSpPr>
          <p:cNvPr id="7" name="Title 6"/>
          <p:cNvSpPr>
            <a:spLocks noGrp="1"/>
          </p:cNvSpPr>
          <p:nvPr>
            <p:ph type="title"/>
          </p:nvPr>
        </p:nvSpPr>
        <p:spPr/>
        <p:txBody>
          <a:bodyPr/>
          <a:lstStyle/>
          <a:p>
            <a:r>
              <a:rPr lang="cs-CZ"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5" name="Date Placeholder 4"/>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7" name="Date Placeholder 6"/>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5AED55-2F83-9442-A302-8C53733C13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E9C325F0-9967-C14C-969E-BC013F61F766}" type="datetimeFigureOut">
              <a:rPr lang="en-US" smtClean="0"/>
              <a:pPr/>
              <a:t>11/10/2016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AED55-2F83-9442-A302-8C53733C13A7}"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C325F0-9967-C14C-969E-BC013F61F766}" type="datetimeFigureOut">
              <a:rPr lang="en-US" smtClean="0"/>
              <a:pPr/>
              <a:t>11/10/2016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C5AED55-2F83-9442-A302-8C53733C13A7}"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33544" y="522518"/>
            <a:ext cx="8229600" cy="1523999"/>
          </a:xfrm>
        </p:spPr>
        <p:txBody>
          <a:bodyPr>
            <a:noAutofit/>
          </a:bodyPr>
          <a:lstStyle/>
          <a:p>
            <a:r>
              <a:rPr lang="az-Latn-AZ" sz="3600" b="1" cap="all" dirty="0" smtClean="0">
                <a:ln/>
                <a:solidFill>
                  <a:schemeClr val="tx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rPr>
              <a:t/>
            </a:r>
            <a:br>
              <a:rPr lang="az-Latn-AZ" sz="3600" b="1" cap="all" dirty="0" smtClean="0">
                <a:ln/>
                <a:solidFill>
                  <a:schemeClr val="tx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rPr>
            </a:br>
            <a:endParaRPr lang="en-US" sz="3600" b="1" cap="all" dirty="0">
              <a:ln/>
              <a:solidFill>
                <a:schemeClr val="tx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endParaRPr>
          </a:p>
        </p:txBody>
      </p:sp>
      <p:pic>
        <p:nvPicPr>
          <p:cNvPr id="6" name="Picture 2" descr="C:\Users\omeherremov\Desktop\qqq.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800"/>
            <a:ext cx="6422549" cy="1116000"/>
          </a:xfrm>
          <a:prstGeom prst="rect">
            <a:avLst/>
          </a:prstGeom>
          <a:extLst>
            <a:ext uri="{909E8E84-426E-40DD-AFC4-6F175D3DCCD1}">
              <a14:hiddenFill xmlns:a14="http://schemas.microsoft.com/office/drawing/2010/main">
                <a:solidFill>
                  <a:srgbClr val="FFFFFF"/>
                </a:solidFill>
              </a14:hiddenFill>
            </a:ext>
          </a:extLst>
        </p:spPr>
      </p:pic>
      <p:sp>
        <p:nvSpPr>
          <p:cNvPr id="2" name="Rectangle 1"/>
          <p:cNvSpPr/>
          <p:nvPr/>
        </p:nvSpPr>
        <p:spPr>
          <a:xfrm>
            <a:off x="257907" y="1862023"/>
            <a:ext cx="8417667" cy="4524315"/>
          </a:xfrm>
          <a:prstGeom prst="rect">
            <a:avLst/>
          </a:prstGeom>
        </p:spPr>
        <p:txBody>
          <a:bodyPr wrap="square">
            <a:spAutoFit/>
          </a:bodyPr>
          <a:lstStyle/>
          <a:p>
            <a:pPr algn="ctr"/>
            <a:r>
              <a:rPr lang="az-Latn-AZ" b="1" dirty="0">
                <a:solidFill>
                  <a:schemeClr val="tx2"/>
                </a:solidFill>
              </a:rPr>
              <a:t>Şərq Tərəfdaşlığının Proqram Əməkdaşlığı Çərçivəsində </a:t>
            </a:r>
            <a:r>
              <a:rPr lang="en-US" dirty="0">
                <a:solidFill>
                  <a:schemeClr val="tx2"/>
                </a:solidFill>
              </a:rPr>
              <a:t/>
            </a:r>
            <a:br>
              <a:rPr lang="en-US" dirty="0">
                <a:solidFill>
                  <a:schemeClr val="tx2"/>
                </a:solidFill>
              </a:rPr>
            </a:br>
            <a:r>
              <a:rPr lang="az-Latn-AZ" b="1" dirty="0">
                <a:solidFill>
                  <a:schemeClr val="tx2"/>
                </a:solidFill>
              </a:rPr>
              <a:t>(PCF) 2015 – 2017  </a:t>
            </a:r>
            <a:r>
              <a:rPr lang="en-US" dirty="0">
                <a:solidFill>
                  <a:schemeClr val="tx2"/>
                </a:solidFill>
              </a:rPr>
              <a:t/>
            </a:r>
            <a:br>
              <a:rPr lang="en-US" dirty="0">
                <a:solidFill>
                  <a:schemeClr val="tx2"/>
                </a:solidFill>
              </a:rPr>
            </a:br>
            <a:r>
              <a:rPr lang="az-Latn-AZ" b="1" dirty="0">
                <a:solidFill>
                  <a:schemeClr val="tx2"/>
                </a:solidFill>
              </a:rPr>
              <a:t>Avropa İttifaqının və Avropa Şurasının Birgə Proqramı</a:t>
            </a:r>
            <a:r>
              <a:rPr lang="en-US" dirty="0">
                <a:solidFill>
                  <a:schemeClr val="tx2"/>
                </a:solidFill>
              </a:rPr>
              <a:t/>
            </a:r>
            <a:br>
              <a:rPr lang="en-US" dirty="0">
                <a:solidFill>
                  <a:schemeClr val="tx2"/>
                </a:solidFill>
              </a:rPr>
            </a:br>
            <a:r>
              <a:rPr lang="az-Latn-AZ" b="1" dirty="0">
                <a:solidFill>
                  <a:schemeClr val="tx2"/>
                </a:solidFill>
              </a:rPr>
              <a:t> </a:t>
            </a:r>
            <a:r>
              <a:rPr lang="en-US" dirty="0">
                <a:solidFill>
                  <a:schemeClr val="tx2"/>
                </a:solidFill>
              </a:rPr>
              <a:t/>
            </a:r>
            <a:br>
              <a:rPr lang="en-US" dirty="0">
                <a:solidFill>
                  <a:schemeClr val="tx2"/>
                </a:solidFill>
              </a:rPr>
            </a:br>
            <a:r>
              <a:rPr lang="az-Latn-AZ" b="1" dirty="0">
                <a:solidFill>
                  <a:schemeClr val="tx2"/>
                </a:solidFill>
              </a:rPr>
              <a:t> “Avropa İnsan Hüquqları Konvensiyası və Avropa İnsan Hüquqları Məhkəməsinin presedent hüququnun Azərbaycanda tətbiqi” </a:t>
            </a:r>
            <a:r>
              <a:rPr lang="en-US" dirty="0">
                <a:solidFill>
                  <a:schemeClr val="tx2"/>
                </a:solidFill>
              </a:rPr>
              <a:t/>
            </a:r>
            <a:br>
              <a:rPr lang="en-US" dirty="0">
                <a:solidFill>
                  <a:schemeClr val="tx2"/>
                </a:solidFill>
              </a:rPr>
            </a:br>
            <a:r>
              <a:rPr lang="az-Latn-AZ" b="1" dirty="0">
                <a:solidFill>
                  <a:schemeClr val="tx2"/>
                </a:solidFill>
              </a:rPr>
              <a:t>layihəsi çərçivəsində</a:t>
            </a:r>
            <a:r>
              <a:rPr lang="en-US" dirty="0">
                <a:solidFill>
                  <a:schemeClr val="tx2"/>
                </a:solidFill>
              </a:rPr>
              <a:t/>
            </a:r>
            <a:br>
              <a:rPr lang="en-US" dirty="0">
                <a:solidFill>
                  <a:schemeClr val="tx2"/>
                </a:solidFill>
              </a:rPr>
            </a:br>
            <a:r>
              <a:rPr lang="en-US" dirty="0">
                <a:solidFill>
                  <a:schemeClr val="tx2"/>
                </a:solidFill>
              </a:rPr>
              <a:t/>
            </a:r>
            <a:br>
              <a:rPr lang="en-US" dirty="0">
                <a:solidFill>
                  <a:schemeClr val="tx2"/>
                </a:solidFill>
              </a:rPr>
            </a:br>
            <a:r>
              <a:rPr lang="az-Latn-AZ" dirty="0">
                <a:solidFill>
                  <a:schemeClr val="tx2"/>
                </a:solidFill>
              </a:rPr>
              <a:t>Azərbaycan Respublikası Ədliyyə Nazirliyinin Ədliyyə Akademiyasının </a:t>
            </a:r>
            <a:r>
              <a:rPr lang="en-US" dirty="0">
                <a:solidFill>
                  <a:schemeClr val="tx2"/>
                </a:solidFill>
              </a:rPr>
              <a:t/>
            </a:r>
            <a:br>
              <a:rPr lang="en-US" dirty="0">
                <a:solidFill>
                  <a:schemeClr val="tx2"/>
                </a:solidFill>
              </a:rPr>
            </a:br>
            <a:r>
              <a:rPr lang="az-Latn-AZ" dirty="0">
                <a:solidFill>
                  <a:schemeClr val="tx2"/>
                </a:solidFill>
              </a:rPr>
              <a:t>birgə əməkdaşlığı ilə təşkil edilən </a:t>
            </a:r>
            <a:br>
              <a:rPr lang="az-Latn-AZ" dirty="0">
                <a:solidFill>
                  <a:schemeClr val="tx2"/>
                </a:solidFill>
              </a:rPr>
            </a:br>
            <a:r>
              <a:rPr lang="en-US" dirty="0">
                <a:solidFill>
                  <a:schemeClr val="tx2"/>
                </a:solidFill>
              </a:rPr>
              <a:t/>
            </a:r>
            <a:br>
              <a:rPr lang="en-US" dirty="0">
                <a:solidFill>
                  <a:schemeClr val="tx2"/>
                </a:solidFill>
              </a:rPr>
            </a:br>
            <a:r>
              <a:rPr lang="az-Latn-AZ" b="1" dirty="0">
                <a:solidFill>
                  <a:schemeClr val="tx2"/>
                </a:solidFill>
              </a:rPr>
              <a:t> “Avropa İnsan Hüquqları Konvensiyası çərçivəsində Mülkiyyət hüququ”</a:t>
            </a:r>
            <a:r>
              <a:rPr lang="en-US" dirty="0">
                <a:solidFill>
                  <a:schemeClr val="tx2"/>
                </a:solidFill>
              </a:rPr>
              <a:t/>
            </a:r>
            <a:br>
              <a:rPr lang="en-US" dirty="0">
                <a:solidFill>
                  <a:schemeClr val="tx2"/>
                </a:solidFill>
              </a:rPr>
            </a:br>
            <a:r>
              <a:rPr lang="az-Latn-AZ" b="1" dirty="0">
                <a:solidFill>
                  <a:schemeClr val="tx2"/>
                </a:solidFill>
              </a:rPr>
              <a:t> </a:t>
            </a:r>
            <a:r>
              <a:rPr lang="az-Latn-AZ" dirty="0" smtClean="0">
                <a:solidFill>
                  <a:schemeClr val="tx2"/>
                </a:solidFill>
              </a:rPr>
              <a:t>2016</a:t>
            </a:r>
            <a:r>
              <a:rPr lang="en-US" dirty="0">
                <a:solidFill>
                  <a:schemeClr val="tx2"/>
                </a:solidFill>
              </a:rPr>
              <a:t/>
            </a:r>
            <a:br>
              <a:rPr lang="en-US" dirty="0">
                <a:solidFill>
                  <a:schemeClr val="tx2"/>
                </a:solidFill>
              </a:rPr>
            </a:br>
            <a:r>
              <a:rPr lang="en-US" dirty="0">
                <a:solidFill>
                  <a:schemeClr val="tx2"/>
                </a:solidFill>
              </a:rPr>
              <a:t/>
            </a:r>
            <a:br>
              <a:rPr lang="en-US" dirty="0">
                <a:solidFill>
                  <a:schemeClr val="tx2"/>
                </a:solidFill>
              </a:rPr>
            </a:br>
            <a:r>
              <a:rPr lang="az-Latn-AZ" dirty="0">
                <a:solidFill>
                  <a:schemeClr val="tx2"/>
                </a:solidFill>
              </a:rPr>
              <a:t/>
            </a:r>
            <a:br>
              <a:rPr lang="az-Latn-AZ" dirty="0">
                <a:solidFill>
                  <a:schemeClr val="tx2"/>
                </a:solidFill>
              </a:rPr>
            </a:br>
            <a:r>
              <a:rPr lang="az-Latn-AZ" dirty="0">
                <a:solidFill>
                  <a:schemeClr val="tx2"/>
                </a:solidFill>
              </a:rPr>
              <a:t>Təlimçilər: Maksim Timofeyev, Ruhiyyə İsayeva, Oktay Məhərrəmov.</a:t>
            </a:r>
            <a:endParaRPr lang="en-US" dirty="0">
              <a:solidFill>
                <a:schemeClr val="tx2"/>
              </a:solidFill>
            </a:endParaRPr>
          </a:p>
        </p:txBody>
      </p:sp>
    </p:spTree>
    <p:extLst>
      <p:ext uri="{BB962C8B-B14F-4D97-AF65-F5344CB8AC3E}">
        <p14:creationId xmlns:p14="http://schemas.microsoft.com/office/powerpoint/2010/main" val="187176453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91056"/>
            <a:ext cx="7408333" cy="4535107"/>
          </a:xfrm>
        </p:spPr>
        <p:txBody>
          <a:bodyPr>
            <a:normAutofit fontScale="55000" lnSpcReduction="20000"/>
          </a:bodyPr>
          <a:lstStyle/>
          <a:p>
            <a:pPr marL="0" indent="0">
              <a:buNone/>
            </a:pPr>
            <a:endParaRPr lang="en-US" sz="4000" b="1" dirty="0" smtClean="0"/>
          </a:p>
          <a:p>
            <a:pPr marL="0" indent="0">
              <a:buNone/>
            </a:pPr>
            <a:r>
              <a:rPr lang="az-Latn-AZ" sz="4000" b="1" dirty="0" smtClean="0"/>
              <a:t>Mülkiyyət </a:t>
            </a:r>
            <a:r>
              <a:rPr lang="az-Latn-AZ" sz="4000" b="1" dirty="0"/>
              <a:t>özündə</a:t>
            </a:r>
            <a:r>
              <a:rPr lang="az-Latn-AZ" sz="4000" dirty="0"/>
              <a:t> </a:t>
            </a:r>
            <a:r>
              <a:rPr lang="az-Latn-AZ" sz="4000" b="1" dirty="0"/>
              <a:t>daşınan və daşınmaz əmlakı, maddi və qeyri-maddi əmlakı</a:t>
            </a:r>
            <a:r>
              <a:rPr lang="az-Latn-AZ" sz="4000" dirty="0"/>
              <a:t> birləşdirir, sonuncuya həmçinin daxildir: </a:t>
            </a:r>
            <a:r>
              <a:rPr lang="en-US" sz="4000" dirty="0"/>
              <a:t/>
            </a:r>
            <a:br>
              <a:rPr lang="en-US" sz="4000" dirty="0"/>
            </a:br>
            <a:r>
              <a:rPr lang="az-Latn-AZ" sz="4000" b="1" dirty="0"/>
              <a:t> </a:t>
            </a:r>
            <a:r>
              <a:rPr lang="en-US" sz="4000" dirty="0"/>
              <a:t/>
            </a:r>
            <a:br>
              <a:rPr lang="en-US" sz="4000" dirty="0"/>
            </a:br>
            <a:r>
              <a:rPr lang="az-Latn-AZ" sz="4000" dirty="0"/>
              <a:t>- səhmlər;</a:t>
            </a:r>
            <a:r>
              <a:rPr lang="en-US" sz="4000" dirty="0"/>
              <a:t/>
            </a:r>
            <a:br>
              <a:rPr lang="en-US" sz="4000" dirty="0"/>
            </a:br>
            <a:r>
              <a:rPr lang="az-Latn-AZ" sz="4000" dirty="0"/>
              <a:t>- əqli mülkiyyət hüquqları;</a:t>
            </a:r>
            <a:r>
              <a:rPr lang="en-US" sz="4000" dirty="0"/>
              <a:t/>
            </a:r>
            <a:br>
              <a:rPr lang="en-US" sz="4000" dirty="0"/>
            </a:br>
            <a:r>
              <a:rPr lang="az-Latn-AZ" sz="4000" dirty="0"/>
              <a:t>- müqavilə üzrə hüquqlar, o cümlədən icarə haqları;</a:t>
            </a:r>
            <a:br>
              <a:rPr lang="az-Latn-AZ" sz="4000" dirty="0"/>
            </a:br>
            <a:r>
              <a:rPr lang="az-Latn-AZ" sz="4000" dirty="0"/>
              <a:t>- məhkəmə qərarına əsasən pul vəsaitləri;</a:t>
            </a:r>
            <a:br>
              <a:rPr lang="az-Latn-AZ" sz="4000" dirty="0"/>
            </a:br>
            <a:r>
              <a:rPr lang="az-Latn-AZ" sz="4000" dirty="0"/>
              <a:t>- pensiya hüquqları və digər sosial müavinət hüquqları;</a:t>
            </a:r>
            <a:r>
              <a:rPr lang="en-US" sz="4000" dirty="0"/>
              <a:t/>
            </a:r>
            <a:br>
              <a:rPr lang="en-US" sz="4000" dirty="0"/>
            </a:br>
            <a:r>
              <a:rPr lang="az-Latn-AZ" sz="4000" dirty="0"/>
              <a:t>- biznes ilə bağlı iqtisadi maraqlar, qudvil (marka dəyəri);</a:t>
            </a:r>
            <a:br>
              <a:rPr lang="az-Latn-AZ" sz="4000" dirty="0"/>
            </a:br>
            <a:r>
              <a:rPr lang="az-Latn-AZ" sz="4000" dirty="0"/>
              <a:t>- biznesi idarə etmək üçün lisenziya və icazələr; </a:t>
            </a:r>
            <a:br>
              <a:rPr lang="az-Latn-AZ" sz="4000" dirty="0"/>
            </a:br>
            <a:r>
              <a:rPr lang="az-Latn-AZ" sz="4000" dirty="0"/>
              <a:t>- müştəri kütləsi;</a:t>
            </a:r>
            <a:r>
              <a:rPr lang="en-US" sz="4000" dirty="0"/>
              <a:t/>
            </a:r>
            <a:br>
              <a:rPr lang="en-US" sz="4000" dirty="0"/>
            </a:br>
            <a:r>
              <a:rPr lang="az-Latn-AZ" sz="4000" dirty="0"/>
              <a:t>- tikinti-planlaşdıma icazəsi;</a:t>
            </a:r>
            <a:br>
              <a:rPr lang="az-Latn-AZ" sz="4000" dirty="0"/>
            </a:br>
            <a:r>
              <a:rPr lang="az-Latn-AZ" sz="4000" dirty="0"/>
              <a:t>- istifadə hüquqları;</a:t>
            </a:r>
            <a:r>
              <a:rPr lang="en-US" sz="4000" dirty="0"/>
              <a:t/>
            </a:r>
            <a:br>
              <a:rPr lang="en-US" sz="4000" dirty="0"/>
            </a:br>
            <a:r>
              <a:rPr lang="az-Latn-AZ" sz="4000" dirty="0"/>
              <a:t>- iddialar (tələblər) və s.</a:t>
            </a:r>
            <a:r>
              <a:rPr lang="en-US" sz="3600" dirty="0"/>
              <a:t/>
            </a:r>
            <a:br>
              <a:rPr lang="en-US" sz="3600" dirty="0"/>
            </a:br>
            <a:endParaRPr lang="en-US" sz="3600" dirty="0"/>
          </a:p>
        </p:txBody>
      </p:sp>
      <p:sp>
        <p:nvSpPr>
          <p:cNvPr id="4" name="Title 3"/>
          <p:cNvSpPr>
            <a:spLocks noGrp="1"/>
          </p:cNvSpPr>
          <p:nvPr>
            <p:ph type="title"/>
          </p:nvPr>
        </p:nvSpPr>
        <p:spPr/>
        <p:txBody>
          <a:bodyPr>
            <a:normAutofit/>
          </a:bodyPr>
          <a:lstStyle/>
          <a:p>
            <a:r>
              <a:rPr lang="az-Latn-AZ" b="1" dirty="0"/>
              <a:t>«Mülkiyyət» hesab edilir</a:t>
            </a:r>
            <a:r>
              <a:rPr lang="az-Latn-AZ" b="1" dirty="0" smtClean="0"/>
              <a:t>:</a:t>
            </a:r>
            <a:endParaRPr lang="en-US" b="1" dirty="0"/>
          </a:p>
        </p:txBody>
      </p:sp>
    </p:spTree>
    <p:extLst>
      <p:ext uri="{BB962C8B-B14F-4D97-AF65-F5344CB8AC3E}">
        <p14:creationId xmlns:p14="http://schemas.microsoft.com/office/powerpoint/2010/main" val="8489418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fr-FR" sz="3500" dirty="0"/>
              <a:t>Bramelid and </a:t>
            </a:r>
            <a:r>
              <a:rPr lang="fr-FR" sz="3500" dirty="0" err="1"/>
              <a:t>Malmström</a:t>
            </a:r>
            <a:r>
              <a:rPr lang="fr-FR" sz="3500" dirty="0"/>
              <a:t> v. </a:t>
            </a:r>
            <a:r>
              <a:rPr lang="fr-FR" sz="3500" dirty="0" err="1" smtClean="0"/>
              <a:t>Sweden</a:t>
            </a:r>
            <a:endParaRPr lang="az-Latn-AZ" sz="3500" dirty="0">
              <a:latin typeface="Calibri" panose="020F0502020204030204" pitchFamily="34" charset="0"/>
            </a:endParaRPr>
          </a:p>
        </p:txBody>
      </p:sp>
      <p:sp>
        <p:nvSpPr>
          <p:cNvPr id="4" name="Title 3"/>
          <p:cNvSpPr>
            <a:spLocks noGrp="1"/>
          </p:cNvSpPr>
          <p:nvPr>
            <p:ph type="title"/>
          </p:nvPr>
        </p:nvSpPr>
        <p:spPr/>
        <p:txBody>
          <a:bodyPr/>
          <a:lstStyle/>
          <a:p>
            <a:r>
              <a:rPr lang="az-Latn-AZ" b="1" dirty="0"/>
              <a:t>Səhmlər «mülkiyyət» kimi</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052" y="3788781"/>
            <a:ext cx="5453896" cy="2468880"/>
          </a:xfrm>
          <a:prstGeom prst="rect">
            <a:avLst/>
          </a:prstGeom>
        </p:spPr>
      </p:pic>
    </p:spTree>
    <p:extLst>
      <p:ext uri="{BB962C8B-B14F-4D97-AF65-F5344CB8AC3E}">
        <p14:creationId xmlns:p14="http://schemas.microsoft.com/office/powerpoint/2010/main" val="20789197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fr-FR" sz="3500" dirty="0"/>
              <a:t>Smith Kline and French </a:t>
            </a:r>
            <a:r>
              <a:rPr lang="fr-FR" sz="3500" dirty="0" err="1"/>
              <a:t>Laboratories</a:t>
            </a:r>
            <a:r>
              <a:rPr lang="fr-FR" sz="3500" dirty="0"/>
              <a:t> v. the </a:t>
            </a:r>
            <a:r>
              <a:rPr lang="fr-FR" sz="3500" dirty="0" err="1"/>
              <a:t>Netherlands</a:t>
            </a:r>
            <a:endParaRPr lang="en-US" sz="3500" b="1" dirty="0"/>
          </a:p>
        </p:txBody>
      </p:sp>
      <p:sp>
        <p:nvSpPr>
          <p:cNvPr id="4" name="Title 3"/>
          <p:cNvSpPr>
            <a:spLocks noGrp="1"/>
          </p:cNvSpPr>
          <p:nvPr>
            <p:ph type="title"/>
          </p:nvPr>
        </p:nvSpPr>
        <p:spPr/>
        <p:txBody>
          <a:bodyPr/>
          <a:lstStyle/>
          <a:p>
            <a:r>
              <a:rPr lang="en-US" b="1" dirty="0">
                <a:solidFill>
                  <a:schemeClr val="bg1"/>
                </a:solidFill>
              </a:rPr>
              <a:t>Patent</a:t>
            </a:r>
            <a:r>
              <a:rPr lang="az-Latn-AZ" b="1" dirty="0">
                <a:solidFill>
                  <a:schemeClr val="bg1"/>
                </a:solidFill>
              </a:rPr>
              <a:t> «mülkiyyət» kimi</a:t>
            </a: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4965" y="3832835"/>
            <a:ext cx="5026952" cy="2651760"/>
          </a:xfrm>
          <a:prstGeom prst="rect">
            <a:avLst/>
          </a:prstGeom>
        </p:spPr>
      </p:pic>
    </p:spTree>
    <p:extLst>
      <p:ext uri="{BB962C8B-B14F-4D97-AF65-F5344CB8AC3E}">
        <p14:creationId xmlns:p14="http://schemas.microsoft.com/office/powerpoint/2010/main" val="309299827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78743"/>
            <a:ext cx="7814733" cy="4194628"/>
          </a:xfrm>
        </p:spPr>
        <p:txBody>
          <a:bodyPr>
            <a:noAutofit/>
          </a:bodyPr>
          <a:lstStyle/>
          <a:p>
            <a:pPr marL="0" indent="0">
              <a:buNone/>
            </a:pPr>
            <a:endParaRPr lang="fr-FR" sz="3500" dirty="0" smtClean="0"/>
          </a:p>
          <a:p>
            <a:pPr marL="0" indent="0">
              <a:buNone/>
            </a:pPr>
            <a:r>
              <a:rPr lang="fr-FR" sz="3500" dirty="0" err="1" smtClean="0"/>
              <a:t>Paeffgen</a:t>
            </a:r>
            <a:r>
              <a:rPr lang="fr-FR" sz="3500" dirty="0" smtClean="0"/>
              <a:t> </a:t>
            </a:r>
            <a:r>
              <a:rPr lang="fr-FR" sz="3500" dirty="0" err="1"/>
              <a:t>GmbH</a:t>
            </a:r>
            <a:r>
              <a:rPr lang="en-US" sz="3500" dirty="0"/>
              <a:t> </a:t>
            </a:r>
            <a:r>
              <a:rPr lang="fr-FR" sz="3500" dirty="0"/>
              <a:t>v. Germany</a:t>
            </a:r>
            <a:endParaRPr lang="en-US" sz="3500" dirty="0">
              <a:latin typeface="Calibri" panose="020F0502020204030204" pitchFamily="34" charset="0"/>
            </a:endParaRPr>
          </a:p>
        </p:txBody>
      </p:sp>
      <p:sp>
        <p:nvSpPr>
          <p:cNvPr id="4" name="Title 3"/>
          <p:cNvSpPr>
            <a:spLocks noGrp="1"/>
          </p:cNvSpPr>
          <p:nvPr>
            <p:ph type="title"/>
          </p:nvPr>
        </p:nvSpPr>
        <p:spPr/>
        <p:txBody>
          <a:bodyPr>
            <a:normAutofit/>
          </a:bodyPr>
          <a:lstStyle/>
          <a:p>
            <a:r>
              <a:rPr lang="fr-FR" b="1" dirty="0">
                <a:solidFill>
                  <a:schemeClr val="bg1"/>
                </a:solidFill>
              </a:rPr>
              <a:t>Domen </a:t>
            </a:r>
            <a:r>
              <a:rPr lang="fr-FR" b="1" dirty="0" err="1">
                <a:solidFill>
                  <a:schemeClr val="bg1"/>
                </a:solidFill>
              </a:rPr>
              <a:t>adı</a:t>
            </a:r>
            <a:r>
              <a:rPr lang="az-Latn-AZ" b="1" dirty="0">
                <a:solidFill>
                  <a:schemeClr val="bg1"/>
                </a:solidFill>
              </a:rPr>
              <a:t> «mülkiyyət» kimi</a:t>
            </a: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3170" y="3833677"/>
            <a:ext cx="5194729" cy="2834640"/>
          </a:xfrm>
          <a:prstGeom prst="rect">
            <a:avLst/>
          </a:prstGeom>
        </p:spPr>
      </p:pic>
    </p:spTree>
    <p:extLst>
      <p:ext uri="{BB962C8B-B14F-4D97-AF65-F5344CB8AC3E}">
        <p14:creationId xmlns:p14="http://schemas.microsoft.com/office/powerpoint/2010/main" val="41801190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953" y="2075542"/>
            <a:ext cx="7408333" cy="4339771"/>
          </a:xfrm>
        </p:spPr>
        <p:txBody>
          <a:bodyPr>
            <a:noAutofit/>
          </a:bodyPr>
          <a:lstStyle/>
          <a:p>
            <a:pPr marL="0" indent="0">
              <a:buNone/>
            </a:pPr>
            <a:endParaRPr lang="en-US" sz="3500" dirty="0" smtClean="0"/>
          </a:p>
          <a:p>
            <a:pPr marL="0" indent="0">
              <a:buNone/>
            </a:pPr>
            <a:r>
              <a:rPr lang="en-US" sz="3500" dirty="0" smtClean="0"/>
              <a:t>Anheuser-Busch </a:t>
            </a:r>
            <a:r>
              <a:rPr lang="en-US" sz="3500" dirty="0"/>
              <a:t>Inc. v. Portugal</a:t>
            </a:r>
            <a:endParaRPr lang="az-Latn-AZ" sz="3500" dirty="0" smtClean="0">
              <a:latin typeface="Calibri" panose="020F0502020204030204" pitchFamily="34" charset="0"/>
            </a:endParaRPr>
          </a:p>
        </p:txBody>
      </p:sp>
      <p:sp>
        <p:nvSpPr>
          <p:cNvPr id="4" name="Title 3"/>
          <p:cNvSpPr>
            <a:spLocks noGrp="1"/>
          </p:cNvSpPr>
          <p:nvPr>
            <p:ph type="title"/>
          </p:nvPr>
        </p:nvSpPr>
        <p:spPr/>
        <p:txBody>
          <a:bodyPr>
            <a:normAutofit/>
          </a:bodyPr>
          <a:lstStyle/>
          <a:p>
            <a:r>
              <a:rPr lang="az-Latn-AZ" b="1" dirty="0">
                <a:solidFill>
                  <a:schemeClr val="bg1"/>
                </a:solidFill>
              </a:rPr>
              <a:t>Əmtəə nişanı «mülkiyyət» kimi</a:t>
            </a: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2855" y="3573460"/>
            <a:ext cx="4534527" cy="3017520"/>
          </a:xfrm>
          <a:prstGeom prst="rect">
            <a:avLst/>
          </a:prstGeom>
        </p:spPr>
      </p:pic>
    </p:spTree>
    <p:extLst>
      <p:ext uri="{BB962C8B-B14F-4D97-AF65-F5344CB8AC3E}">
        <p14:creationId xmlns:p14="http://schemas.microsoft.com/office/powerpoint/2010/main" val="76469829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fr-FR" sz="3500" dirty="0" err="1"/>
              <a:t>Stran</a:t>
            </a:r>
            <a:r>
              <a:rPr lang="fr-FR" sz="3500" dirty="0"/>
              <a:t> Greek Refineries and </a:t>
            </a:r>
            <a:r>
              <a:rPr lang="fr-FR" sz="3500" dirty="0" err="1"/>
              <a:t>Stratis</a:t>
            </a:r>
            <a:r>
              <a:rPr lang="fr-FR" sz="3500" dirty="0"/>
              <a:t> </a:t>
            </a:r>
            <a:r>
              <a:rPr lang="fr-FR" sz="3500" dirty="0" err="1"/>
              <a:t>Andreadis</a:t>
            </a:r>
            <a:r>
              <a:rPr lang="fr-FR" sz="3500" dirty="0"/>
              <a:t> v. </a:t>
            </a:r>
            <a:r>
              <a:rPr lang="fr-FR" sz="3500" dirty="0" err="1"/>
              <a:t>Greece</a:t>
            </a:r>
            <a:endParaRPr lang="en-US" sz="3500" dirty="0"/>
          </a:p>
        </p:txBody>
      </p:sp>
      <p:sp>
        <p:nvSpPr>
          <p:cNvPr id="4" name="Title 3"/>
          <p:cNvSpPr>
            <a:spLocks noGrp="1"/>
          </p:cNvSpPr>
          <p:nvPr>
            <p:ph type="title"/>
          </p:nvPr>
        </p:nvSpPr>
        <p:spPr/>
        <p:txBody>
          <a:bodyPr>
            <a:normAutofit fontScale="90000"/>
          </a:bodyPr>
          <a:lstStyle/>
          <a:p>
            <a:r>
              <a:rPr lang="az-Latn-AZ" b="1" dirty="0">
                <a:solidFill>
                  <a:schemeClr val="bg1"/>
                </a:solidFill>
              </a:rPr>
              <a:t>Məhkəmə qərarı «mülkiyyət» kimi</a:t>
            </a: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5558" y="3590061"/>
            <a:ext cx="5225147" cy="2926080"/>
          </a:xfrm>
          <a:prstGeom prst="rect">
            <a:avLst/>
          </a:prstGeom>
        </p:spPr>
      </p:pic>
    </p:spTree>
    <p:extLst>
      <p:ext uri="{BB962C8B-B14F-4D97-AF65-F5344CB8AC3E}">
        <p14:creationId xmlns:p14="http://schemas.microsoft.com/office/powerpoint/2010/main" val="161577592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fr-FR" sz="3600" dirty="0"/>
              <a:t>Pressos </a:t>
            </a:r>
            <a:r>
              <a:rPr lang="fr-FR" sz="3600" dirty="0" err="1"/>
              <a:t>Compania</a:t>
            </a:r>
            <a:r>
              <a:rPr lang="fr-FR" sz="3600" dirty="0"/>
              <a:t> </a:t>
            </a:r>
            <a:r>
              <a:rPr lang="fr-FR" sz="3600" dirty="0" err="1"/>
              <a:t>Naviera</a:t>
            </a:r>
            <a:r>
              <a:rPr lang="fr-FR" sz="3600" dirty="0"/>
              <a:t> SA v. </a:t>
            </a:r>
            <a:r>
              <a:rPr lang="fr-FR" sz="3600" dirty="0" err="1"/>
              <a:t>Belgium</a:t>
            </a: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az-Latn-AZ" b="1" dirty="0" smtClean="0"/>
              <a:t>Tələb </a:t>
            </a:r>
            <a:r>
              <a:rPr lang="az-Latn-AZ" b="1" dirty="0"/>
              <a:t>hüququ (iddia) «mülkiyyət» kimi</a:t>
            </a:r>
            <a:br>
              <a:rPr lang="az-Latn-AZ" b="1" dirty="0"/>
            </a:b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41926" y="3088323"/>
            <a:ext cx="3398186" cy="3474720"/>
          </a:xfrm>
          <a:prstGeom prst="rect">
            <a:avLst/>
          </a:prstGeom>
        </p:spPr>
      </p:pic>
    </p:spTree>
    <p:extLst>
      <p:ext uri="{BB962C8B-B14F-4D97-AF65-F5344CB8AC3E}">
        <p14:creationId xmlns:p14="http://schemas.microsoft.com/office/powerpoint/2010/main" val="8030151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a:t>Pine Valley Developments Ltd v. Ireland</a:t>
            </a: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az-Latn-AZ" b="1" dirty="0"/>
              <a:t>«Legitim gözlənti»</a:t>
            </a:r>
            <a:r>
              <a:rPr lang="az-Latn-AZ" dirty="0"/>
              <a:t/>
            </a:r>
            <a:br>
              <a:rPr lang="az-Latn-AZ" dirty="0"/>
            </a:br>
            <a:r>
              <a:rPr lang="az-Latn-AZ" b="1" dirty="0"/>
              <a:t/>
            </a:r>
            <a:br>
              <a:rPr lang="az-Latn-AZ" b="1" dirty="0"/>
            </a:b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8860" y="3614616"/>
            <a:ext cx="4526280" cy="3017520"/>
          </a:xfrm>
          <a:prstGeom prst="rect">
            <a:avLst/>
          </a:prstGeom>
        </p:spPr>
      </p:pic>
    </p:spTree>
    <p:extLst>
      <p:ext uri="{BB962C8B-B14F-4D97-AF65-F5344CB8AC3E}">
        <p14:creationId xmlns:p14="http://schemas.microsoft.com/office/powerpoint/2010/main" val="6502225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a:t>Van </a:t>
            </a:r>
            <a:r>
              <a:rPr lang="en-US" sz="3600" dirty="0" err="1"/>
              <a:t>Marle</a:t>
            </a:r>
            <a:r>
              <a:rPr lang="en-US" sz="3600" dirty="0"/>
              <a:t> v. the Netherlands</a:t>
            </a:r>
            <a:br>
              <a:rPr lang="en-US" sz="3600" dirty="0"/>
            </a:br>
            <a:r>
              <a:rPr lang="az-Latn-AZ" sz="3600" dirty="0"/>
              <a:t/>
            </a:r>
            <a:br>
              <a:rPr lang="az-Latn-AZ" sz="3600" dirty="0"/>
            </a:br>
            <a:r>
              <a:rPr lang="en-US" sz="3600" dirty="0" err="1"/>
              <a:t>Iatridis</a:t>
            </a:r>
            <a:r>
              <a:rPr lang="en-US" sz="3600" dirty="0"/>
              <a:t> v. Greece</a:t>
            </a: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az-Latn-AZ" b="1" dirty="0"/>
              <a:t>Müştəri kütləsi «mülkiyyət» kimi</a:t>
            </a:r>
            <a:br>
              <a:rPr lang="az-Latn-AZ" b="1" dirty="0"/>
            </a:b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1466" y="3926253"/>
            <a:ext cx="4572003" cy="2560320"/>
          </a:xfrm>
          <a:prstGeom prst="rect">
            <a:avLst/>
          </a:prstGeom>
        </p:spPr>
      </p:pic>
    </p:spTree>
    <p:extLst>
      <p:ext uri="{BB962C8B-B14F-4D97-AF65-F5344CB8AC3E}">
        <p14:creationId xmlns:p14="http://schemas.microsoft.com/office/powerpoint/2010/main" val="15054755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a:t>Tre </a:t>
            </a:r>
            <a:r>
              <a:rPr lang="en-US" sz="3600" dirty="0" err="1"/>
              <a:t>Traktörer</a:t>
            </a:r>
            <a:r>
              <a:rPr lang="en-US" sz="3600" dirty="0"/>
              <a:t> </a:t>
            </a:r>
            <a:r>
              <a:rPr lang="en-US" sz="3600" dirty="0" err="1"/>
              <a:t>Aktiebolag</a:t>
            </a:r>
            <a:r>
              <a:rPr lang="en-US" sz="3600" dirty="0"/>
              <a:t> v. Sweden</a:t>
            </a:r>
            <a:br>
              <a:rPr lang="en-US" sz="3600" dirty="0"/>
            </a:br>
            <a:r>
              <a:rPr lang="az-Latn-AZ" sz="3600" dirty="0"/>
              <a:t/>
            </a:r>
            <a:br>
              <a:rPr lang="az-Latn-AZ" sz="3600" dirty="0"/>
            </a:br>
            <a:r>
              <a:rPr lang="it-IT" sz="3600" dirty="0"/>
              <a:t>Centro Europa 7 S.r.l. and Di Stefano v. Italy</a:t>
            </a: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az-Latn-AZ" b="1" dirty="0"/>
              <a:t>Lisenziya «mülkiyyət» kimi</a:t>
            </a:r>
            <a:br>
              <a:rPr lang="az-Latn-AZ" b="1" dirty="0"/>
            </a:b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9806" y="4165600"/>
            <a:ext cx="1771650" cy="2590800"/>
          </a:xfrm>
          <a:prstGeom prst="rect">
            <a:avLst/>
          </a:prstGeom>
        </p:spPr>
      </p:pic>
    </p:spTree>
    <p:extLst>
      <p:ext uri="{BB962C8B-B14F-4D97-AF65-F5344CB8AC3E}">
        <p14:creationId xmlns:p14="http://schemas.microsoft.com/office/powerpoint/2010/main" val="24811045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609600" y="490728"/>
            <a:ext cx="8229600" cy="1252728"/>
          </a:xfrm>
          <a:prstGeom prst="rect">
            <a:avLst/>
          </a:prstGeom>
          <a:effectLst>
            <a:innerShdw blurRad="63500" dist="50800" dir="13500000">
              <a:prstClr val="black">
                <a:alpha val="50000"/>
              </a:prstClr>
            </a:inn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z-Latn-AZ" sz="3500" dirty="0">
                <a:ln w="0"/>
                <a:solidFill>
                  <a:schemeClr val="bg1"/>
                </a:solidFill>
                <a:effectLst>
                  <a:outerShdw blurRad="38100" dist="19050" dir="2700000" algn="tl" rotWithShape="0">
                    <a:schemeClr val="dk1">
                      <a:alpha val="40000"/>
                    </a:schemeClr>
                  </a:outerShdw>
                </a:effectLst>
              </a:rPr>
              <a:t>Mülkiyyət (əmlak) anlayışı: daxili qanunvericilik və Avropa Məhkəməsinin yanaşması</a:t>
            </a:r>
            <a:endParaRPr lang="en-US" sz="350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58813" y="2743200"/>
            <a:ext cx="5903460" cy="4114800"/>
          </a:xfrm>
          <a:prstGeom prst="rect">
            <a:avLst/>
          </a:prstGeom>
        </p:spPr>
      </p:pic>
    </p:spTree>
    <p:extLst>
      <p:ext uri="{BB962C8B-B14F-4D97-AF65-F5344CB8AC3E}">
        <p14:creationId xmlns:p14="http://schemas.microsoft.com/office/powerpoint/2010/main" val="23955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a:t>Mellacher v. Austria</a:t>
            </a:r>
            <a:br>
              <a:rPr lang="en-US" sz="3600" dirty="0"/>
            </a:br>
            <a:r>
              <a:rPr lang="en-US" sz="3600" dirty="0"/>
              <a:t> </a:t>
            </a:r>
            <a:br>
              <a:rPr lang="en-US" sz="3600" dirty="0"/>
            </a:br>
            <a:r>
              <a:rPr lang="en-US" sz="3600" dirty="0"/>
              <a:t/>
            </a:r>
            <a:br>
              <a:rPr lang="en-US" sz="3600" dirty="0"/>
            </a:b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az-Latn-AZ" b="1" dirty="0">
                <a:solidFill>
                  <a:schemeClr val="bg1"/>
                </a:solidFill>
              </a:rPr>
              <a:t>İcarə haqqı «mülkiyyət» kimi</a:t>
            </a:r>
            <a:r>
              <a:rPr lang="az-Latn-AZ" b="1" dirty="0"/>
              <a:t/>
            </a:r>
            <a:br>
              <a:rPr lang="az-Latn-AZ" b="1" dirty="0"/>
            </a:b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776" y="4238738"/>
            <a:ext cx="3809524" cy="2539682"/>
          </a:xfrm>
          <a:prstGeom prst="rect">
            <a:avLst/>
          </a:prstGeom>
        </p:spPr>
      </p:pic>
    </p:spTree>
    <p:extLst>
      <p:ext uri="{BB962C8B-B14F-4D97-AF65-F5344CB8AC3E}">
        <p14:creationId xmlns:p14="http://schemas.microsoft.com/office/powerpoint/2010/main" val="2136693801"/>
      </p:ext>
    </p:extLst>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a:t>Akimova v. Azerbaijan</a:t>
            </a:r>
            <a:br>
              <a:rPr lang="en-US" sz="3600" dirty="0"/>
            </a:b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az-Latn-AZ" b="1" dirty="0">
                <a:solidFill>
                  <a:schemeClr val="bg1"/>
                </a:solidFill>
              </a:rPr>
              <a:t>Order (sosial kirayə müqaviləsi) «mülkiyyət» kimi</a:t>
            </a:r>
            <a:r>
              <a:rPr lang="az-Latn-AZ" b="1" dirty="0"/>
              <a:t/>
            </a:r>
            <a:br>
              <a:rPr lang="az-Latn-AZ" b="1" dirty="0"/>
            </a:b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4283" y="3467221"/>
            <a:ext cx="2743200" cy="2743200"/>
          </a:xfrm>
          <a:prstGeom prst="rect">
            <a:avLst/>
          </a:prstGeom>
        </p:spPr>
      </p:pic>
    </p:spTree>
    <p:extLst>
      <p:ext uri="{BB962C8B-B14F-4D97-AF65-F5344CB8AC3E}">
        <p14:creationId xmlns:p14="http://schemas.microsoft.com/office/powerpoint/2010/main" val="4544103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a:t>Akhverdiyev v. Azerbaijan</a:t>
            </a:r>
            <a:br>
              <a:rPr lang="en-US" sz="3600" dirty="0"/>
            </a:b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az-Latn-AZ" b="1" dirty="0" smtClean="0">
                <a:solidFill>
                  <a:schemeClr val="bg1"/>
                </a:solidFill>
              </a:rPr>
              <a:t>Torpağa </a:t>
            </a:r>
            <a:r>
              <a:rPr lang="az-Latn-AZ" b="1" dirty="0">
                <a:solidFill>
                  <a:schemeClr val="bg1"/>
                </a:solidFill>
              </a:rPr>
              <a:t>istifadə hüququ «mülkiyyət» kimi</a:t>
            </a:r>
            <a:r>
              <a:rPr lang="az-Latn-AZ" b="1" dirty="0">
                <a:solidFill>
                  <a:schemeClr val="tx1"/>
                </a:solidFill>
              </a:rPr>
              <a:t/>
            </a:r>
            <a:br>
              <a:rPr lang="az-Latn-AZ" b="1" dirty="0">
                <a:solidFill>
                  <a:schemeClr val="tx1"/>
                </a:solidFill>
              </a:rPr>
            </a:br>
            <a:r>
              <a:rPr lang="az-Latn-AZ" b="1" dirty="0"/>
              <a:t/>
            </a:r>
            <a:br>
              <a:rPr lang="az-Latn-AZ" b="1" dirty="0"/>
            </a:br>
            <a:endParaRPr lang="en-US" dirty="0">
              <a:solidFill>
                <a:schemeClr val="bg1"/>
              </a:solidFill>
            </a:endParaRPr>
          </a:p>
        </p:txBody>
      </p:sp>
    </p:spTree>
    <p:extLst>
      <p:ext uri="{BB962C8B-B14F-4D97-AF65-F5344CB8AC3E}">
        <p14:creationId xmlns:p14="http://schemas.microsoft.com/office/powerpoint/2010/main" val="761948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smtClean="0"/>
              <a:t>Müller </a:t>
            </a:r>
            <a:r>
              <a:rPr lang="en-US" sz="3600" dirty="0"/>
              <a:t>v</a:t>
            </a:r>
            <a:r>
              <a:rPr lang="en-US" sz="3600" dirty="0" smtClean="0"/>
              <a:t>. Austria</a:t>
            </a: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az-Latn-AZ" b="1" dirty="0" smtClean="0">
                <a:solidFill>
                  <a:schemeClr val="bg1"/>
                </a:solidFill>
              </a:rPr>
              <a:t>Pensiya </a:t>
            </a:r>
            <a:r>
              <a:rPr lang="az-Latn-AZ" b="1" dirty="0">
                <a:solidFill>
                  <a:schemeClr val="bg1"/>
                </a:solidFill>
              </a:rPr>
              <a:t>almaq hüququ «mülkiyyət» kimi</a:t>
            </a:r>
            <a:r>
              <a:rPr lang="az-Latn-AZ" dirty="0">
                <a:solidFill>
                  <a:schemeClr val="tx1"/>
                </a:solidFill>
              </a:rPr>
              <a:t/>
            </a:r>
            <a:br>
              <a:rPr lang="az-Latn-AZ" dirty="0">
                <a:solidFill>
                  <a:schemeClr val="tx1"/>
                </a:solidFill>
              </a:rPr>
            </a:br>
            <a:r>
              <a:rPr lang="az-Latn-AZ" b="1" dirty="0"/>
              <a:t/>
            </a:r>
            <a:br>
              <a:rPr lang="az-Latn-AZ" b="1" dirty="0"/>
            </a:br>
            <a:r>
              <a:rPr lang="en-US" b="1" dirty="0" smtClean="0"/>
              <a:t> </a:t>
            </a:r>
            <a:endParaRPr lang="en-US"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313" y="3363057"/>
            <a:ext cx="3716846" cy="2834640"/>
          </a:xfrm>
          <a:prstGeom prst="rect">
            <a:avLst/>
          </a:prstGeom>
        </p:spPr>
      </p:pic>
    </p:spTree>
    <p:extLst>
      <p:ext uri="{BB962C8B-B14F-4D97-AF65-F5344CB8AC3E}">
        <p14:creationId xmlns:p14="http://schemas.microsoft.com/office/powerpoint/2010/main" val="16891199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51314"/>
            <a:ext cx="7408333" cy="3774849"/>
          </a:xfrm>
        </p:spPr>
        <p:txBody>
          <a:bodyPr>
            <a:normAutofit/>
          </a:bodyPr>
          <a:lstStyle/>
          <a:p>
            <a:pPr marL="0" indent="0">
              <a:buNone/>
            </a:pPr>
            <a:r>
              <a:rPr lang="en-US" sz="3600" dirty="0" err="1"/>
              <a:t>Intersplav</a:t>
            </a:r>
            <a:r>
              <a:rPr lang="en-US" sz="3600" dirty="0"/>
              <a:t> v. Ukraine</a:t>
            </a:r>
            <a:br>
              <a:rPr lang="en-US" sz="3600" dirty="0"/>
            </a:br>
            <a:r>
              <a:rPr lang="en-US" sz="3600" dirty="0"/>
              <a:t> </a:t>
            </a:r>
            <a:br>
              <a:rPr lang="en-US" sz="3600" dirty="0"/>
            </a:br>
            <a:r>
              <a:rPr lang="en-US" sz="3600" dirty="0"/>
              <a:t>Buffalo SRL v. Italy</a:t>
            </a:r>
            <a:endParaRPr lang="en-US" sz="3500" dirty="0"/>
          </a:p>
        </p:txBody>
      </p:sp>
      <p:sp>
        <p:nvSpPr>
          <p:cNvPr id="4" name="Title 3"/>
          <p:cNvSpPr>
            <a:spLocks noGrp="1"/>
          </p:cNvSpPr>
          <p:nvPr>
            <p:ph type="title"/>
          </p:nvPr>
        </p:nvSpPr>
        <p:spPr/>
        <p:txBody>
          <a:bodyPr>
            <a:normAutofit fontScale="90000"/>
          </a:bodyPr>
          <a:lstStyle/>
          <a:p>
            <a:r>
              <a:rPr lang="en-US" b="1" dirty="0" smtClean="0"/>
              <a:t/>
            </a:r>
            <a:br>
              <a:rPr lang="en-US" b="1" dirty="0" smtClean="0"/>
            </a:br>
            <a:r>
              <a:rPr lang="en-US" b="1" dirty="0" smtClean="0"/>
              <a:t/>
            </a:r>
            <a:br>
              <a:rPr lang="en-US" b="1" dirty="0" smtClean="0"/>
            </a:br>
            <a:r>
              <a:rPr lang="az-Latn-AZ" b="1" dirty="0">
                <a:solidFill>
                  <a:schemeClr val="bg1"/>
                </a:solidFill>
              </a:rPr>
              <a:t>Vergilərin</a:t>
            </a:r>
            <a:r>
              <a:rPr lang="en-US" b="1" dirty="0">
                <a:solidFill>
                  <a:schemeClr val="bg1"/>
                </a:solidFill>
              </a:rPr>
              <a:t> </a:t>
            </a:r>
            <a:r>
              <a:rPr lang="en-US" b="1" dirty="0" err="1">
                <a:solidFill>
                  <a:schemeClr val="bg1"/>
                </a:solidFill>
              </a:rPr>
              <a:t>qaytarılması</a:t>
            </a:r>
            <a:r>
              <a:rPr lang="en-US" b="1" dirty="0">
                <a:solidFill>
                  <a:schemeClr val="bg1"/>
                </a:solidFill>
              </a:rPr>
              <a:t> </a:t>
            </a:r>
            <a:r>
              <a:rPr lang="en-US" b="1" dirty="0" err="1">
                <a:solidFill>
                  <a:schemeClr val="bg1"/>
                </a:solidFill>
              </a:rPr>
              <a:t>hüququ</a:t>
            </a:r>
            <a:r>
              <a:rPr lang="az-Latn-AZ" b="1" dirty="0">
                <a:solidFill>
                  <a:schemeClr val="bg1"/>
                </a:solidFill>
              </a:rPr>
              <a:t> «mülkiyyət» kimi</a:t>
            </a:r>
            <a:r>
              <a:rPr lang="az-Latn-AZ" dirty="0">
                <a:solidFill>
                  <a:schemeClr val="tx1"/>
                </a:solidFill>
              </a:rPr>
              <a:t/>
            </a:r>
            <a:br>
              <a:rPr lang="az-Latn-AZ" dirty="0">
                <a:solidFill>
                  <a:schemeClr val="tx1"/>
                </a:solidFill>
              </a:rPr>
            </a:br>
            <a:r>
              <a:rPr lang="az-Latn-AZ" b="1" dirty="0"/>
              <a:t/>
            </a:r>
            <a:br>
              <a:rPr lang="az-Latn-AZ" b="1" dirty="0"/>
            </a:br>
            <a:r>
              <a:rPr lang="en-US" b="1" dirty="0" smtClean="0"/>
              <a:t> </a:t>
            </a:r>
            <a:endParaRPr lang="en-US" dirty="0">
              <a:solidFill>
                <a:schemeClr val="bg1"/>
              </a:solidFill>
            </a:endParaRPr>
          </a:p>
        </p:txBody>
      </p:sp>
    </p:spTree>
    <p:extLst>
      <p:ext uri="{BB962C8B-B14F-4D97-AF65-F5344CB8AC3E}">
        <p14:creationId xmlns:p14="http://schemas.microsoft.com/office/powerpoint/2010/main" val="207723125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6874" y="2275839"/>
            <a:ext cx="7408333" cy="1767840"/>
          </a:xfrm>
        </p:spPr>
        <p:txBody>
          <a:bodyPr>
            <a:normAutofit/>
          </a:bodyPr>
          <a:lstStyle/>
          <a:p>
            <a:pPr marL="0" indent="0" algn="ctr">
              <a:buNone/>
            </a:pPr>
            <a:r>
              <a:rPr lang="az-Latn-AZ" sz="4400" dirty="0" smtClean="0">
                <a:latin typeface="Times New Roman" panose="02020603050405020304" pitchFamily="18" charset="0"/>
                <a:cs typeface="Times New Roman" panose="02020603050405020304" pitchFamily="18" charset="0"/>
              </a:rPr>
              <a:t>Aktiv iştirakınıza və diqq</a:t>
            </a:r>
            <a:r>
              <a:rPr lang="az-Latn-AZ" sz="4400" dirty="0">
                <a:latin typeface="Times New Roman" panose="02020603050405020304" pitchFamily="18" charset="0"/>
                <a:cs typeface="Times New Roman" panose="02020603050405020304" pitchFamily="18" charset="0"/>
              </a:rPr>
              <a:t>ə</a:t>
            </a:r>
            <a:r>
              <a:rPr lang="az-Latn-AZ" sz="4400" dirty="0" smtClean="0">
                <a:latin typeface="Times New Roman" panose="02020603050405020304" pitchFamily="18" charset="0"/>
                <a:cs typeface="Times New Roman" panose="02020603050405020304" pitchFamily="18" charset="0"/>
              </a:rPr>
              <a:t>tinizə görə Təşəkkürlər!!!</a:t>
            </a:r>
          </a:p>
        </p:txBody>
      </p:sp>
      <p:pic>
        <p:nvPicPr>
          <p:cNvPr id="1028" name="Picture 4" descr="http://ic.pics.livejournal.com/jongibbs/16975438/112465/original.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26054" y="3850639"/>
            <a:ext cx="3609975" cy="2712721"/>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p:cNvSpPr txBox="1">
            <a:spLocks/>
          </p:cNvSpPr>
          <p:nvPr/>
        </p:nvSpPr>
        <p:spPr>
          <a:xfrm>
            <a:off x="457200" y="3383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z-Latn-AZ" sz="4000" b="1" cap="all" dirty="0" err="1" smtClean="0">
                <a:ln w="0"/>
                <a:solidFill>
                  <a:schemeClr val="bg1"/>
                </a:solidFill>
                <a:effectLst>
                  <a:reflection blurRad="12700" stA="50000" endPos="50000" dist="5000" dir="5400000" sy="-100000" rotWithShape="0"/>
                </a:effectLst>
                <a:latin typeface="Calibri" charset="0"/>
              </a:rPr>
              <a:t>Hörmətlİ</a:t>
            </a:r>
            <a:r>
              <a:rPr lang="az-Latn-AZ" sz="4000" b="1" cap="all" dirty="0" smtClean="0">
                <a:ln w="0"/>
                <a:solidFill>
                  <a:schemeClr val="bg1"/>
                </a:solidFill>
                <a:effectLst>
                  <a:reflection blurRad="12700" stA="50000" endPos="50000" dist="5000" dir="5400000" sy="-100000" rotWithShape="0"/>
                </a:effectLst>
                <a:latin typeface="Calibri" charset="0"/>
              </a:rPr>
              <a:t>    </a:t>
            </a:r>
            <a:r>
              <a:rPr lang="az-Latn-AZ" sz="4000" b="1" cap="all" dirty="0" err="1" smtClean="0">
                <a:ln w="0"/>
                <a:solidFill>
                  <a:schemeClr val="bg1"/>
                </a:solidFill>
                <a:effectLst>
                  <a:reflection blurRad="12700" stA="50000" endPos="50000" dist="5000" dir="5400000" sy="-100000" rotWithShape="0"/>
                </a:effectLst>
                <a:latin typeface="Calibri" charset="0"/>
              </a:rPr>
              <a:t>İştİrakçIlar</a:t>
            </a:r>
            <a:r>
              <a:rPr lang="az-Latn-AZ" sz="4000" b="1" cap="all" dirty="0" smtClean="0">
                <a:ln w="0"/>
                <a:solidFill>
                  <a:schemeClr val="bg1"/>
                </a:solidFill>
                <a:effectLst>
                  <a:reflection blurRad="12700" stA="50000" endPos="50000" dist="5000" dir="5400000" sy="-100000" rotWithShape="0"/>
                </a:effectLst>
                <a:latin typeface="Calibri"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2555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38328"/>
            <a:ext cx="8229600" cy="833980"/>
          </a:xfrm>
        </p:spPr>
        <p:txBody>
          <a:bodyPr>
            <a:normAutofit/>
          </a:bodyPr>
          <a:lstStyle/>
          <a:p>
            <a:r>
              <a:rPr lang="en-US" sz="3200" dirty="0"/>
              <a:t>MADDƏ 1 </a:t>
            </a:r>
            <a:r>
              <a:rPr lang="en-US" sz="3200" b="1" dirty="0" err="1"/>
              <a:t>Mülkiyyətin</a:t>
            </a:r>
            <a:r>
              <a:rPr lang="en-US" sz="3200" b="1" dirty="0"/>
              <a:t> </a:t>
            </a:r>
            <a:r>
              <a:rPr lang="en-US" sz="3200" dirty="0" err="1" smtClean="0"/>
              <a:t>müdafiəsi</a:t>
            </a:r>
            <a:endParaRPr lang="en-US" sz="3200" b="1" cap="all" dirty="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endParaRPr>
          </a:p>
        </p:txBody>
      </p:sp>
      <p:sp>
        <p:nvSpPr>
          <p:cNvPr id="2" name="Rectangle 1"/>
          <p:cNvSpPr/>
          <p:nvPr/>
        </p:nvSpPr>
        <p:spPr>
          <a:xfrm>
            <a:off x="535353" y="2118142"/>
            <a:ext cx="8073293" cy="4324261"/>
          </a:xfrm>
          <a:prstGeom prst="rect">
            <a:avLst/>
          </a:prstGeom>
        </p:spPr>
        <p:txBody>
          <a:bodyPr wrap="square">
            <a:spAutoFit/>
          </a:bodyPr>
          <a:lstStyle/>
          <a:p>
            <a:r>
              <a:rPr lang="en-US" sz="2500" dirty="0">
                <a:solidFill>
                  <a:schemeClr val="tx2"/>
                </a:solidFill>
              </a:rPr>
              <a:t>Hər </a:t>
            </a:r>
            <a:r>
              <a:rPr lang="en-US" sz="2500" dirty="0" err="1">
                <a:solidFill>
                  <a:schemeClr val="tx2"/>
                </a:solidFill>
              </a:rPr>
              <a:t>bir</a:t>
            </a:r>
            <a:r>
              <a:rPr lang="en-US" sz="2500" dirty="0">
                <a:solidFill>
                  <a:schemeClr val="tx2"/>
                </a:solidFill>
              </a:rPr>
              <a:t> </a:t>
            </a:r>
            <a:r>
              <a:rPr lang="en-US" sz="2500" dirty="0" err="1">
                <a:solidFill>
                  <a:schemeClr val="tx2"/>
                </a:solidFill>
              </a:rPr>
              <a:t>fiziki</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hüquqi</a:t>
            </a:r>
            <a:r>
              <a:rPr lang="en-US" sz="2500" dirty="0">
                <a:solidFill>
                  <a:schemeClr val="tx2"/>
                </a:solidFill>
              </a:rPr>
              <a:t> </a:t>
            </a:r>
            <a:r>
              <a:rPr lang="en-US" sz="2500" dirty="0" err="1">
                <a:solidFill>
                  <a:schemeClr val="tx2"/>
                </a:solidFill>
              </a:rPr>
              <a:t>şəxs</a:t>
            </a:r>
            <a:r>
              <a:rPr lang="en-US" sz="2500" dirty="0">
                <a:solidFill>
                  <a:schemeClr val="tx2"/>
                </a:solidFill>
              </a:rPr>
              <a:t> </a:t>
            </a:r>
            <a:r>
              <a:rPr lang="en-US" sz="2500" dirty="0" err="1">
                <a:solidFill>
                  <a:schemeClr val="tx2"/>
                </a:solidFill>
              </a:rPr>
              <a:t>öz</a:t>
            </a:r>
            <a:r>
              <a:rPr lang="en-US" sz="2500" dirty="0">
                <a:solidFill>
                  <a:schemeClr val="tx2"/>
                </a:solidFill>
              </a:rPr>
              <a:t> </a:t>
            </a:r>
            <a:r>
              <a:rPr lang="en-US" sz="2500" b="1" dirty="0" err="1">
                <a:solidFill>
                  <a:schemeClr val="tx2"/>
                </a:solidFill>
              </a:rPr>
              <a:t>mülkiyyətindən</a:t>
            </a:r>
            <a:r>
              <a:rPr lang="en-US" sz="2500" dirty="0">
                <a:solidFill>
                  <a:schemeClr val="tx2"/>
                </a:solidFill>
              </a:rPr>
              <a:t> </a:t>
            </a:r>
            <a:r>
              <a:rPr lang="en-US" sz="2500" dirty="0" err="1">
                <a:solidFill>
                  <a:schemeClr val="tx2"/>
                </a:solidFill>
              </a:rPr>
              <a:t>maneəsiz</a:t>
            </a:r>
            <a:r>
              <a:rPr lang="en-US" sz="2500" dirty="0">
                <a:solidFill>
                  <a:schemeClr val="tx2"/>
                </a:solidFill>
              </a:rPr>
              <a:t> </a:t>
            </a:r>
            <a:r>
              <a:rPr lang="en-US" sz="2500" dirty="0" err="1">
                <a:solidFill>
                  <a:schemeClr val="tx2"/>
                </a:solidFill>
              </a:rPr>
              <a:t>istifadə</a:t>
            </a:r>
            <a:r>
              <a:rPr lang="en-US" sz="2500" dirty="0">
                <a:solidFill>
                  <a:schemeClr val="tx2"/>
                </a:solidFill>
              </a:rPr>
              <a:t> </a:t>
            </a:r>
            <a:r>
              <a:rPr lang="en-US" sz="2500" dirty="0" err="1">
                <a:solidFill>
                  <a:schemeClr val="tx2"/>
                </a:solidFill>
              </a:rPr>
              <a:t>hüququna</a:t>
            </a:r>
            <a:r>
              <a:rPr lang="en-US" sz="2500" dirty="0">
                <a:solidFill>
                  <a:schemeClr val="tx2"/>
                </a:solidFill>
              </a:rPr>
              <a:t> </a:t>
            </a:r>
            <a:r>
              <a:rPr lang="en-US" sz="2500" dirty="0" err="1">
                <a:solidFill>
                  <a:schemeClr val="tx2"/>
                </a:solidFill>
              </a:rPr>
              <a:t>malikdir</a:t>
            </a:r>
            <a:r>
              <a:rPr lang="en-US" sz="2500" dirty="0">
                <a:solidFill>
                  <a:schemeClr val="tx2"/>
                </a:solidFill>
              </a:rPr>
              <a:t>. </a:t>
            </a:r>
            <a:r>
              <a:rPr lang="en-US" sz="2500" dirty="0" err="1">
                <a:solidFill>
                  <a:schemeClr val="tx2"/>
                </a:solidFill>
              </a:rPr>
              <a:t>Heç</a:t>
            </a:r>
            <a:r>
              <a:rPr lang="en-US" sz="2500" dirty="0">
                <a:solidFill>
                  <a:schemeClr val="tx2"/>
                </a:solidFill>
              </a:rPr>
              <a:t> </a:t>
            </a:r>
            <a:r>
              <a:rPr lang="en-US" sz="2500" dirty="0" err="1">
                <a:solidFill>
                  <a:schemeClr val="tx2"/>
                </a:solidFill>
              </a:rPr>
              <a:t>kəs</a:t>
            </a:r>
            <a:r>
              <a:rPr lang="en-US" sz="2500" dirty="0">
                <a:solidFill>
                  <a:schemeClr val="tx2"/>
                </a:solidFill>
              </a:rPr>
              <a:t>, </a:t>
            </a:r>
            <a:r>
              <a:rPr lang="en-US" sz="2500" dirty="0" err="1">
                <a:solidFill>
                  <a:schemeClr val="tx2"/>
                </a:solidFill>
              </a:rPr>
              <a:t>cəmiyyətin</a:t>
            </a:r>
            <a:r>
              <a:rPr lang="en-US" sz="2500" dirty="0">
                <a:solidFill>
                  <a:schemeClr val="tx2"/>
                </a:solidFill>
              </a:rPr>
              <a:t> </a:t>
            </a:r>
            <a:r>
              <a:rPr lang="en-US" sz="2500" dirty="0" err="1">
                <a:solidFill>
                  <a:schemeClr val="tx2"/>
                </a:solidFill>
              </a:rPr>
              <a:t>maraqları</a:t>
            </a:r>
            <a:r>
              <a:rPr lang="en-US" sz="2500" dirty="0">
                <a:solidFill>
                  <a:schemeClr val="tx2"/>
                </a:solidFill>
              </a:rPr>
              <a:t> </a:t>
            </a:r>
            <a:r>
              <a:rPr lang="en-US" sz="2500" dirty="0" err="1">
                <a:solidFill>
                  <a:schemeClr val="tx2"/>
                </a:solidFill>
              </a:rPr>
              <a:t>naminə</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qanunla</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beynəlxalq</a:t>
            </a:r>
            <a:r>
              <a:rPr lang="en-US" sz="2500" dirty="0">
                <a:solidFill>
                  <a:schemeClr val="tx2"/>
                </a:solidFill>
              </a:rPr>
              <a:t> </a:t>
            </a:r>
            <a:r>
              <a:rPr lang="en-US" sz="2500" dirty="0" err="1">
                <a:solidFill>
                  <a:schemeClr val="tx2"/>
                </a:solidFill>
              </a:rPr>
              <a:t>hüququn</a:t>
            </a:r>
            <a:r>
              <a:rPr lang="en-US" sz="2500" dirty="0">
                <a:solidFill>
                  <a:schemeClr val="tx2"/>
                </a:solidFill>
              </a:rPr>
              <a:t> </a:t>
            </a:r>
            <a:r>
              <a:rPr lang="en-US" sz="2500" dirty="0" err="1">
                <a:solidFill>
                  <a:schemeClr val="tx2"/>
                </a:solidFill>
              </a:rPr>
              <a:t>ümumi</a:t>
            </a:r>
            <a:r>
              <a:rPr lang="en-US" sz="2500" dirty="0">
                <a:solidFill>
                  <a:schemeClr val="tx2"/>
                </a:solidFill>
              </a:rPr>
              <a:t> </a:t>
            </a:r>
            <a:r>
              <a:rPr lang="en-US" sz="2500" dirty="0" err="1">
                <a:solidFill>
                  <a:schemeClr val="tx2"/>
                </a:solidFill>
              </a:rPr>
              <a:t>prinsipləri</a:t>
            </a:r>
            <a:r>
              <a:rPr lang="en-US" sz="2500" dirty="0">
                <a:solidFill>
                  <a:schemeClr val="tx2"/>
                </a:solidFill>
              </a:rPr>
              <a:t> </a:t>
            </a:r>
            <a:r>
              <a:rPr lang="en-US" sz="2500" dirty="0" err="1">
                <a:solidFill>
                  <a:schemeClr val="tx2"/>
                </a:solidFill>
              </a:rPr>
              <a:t>ilə</a:t>
            </a:r>
            <a:r>
              <a:rPr lang="en-US" sz="2500" dirty="0">
                <a:solidFill>
                  <a:schemeClr val="tx2"/>
                </a:solidFill>
              </a:rPr>
              <a:t> </a:t>
            </a:r>
            <a:r>
              <a:rPr lang="en-US" sz="2500" dirty="0" err="1">
                <a:solidFill>
                  <a:schemeClr val="tx2"/>
                </a:solidFill>
              </a:rPr>
              <a:t>nəzərdə</a:t>
            </a:r>
            <a:r>
              <a:rPr lang="en-US" sz="2500" dirty="0">
                <a:solidFill>
                  <a:schemeClr val="tx2"/>
                </a:solidFill>
              </a:rPr>
              <a:t> </a:t>
            </a:r>
            <a:r>
              <a:rPr lang="en-US" sz="2500" dirty="0" err="1">
                <a:solidFill>
                  <a:schemeClr val="tx2"/>
                </a:solidFill>
              </a:rPr>
              <a:t>tutulmuş</a:t>
            </a:r>
            <a:r>
              <a:rPr lang="en-US" sz="2500" dirty="0">
                <a:solidFill>
                  <a:schemeClr val="tx2"/>
                </a:solidFill>
              </a:rPr>
              <a:t> </a:t>
            </a:r>
            <a:r>
              <a:rPr lang="en-US" sz="2500" dirty="0" err="1">
                <a:solidFill>
                  <a:schemeClr val="tx2"/>
                </a:solidFill>
              </a:rPr>
              <a:t>şərtlər</a:t>
            </a:r>
            <a:r>
              <a:rPr lang="en-US" sz="2500" dirty="0">
                <a:solidFill>
                  <a:schemeClr val="tx2"/>
                </a:solidFill>
              </a:rPr>
              <a:t> </a:t>
            </a:r>
            <a:r>
              <a:rPr lang="en-US" sz="2500" dirty="0" err="1">
                <a:solidFill>
                  <a:schemeClr val="tx2"/>
                </a:solidFill>
              </a:rPr>
              <a:t>istisna</a:t>
            </a:r>
            <a:r>
              <a:rPr lang="en-US" sz="2500" dirty="0">
                <a:solidFill>
                  <a:schemeClr val="tx2"/>
                </a:solidFill>
              </a:rPr>
              <a:t> </a:t>
            </a:r>
            <a:r>
              <a:rPr lang="en-US" sz="2500" dirty="0" err="1">
                <a:solidFill>
                  <a:schemeClr val="tx2"/>
                </a:solidFill>
              </a:rPr>
              <a:t>olmaqla</a:t>
            </a:r>
            <a:r>
              <a:rPr lang="en-US" sz="2500" dirty="0">
                <a:solidFill>
                  <a:schemeClr val="tx2"/>
                </a:solidFill>
              </a:rPr>
              <a:t>, </a:t>
            </a:r>
            <a:r>
              <a:rPr lang="en-US" sz="2500" dirty="0" err="1">
                <a:solidFill>
                  <a:schemeClr val="tx2"/>
                </a:solidFill>
              </a:rPr>
              <a:t>öz</a:t>
            </a:r>
            <a:r>
              <a:rPr lang="en-US" sz="2500" dirty="0">
                <a:solidFill>
                  <a:schemeClr val="tx2"/>
                </a:solidFill>
              </a:rPr>
              <a:t> </a:t>
            </a:r>
            <a:r>
              <a:rPr lang="en-US" sz="2500" b="1" dirty="0" err="1">
                <a:solidFill>
                  <a:schemeClr val="tx2"/>
                </a:solidFill>
              </a:rPr>
              <a:t>mülkiyyətindən</a:t>
            </a:r>
            <a:r>
              <a:rPr lang="en-US" sz="2500" dirty="0">
                <a:solidFill>
                  <a:schemeClr val="tx2"/>
                </a:solidFill>
              </a:rPr>
              <a:t> </a:t>
            </a:r>
            <a:r>
              <a:rPr lang="en-US" sz="2500" dirty="0" err="1">
                <a:solidFill>
                  <a:schemeClr val="tx2"/>
                </a:solidFill>
              </a:rPr>
              <a:t>məhrum</a:t>
            </a:r>
            <a:r>
              <a:rPr lang="en-US" sz="2500" dirty="0">
                <a:solidFill>
                  <a:schemeClr val="tx2"/>
                </a:solidFill>
              </a:rPr>
              <a:t> </a:t>
            </a:r>
            <a:r>
              <a:rPr lang="en-US" sz="2500" dirty="0" err="1">
                <a:solidFill>
                  <a:schemeClr val="tx2"/>
                </a:solidFill>
              </a:rPr>
              <a:t>edilə</a:t>
            </a:r>
            <a:r>
              <a:rPr lang="en-US" sz="2500" dirty="0">
                <a:solidFill>
                  <a:schemeClr val="tx2"/>
                </a:solidFill>
              </a:rPr>
              <a:t> </a:t>
            </a:r>
            <a:r>
              <a:rPr lang="en-US" sz="2500" dirty="0" err="1">
                <a:solidFill>
                  <a:schemeClr val="tx2"/>
                </a:solidFill>
              </a:rPr>
              <a:t>bilməz</a:t>
            </a:r>
            <a:r>
              <a:rPr lang="en-US" sz="2500" dirty="0">
                <a:solidFill>
                  <a:schemeClr val="tx2"/>
                </a:solidFill>
              </a:rPr>
              <a:t>.</a:t>
            </a:r>
            <a:br>
              <a:rPr lang="en-US" sz="2500" dirty="0">
                <a:solidFill>
                  <a:schemeClr val="tx2"/>
                </a:solidFill>
              </a:rPr>
            </a:br>
            <a:r>
              <a:rPr lang="en-US" sz="2500" dirty="0">
                <a:solidFill>
                  <a:schemeClr val="tx2"/>
                </a:solidFill>
              </a:rPr>
              <a:t/>
            </a:r>
            <a:br>
              <a:rPr lang="en-US" sz="2500" dirty="0">
                <a:solidFill>
                  <a:schemeClr val="tx2"/>
                </a:solidFill>
              </a:rPr>
            </a:br>
            <a:r>
              <a:rPr lang="en-US" sz="2500" dirty="0" err="1">
                <a:solidFill>
                  <a:schemeClr val="tx2"/>
                </a:solidFill>
              </a:rPr>
              <a:t>Yuxarıdakı</a:t>
            </a:r>
            <a:r>
              <a:rPr lang="en-US" sz="2500" dirty="0">
                <a:solidFill>
                  <a:schemeClr val="tx2"/>
                </a:solidFill>
              </a:rPr>
              <a:t> </a:t>
            </a:r>
            <a:r>
              <a:rPr lang="en-US" sz="2500" dirty="0" err="1">
                <a:solidFill>
                  <a:schemeClr val="tx2"/>
                </a:solidFill>
              </a:rPr>
              <a:t>müddəalar</a:t>
            </a:r>
            <a:r>
              <a:rPr lang="en-US" sz="2500" dirty="0">
                <a:solidFill>
                  <a:schemeClr val="tx2"/>
                </a:solidFill>
              </a:rPr>
              <a:t> </a:t>
            </a:r>
            <a:r>
              <a:rPr lang="en-US" sz="2500" dirty="0" err="1">
                <a:solidFill>
                  <a:schemeClr val="tx2"/>
                </a:solidFill>
              </a:rPr>
              <a:t>dövlətin</a:t>
            </a:r>
            <a:r>
              <a:rPr lang="en-US" sz="2500" dirty="0">
                <a:solidFill>
                  <a:schemeClr val="tx2"/>
                </a:solidFill>
              </a:rPr>
              <a:t>, </a:t>
            </a:r>
            <a:r>
              <a:rPr lang="en-US" sz="2500" dirty="0" err="1">
                <a:solidFill>
                  <a:schemeClr val="tx2"/>
                </a:solidFill>
              </a:rPr>
              <a:t>ümumi</a:t>
            </a:r>
            <a:r>
              <a:rPr lang="en-US" sz="2500" dirty="0">
                <a:solidFill>
                  <a:schemeClr val="tx2"/>
                </a:solidFill>
              </a:rPr>
              <a:t> </a:t>
            </a:r>
            <a:r>
              <a:rPr lang="en-US" sz="2500" dirty="0" err="1">
                <a:solidFill>
                  <a:schemeClr val="tx2"/>
                </a:solidFill>
              </a:rPr>
              <a:t>maraqlara</a:t>
            </a:r>
            <a:r>
              <a:rPr lang="en-US" sz="2500" dirty="0">
                <a:solidFill>
                  <a:schemeClr val="tx2"/>
                </a:solidFill>
              </a:rPr>
              <a:t> </a:t>
            </a:r>
            <a:r>
              <a:rPr lang="en-US" sz="2500" dirty="0" err="1">
                <a:solidFill>
                  <a:schemeClr val="tx2"/>
                </a:solidFill>
              </a:rPr>
              <a:t>müvafiq</a:t>
            </a:r>
            <a:r>
              <a:rPr lang="en-US" sz="2500" dirty="0">
                <a:solidFill>
                  <a:schemeClr val="tx2"/>
                </a:solidFill>
              </a:rPr>
              <a:t> </a:t>
            </a:r>
            <a:r>
              <a:rPr lang="en-US" sz="2500" dirty="0" err="1">
                <a:solidFill>
                  <a:schemeClr val="tx2"/>
                </a:solidFill>
              </a:rPr>
              <a:t>olaraq</a:t>
            </a:r>
            <a:r>
              <a:rPr lang="en-US" sz="2500" dirty="0">
                <a:solidFill>
                  <a:schemeClr val="tx2"/>
                </a:solidFill>
              </a:rPr>
              <a:t>, </a:t>
            </a:r>
            <a:r>
              <a:rPr lang="en-US" sz="2500" b="1" dirty="0" err="1">
                <a:solidFill>
                  <a:schemeClr val="tx2"/>
                </a:solidFill>
              </a:rPr>
              <a:t>mülkiyyətdən</a:t>
            </a:r>
            <a:r>
              <a:rPr lang="en-US" sz="2500" dirty="0">
                <a:solidFill>
                  <a:schemeClr val="tx2"/>
                </a:solidFill>
              </a:rPr>
              <a:t> </a:t>
            </a:r>
            <a:r>
              <a:rPr lang="en-US" sz="2500" dirty="0" err="1">
                <a:solidFill>
                  <a:schemeClr val="tx2"/>
                </a:solidFill>
              </a:rPr>
              <a:t>istifadəyə</a:t>
            </a:r>
            <a:r>
              <a:rPr lang="en-US" sz="2500" dirty="0">
                <a:solidFill>
                  <a:schemeClr val="tx2"/>
                </a:solidFill>
              </a:rPr>
              <a:t> </a:t>
            </a:r>
            <a:r>
              <a:rPr lang="en-US" sz="2500" dirty="0" err="1">
                <a:solidFill>
                  <a:schemeClr val="tx2"/>
                </a:solidFill>
              </a:rPr>
              <a:t>nəzarəti</a:t>
            </a:r>
            <a:r>
              <a:rPr lang="en-US" sz="2500" dirty="0">
                <a:solidFill>
                  <a:schemeClr val="tx2"/>
                </a:solidFill>
              </a:rPr>
              <a:t> </a:t>
            </a:r>
            <a:r>
              <a:rPr lang="en-US" sz="2500" dirty="0" err="1">
                <a:solidFill>
                  <a:schemeClr val="tx2"/>
                </a:solidFill>
              </a:rPr>
              <a:t>həyata</a:t>
            </a:r>
            <a:r>
              <a:rPr lang="en-US" sz="2500" dirty="0">
                <a:solidFill>
                  <a:schemeClr val="tx2"/>
                </a:solidFill>
              </a:rPr>
              <a:t> </a:t>
            </a:r>
            <a:r>
              <a:rPr lang="en-US" sz="2500" dirty="0" err="1">
                <a:solidFill>
                  <a:schemeClr val="tx2"/>
                </a:solidFill>
              </a:rPr>
              <a:t>keçirmək</a:t>
            </a:r>
            <a:r>
              <a:rPr lang="en-US" sz="2500" dirty="0">
                <a:solidFill>
                  <a:schemeClr val="tx2"/>
                </a:solidFill>
              </a:rPr>
              <a:t> </a:t>
            </a:r>
            <a:r>
              <a:rPr lang="en-US" sz="2500" dirty="0" err="1">
                <a:solidFill>
                  <a:schemeClr val="tx2"/>
                </a:solidFill>
              </a:rPr>
              <a:t>üçün</a:t>
            </a:r>
            <a:r>
              <a:rPr lang="en-US" sz="2500" dirty="0">
                <a:solidFill>
                  <a:schemeClr val="tx2"/>
                </a:solidFill>
              </a:rPr>
              <a:t> </a:t>
            </a:r>
            <a:r>
              <a:rPr lang="en-US" sz="2500" dirty="0" err="1">
                <a:solidFill>
                  <a:schemeClr val="tx2"/>
                </a:solidFill>
              </a:rPr>
              <a:t>yaxud</a:t>
            </a:r>
            <a:r>
              <a:rPr lang="en-US" sz="2500" dirty="0">
                <a:solidFill>
                  <a:schemeClr val="tx2"/>
                </a:solidFill>
              </a:rPr>
              <a:t> </a:t>
            </a:r>
            <a:r>
              <a:rPr lang="en-US" sz="2500" dirty="0" err="1">
                <a:solidFill>
                  <a:schemeClr val="tx2"/>
                </a:solidFill>
              </a:rPr>
              <a:t>vergilərin</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ya</a:t>
            </a:r>
            <a:r>
              <a:rPr lang="en-US" sz="2500" dirty="0">
                <a:solidFill>
                  <a:schemeClr val="tx2"/>
                </a:solidFill>
              </a:rPr>
              <a:t> </a:t>
            </a:r>
            <a:r>
              <a:rPr lang="en-US" sz="2500" dirty="0" err="1">
                <a:solidFill>
                  <a:schemeClr val="tx2"/>
                </a:solidFill>
              </a:rPr>
              <a:t>digər</a:t>
            </a:r>
            <a:r>
              <a:rPr lang="en-US" sz="2500" dirty="0">
                <a:solidFill>
                  <a:schemeClr val="tx2"/>
                </a:solidFill>
              </a:rPr>
              <a:t> </a:t>
            </a:r>
            <a:r>
              <a:rPr lang="en-US" sz="2500" dirty="0" err="1">
                <a:solidFill>
                  <a:schemeClr val="tx2"/>
                </a:solidFill>
              </a:rPr>
              <a:t>rüsum</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ya</a:t>
            </a:r>
            <a:r>
              <a:rPr lang="en-US" sz="2500" dirty="0">
                <a:solidFill>
                  <a:schemeClr val="tx2"/>
                </a:solidFill>
              </a:rPr>
              <a:t> </a:t>
            </a:r>
            <a:r>
              <a:rPr lang="en-US" sz="2500" dirty="0" err="1">
                <a:solidFill>
                  <a:schemeClr val="tx2"/>
                </a:solidFill>
              </a:rPr>
              <a:t>cərimələrin</a:t>
            </a:r>
            <a:r>
              <a:rPr lang="en-US" sz="2500" dirty="0">
                <a:solidFill>
                  <a:schemeClr val="tx2"/>
                </a:solidFill>
              </a:rPr>
              <a:t> </a:t>
            </a:r>
            <a:r>
              <a:rPr lang="en-US" sz="2500" dirty="0" err="1">
                <a:solidFill>
                  <a:schemeClr val="tx2"/>
                </a:solidFill>
              </a:rPr>
              <a:t>ödənilməsini</a:t>
            </a:r>
            <a:r>
              <a:rPr lang="en-US" sz="2500" dirty="0">
                <a:solidFill>
                  <a:schemeClr val="tx2"/>
                </a:solidFill>
              </a:rPr>
              <a:t> </a:t>
            </a:r>
            <a:r>
              <a:rPr lang="en-US" sz="2500" dirty="0" err="1">
                <a:solidFill>
                  <a:schemeClr val="tx2"/>
                </a:solidFill>
              </a:rPr>
              <a:t>təmin</a:t>
            </a:r>
            <a:r>
              <a:rPr lang="en-US" sz="2500" dirty="0">
                <a:solidFill>
                  <a:schemeClr val="tx2"/>
                </a:solidFill>
              </a:rPr>
              <a:t> </a:t>
            </a:r>
            <a:r>
              <a:rPr lang="en-US" sz="2500" dirty="0" err="1">
                <a:solidFill>
                  <a:schemeClr val="tx2"/>
                </a:solidFill>
              </a:rPr>
              <a:t>etmək</a:t>
            </a:r>
            <a:r>
              <a:rPr lang="en-US" sz="2500" dirty="0">
                <a:solidFill>
                  <a:schemeClr val="tx2"/>
                </a:solidFill>
              </a:rPr>
              <a:t> </a:t>
            </a:r>
            <a:r>
              <a:rPr lang="en-US" sz="2500" dirty="0" err="1">
                <a:solidFill>
                  <a:schemeClr val="tx2"/>
                </a:solidFill>
              </a:rPr>
              <a:t>üçün</a:t>
            </a:r>
            <a:r>
              <a:rPr lang="en-US" sz="2500" dirty="0">
                <a:solidFill>
                  <a:schemeClr val="tx2"/>
                </a:solidFill>
              </a:rPr>
              <a:t> </a:t>
            </a:r>
            <a:r>
              <a:rPr lang="en-US" sz="2500" dirty="0" err="1">
                <a:solidFill>
                  <a:schemeClr val="tx2"/>
                </a:solidFill>
              </a:rPr>
              <a:t>zəruri</a:t>
            </a:r>
            <a:r>
              <a:rPr lang="en-US" sz="2500" dirty="0">
                <a:solidFill>
                  <a:schemeClr val="tx2"/>
                </a:solidFill>
              </a:rPr>
              <a:t> </a:t>
            </a:r>
            <a:r>
              <a:rPr lang="en-US" sz="2500" dirty="0" err="1">
                <a:solidFill>
                  <a:schemeClr val="tx2"/>
                </a:solidFill>
              </a:rPr>
              <a:t>hesab</a:t>
            </a:r>
            <a:r>
              <a:rPr lang="en-US" sz="2500" dirty="0">
                <a:solidFill>
                  <a:schemeClr val="tx2"/>
                </a:solidFill>
              </a:rPr>
              <a:t> </a:t>
            </a:r>
            <a:r>
              <a:rPr lang="en-US" sz="2500" dirty="0" err="1">
                <a:solidFill>
                  <a:schemeClr val="tx2"/>
                </a:solidFill>
              </a:rPr>
              <a:t>etdiyi</a:t>
            </a:r>
            <a:r>
              <a:rPr lang="en-US" sz="2500" dirty="0">
                <a:solidFill>
                  <a:schemeClr val="tx2"/>
                </a:solidFill>
              </a:rPr>
              <a:t> </a:t>
            </a:r>
            <a:r>
              <a:rPr lang="en-US" sz="2500" dirty="0" err="1">
                <a:solidFill>
                  <a:schemeClr val="tx2"/>
                </a:solidFill>
              </a:rPr>
              <a:t>qanunları</a:t>
            </a:r>
            <a:r>
              <a:rPr lang="en-US" sz="2500" dirty="0">
                <a:solidFill>
                  <a:schemeClr val="tx2"/>
                </a:solidFill>
              </a:rPr>
              <a:t> </a:t>
            </a:r>
            <a:r>
              <a:rPr lang="en-US" sz="2500" dirty="0" err="1">
                <a:solidFill>
                  <a:schemeClr val="tx2"/>
                </a:solidFill>
              </a:rPr>
              <a:t>yerinə</a:t>
            </a:r>
            <a:r>
              <a:rPr lang="en-US" sz="2500" dirty="0">
                <a:solidFill>
                  <a:schemeClr val="tx2"/>
                </a:solidFill>
              </a:rPr>
              <a:t> </a:t>
            </a:r>
            <a:r>
              <a:rPr lang="en-US" sz="2500" dirty="0" err="1">
                <a:solidFill>
                  <a:schemeClr val="tx2"/>
                </a:solidFill>
              </a:rPr>
              <a:t>yetirmək</a:t>
            </a:r>
            <a:r>
              <a:rPr lang="en-US" sz="2500" dirty="0">
                <a:solidFill>
                  <a:schemeClr val="tx2"/>
                </a:solidFill>
              </a:rPr>
              <a:t> </a:t>
            </a:r>
            <a:r>
              <a:rPr lang="en-US" sz="2500" dirty="0" err="1">
                <a:solidFill>
                  <a:schemeClr val="tx2"/>
                </a:solidFill>
              </a:rPr>
              <a:t>hüququnu</a:t>
            </a:r>
            <a:r>
              <a:rPr lang="en-US" sz="2500" dirty="0">
                <a:solidFill>
                  <a:schemeClr val="tx2"/>
                </a:solidFill>
              </a:rPr>
              <a:t> </a:t>
            </a:r>
            <a:r>
              <a:rPr lang="en-US" sz="2500" dirty="0" err="1">
                <a:solidFill>
                  <a:schemeClr val="tx2"/>
                </a:solidFill>
              </a:rPr>
              <a:t>məhdudlaşdırmır</a:t>
            </a:r>
            <a:r>
              <a:rPr lang="en-US" sz="2500" dirty="0">
                <a:solidFill>
                  <a:schemeClr val="tx2"/>
                </a:solidFill>
              </a:rPr>
              <a:t>.</a:t>
            </a:r>
          </a:p>
        </p:txBody>
      </p:sp>
    </p:spTree>
    <p:extLst>
      <p:ext uri="{BB962C8B-B14F-4D97-AF65-F5344CB8AC3E}">
        <p14:creationId xmlns:p14="http://schemas.microsoft.com/office/powerpoint/2010/main" val="289753021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654629"/>
            <a:ext cx="8425542" cy="4663440"/>
          </a:xfrm>
        </p:spPr>
        <p:txBody>
          <a:bodyPr>
            <a:normAutofit lnSpcReduction="10000"/>
          </a:bodyPr>
          <a:lstStyle/>
          <a:p>
            <a:pPr marL="0" indent="0" algn="just">
              <a:lnSpc>
                <a:spcPct val="200000"/>
              </a:lnSpc>
              <a:buNone/>
            </a:pPr>
            <a:r>
              <a:rPr lang="en-US" b="1" dirty="0" err="1" smtClean="0"/>
              <a:t>Dövlət</a:t>
            </a:r>
            <a:r>
              <a:rPr lang="en-US" b="1" dirty="0" smtClean="0"/>
              <a:t> </a:t>
            </a:r>
            <a:r>
              <a:rPr lang="en-US" b="1" dirty="0" err="1"/>
              <a:t>müstəqilliyi</a:t>
            </a:r>
            <a:r>
              <a:rPr lang="en-US" b="1" dirty="0"/>
              <a:t> </a:t>
            </a:r>
            <a:r>
              <a:rPr lang="en-US" b="1" dirty="0" err="1"/>
              <a:t>haqqında</a:t>
            </a:r>
            <a:r>
              <a:rPr lang="en-US" b="1" dirty="0"/>
              <a:t> </a:t>
            </a:r>
            <a:r>
              <a:rPr lang="en-US" b="1" dirty="0" err="1"/>
              <a:t>Konstitusiya</a:t>
            </a:r>
            <a:r>
              <a:rPr lang="en-US" b="1" dirty="0"/>
              <a:t> </a:t>
            </a:r>
            <a:r>
              <a:rPr lang="en-US" b="1" dirty="0" err="1"/>
              <a:t>Aktı</a:t>
            </a:r>
            <a:r>
              <a:rPr lang="az-Latn-AZ" b="1" dirty="0"/>
              <a:t> </a:t>
            </a:r>
            <a:r>
              <a:rPr lang="az-Latn-AZ" dirty="0"/>
              <a:t>-</a:t>
            </a:r>
            <a:r>
              <a:rPr lang="az-Latn-AZ" b="1" dirty="0"/>
              <a:t> </a:t>
            </a:r>
            <a:r>
              <a:rPr lang="en-US" dirty="0" err="1"/>
              <a:t>Maddə</a:t>
            </a:r>
            <a:r>
              <a:rPr lang="en-US" dirty="0"/>
              <a:t> </a:t>
            </a:r>
            <a:r>
              <a:rPr lang="en-US" dirty="0" smtClean="0"/>
              <a:t>22</a:t>
            </a:r>
          </a:p>
          <a:p>
            <a:pPr marL="0" indent="0" algn="just">
              <a:lnSpc>
                <a:spcPct val="200000"/>
              </a:lnSpc>
              <a:buNone/>
            </a:pPr>
            <a:r>
              <a:rPr lang="en-US" b="1" dirty="0" err="1" smtClean="0"/>
              <a:t>Iqtisadi</a:t>
            </a:r>
            <a:r>
              <a:rPr lang="en-US" b="1" dirty="0" smtClean="0"/>
              <a:t> </a:t>
            </a:r>
            <a:r>
              <a:rPr lang="en-US" b="1" dirty="0" err="1"/>
              <a:t>müstəqilliyinin</a:t>
            </a:r>
            <a:r>
              <a:rPr lang="en-US" b="1" dirty="0"/>
              <a:t>  </a:t>
            </a:r>
            <a:r>
              <a:rPr lang="en-US" b="1" dirty="0" err="1"/>
              <a:t>əsasları</a:t>
            </a:r>
            <a:r>
              <a:rPr lang="en-US" b="1" dirty="0"/>
              <a:t> </a:t>
            </a:r>
            <a:r>
              <a:rPr lang="en-US" b="1" dirty="0" err="1"/>
              <a:t>haqqında</a:t>
            </a:r>
            <a:r>
              <a:rPr lang="en-US" b="1" dirty="0"/>
              <a:t> </a:t>
            </a:r>
            <a:r>
              <a:rPr lang="en-US" b="1" dirty="0" err="1"/>
              <a:t>Konstitusiya</a:t>
            </a:r>
            <a:r>
              <a:rPr lang="en-US" b="1" dirty="0"/>
              <a:t> </a:t>
            </a:r>
            <a:r>
              <a:rPr lang="en-US" b="1" dirty="0" err="1"/>
              <a:t>Qanunu</a:t>
            </a:r>
            <a:r>
              <a:rPr lang="az-Latn-AZ" b="1" dirty="0"/>
              <a:t> - </a:t>
            </a:r>
            <a:r>
              <a:rPr lang="en-US" dirty="0"/>
              <a:t>II </a:t>
            </a:r>
            <a:r>
              <a:rPr lang="en-US" dirty="0" err="1"/>
              <a:t>bölmə</a:t>
            </a:r>
            <a:r>
              <a:rPr lang="en-US" dirty="0"/>
              <a:t>.  </a:t>
            </a:r>
            <a:r>
              <a:rPr lang="en-US" dirty="0" err="1"/>
              <a:t>Mülkiyyət</a:t>
            </a:r>
            <a:r>
              <a:rPr lang="en-US" dirty="0"/>
              <a:t> </a:t>
            </a:r>
            <a:r>
              <a:rPr lang="en-US" dirty="0" err="1" smtClean="0"/>
              <a:t>hüququ</a:t>
            </a:r>
            <a:endParaRPr lang="en-US" dirty="0" smtClean="0"/>
          </a:p>
          <a:p>
            <a:pPr marL="0" indent="0" algn="just">
              <a:lnSpc>
                <a:spcPct val="200000"/>
              </a:lnSpc>
              <a:buNone/>
            </a:pPr>
            <a:r>
              <a:rPr lang="en-US" b="1" dirty="0" smtClean="0"/>
              <a:t>Azərbaycan </a:t>
            </a:r>
            <a:r>
              <a:rPr lang="en-US" b="1" dirty="0" err="1"/>
              <a:t>Respublikasının</a:t>
            </a:r>
            <a:r>
              <a:rPr lang="en-US" b="1" dirty="0"/>
              <a:t> </a:t>
            </a:r>
            <a:r>
              <a:rPr lang="en-US" b="1" dirty="0" err="1" smtClean="0"/>
              <a:t>Konstitusiyası</a:t>
            </a:r>
            <a:endParaRPr lang="en-US" b="1" dirty="0" smtClean="0"/>
          </a:p>
          <a:p>
            <a:pPr marL="0" indent="0" algn="just">
              <a:lnSpc>
                <a:spcPct val="200000"/>
              </a:lnSpc>
              <a:buNone/>
            </a:pPr>
            <a:r>
              <a:rPr lang="en-US" dirty="0" err="1" smtClean="0"/>
              <a:t>Maddə</a:t>
            </a:r>
            <a:r>
              <a:rPr lang="en-US" dirty="0" smtClean="0"/>
              <a:t> </a:t>
            </a:r>
            <a:r>
              <a:rPr lang="en-US" dirty="0"/>
              <a:t>13. </a:t>
            </a:r>
            <a:r>
              <a:rPr lang="en-US" dirty="0" err="1" smtClean="0"/>
              <a:t>Mülkiyyət</a:t>
            </a:r>
            <a:endParaRPr lang="en-US" dirty="0" smtClean="0"/>
          </a:p>
          <a:p>
            <a:pPr marL="0" indent="0" algn="just">
              <a:lnSpc>
                <a:spcPct val="200000"/>
              </a:lnSpc>
              <a:buNone/>
            </a:pPr>
            <a:r>
              <a:rPr lang="en-US" dirty="0" err="1" smtClean="0"/>
              <a:t>Maddə</a:t>
            </a:r>
            <a:r>
              <a:rPr lang="en-US" dirty="0" smtClean="0"/>
              <a:t> </a:t>
            </a:r>
            <a:r>
              <a:rPr lang="en-US" dirty="0"/>
              <a:t>29. </a:t>
            </a:r>
            <a:r>
              <a:rPr lang="en-US" dirty="0" err="1"/>
              <a:t>Mülkiyyət</a:t>
            </a:r>
            <a:r>
              <a:rPr lang="en-US" dirty="0"/>
              <a:t> </a:t>
            </a:r>
            <a:r>
              <a:rPr lang="en-US" dirty="0" err="1" smtClean="0"/>
              <a:t>hüququ</a:t>
            </a:r>
            <a:endParaRPr lang="az-Latn-AZ" b="1" dirty="0" smtClean="0">
              <a:solidFill>
                <a:schemeClr val="bg2">
                  <a:lumMod val="25000"/>
                </a:schemeClr>
              </a:solidFill>
              <a:latin typeface="Times New Roman" pitchFamily="18" charset="0"/>
              <a:cs typeface="Times New Roman" pitchFamily="18" charset="0"/>
            </a:endParaRPr>
          </a:p>
        </p:txBody>
      </p:sp>
      <p:sp>
        <p:nvSpPr>
          <p:cNvPr id="8" name="Заголовок 7"/>
          <p:cNvSpPr>
            <a:spLocks noGrp="1"/>
          </p:cNvSpPr>
          <p:nvPr>
            <p:ph type="title"/>
          </p:nvPr>
        </p:nvSpPr>
        <p:spPr>
          <a:xfrm>
            <a:off x="457200" y="425412"/>
            <a:ext cx="8402320" cy="1185672"/>
          </a:xfrm>
        </p:spPr>
        <p:txBody>
          <a:bodyPr>
            <a:noAutofit/>
          </a:bodyPr>
          <a:lstStyle/>
          <a:p>
            <a:r>
              <a:rPr lang="en-US" sz="3600" b="1" dirty="0" smtClean="0"/>
              <a:t/>
            </a:r>
            <a:br>
              <a:rPr lang="en-US" sz="3600" b="1" dirty="0" smtClean="0"/>
            </a:br>
            <a:r>
              <a:rPr lang="az-Latn-AZ" sz="3600" b="1" dirty="0" smtClean="0"/>
              <a:t>Milli </a:t>
            </a:r>
            <a:r>
              <a:rPr lang="az-Latn-AZ" sz="3600" b="1" dirty="0"/>
              <a:t>qanunvericilik</a:t>
            </a:r>
            <a:r>
              <a:rPr lang="ru-RU" sz="3600" b="1" dirty="0"/>
              <a:t> 1</a:t>
            </a:r>
            <a:r>
              <a:rPr lang="ru-RU" sz="3600" dirty="0"/>
              <a:t/>
            </a:r>
            <a:br>
              <a:rPr lang="ru-RU" sz="3600" dirty="0"/>
            </a:br>
            <a:r>
              <a:rPr lang="az-Latn-AZ" sz="3600" b="1" cap="all"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rPr>
              <a:t/>
            </a:r>
            <a:br>
              <a:rPr lang="az-Latn-AZ" sz="3600" b="1" cap="all" dirty="0" smtClean="0">
                <a:ln/>
                <a:solidFill>
                  <a:schemeClr val="bg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alibri"/>
                <a:cs typeface="Calibri"/>
              </a:rPr>
            </a:br>
            <a:endParaRPr lang="ru-RU" sz="36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9501918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47794" y="426720"/>
            <a:ext cx="8229600" cy="1052576"/>
          </a:xfrm>
        </p:spPr>
        <p:txBody>
          <a:bodyPr>
            <a:noAutofit/>
          </a:bodyPr>
          <a:lstStyle/>
          <a:p>
            <a:r>
              <a:rPr lang="az-Latn-AZ" sz="3600" b="1" dirty="0"/>
              <a:t>Milli qanunvericilik</a:t>
            </a:r>
            <a:r>
              <a:rPr lang="ru-RU" sz="3600" b="1" dirty="0"/>
              <a:t> 2</a:t>
            </a:r>
            <a:r>
              <a:rPr lang="ru-RU" sz="3600" dirty="0"/>
              <a:t/>
            </a:r>
            <a:br>
              <a:rPr lang="ru-RU" sz="3600" dirty="0"/>
            </a:br>
            <a:endParaRPr lang="en-US" sz="3600" dirty="0">
              <a:latin typeface="Calibri" charset="0"/>
            </a:endParaRPr>
          </a:p>
        </p:txBody>
      </p:sp>
      <p:sp>
        <p:nvSpPr>
          <p:cNvPr id="5" name="Rectangle 4"/>
          <p:cNvSpPr/>
          <p:nvPr/>
        </p:nvSpPr>
        <p:spPr>
          <a:xfrm>
            <a:off x="729827" y="1533465"/>
            <a:ext cx="7865534" cy="5324535"/>
          </a:xfrm>
          <a:prstGeom prst="rect">
            <a:avLst/>
          </a:prstGeom>
        </p:spPr>
        <p:txBody>
          <a:bodyPr wrap="square">
            <a:spAutoFit/>
          </a:bodyPr>
          <a:lstStyle/>
          <a:p>
            <a:pPr algn="just" defTabSz="914400">
              <a:spcBef>
                <a:spcPct val="20000"/>
              </a:spcBef>
              <a:buClr>
                <a:schemeClr val="accent1"/>
              </a:buClr>
              <a:buSzPct val="100000"/>
            </a:pPr>
            <a:r>
              <a:rPr lang="en-US" sz="2500" b="1" dirty="0">
                <a:solidFill>
                  <a:schemeClr val="tx2"/>
                </a:solidFill>
              </a:rPr>
              <a:t>Azərbaycan </a:t>
            </a:r>
            <a:r>
              <a:rPr lang="en-US" sz="2500" b="1" dirty="0" err="1">
                <a:solidFill>
                  <a:schemeClr val="tx2"/>
                </a:solidFill>
              </a:rPr>
              <a:t>Respublikası</a:t>
            </a:r>
            <a:r>
              <a:rPr lang="en-US" sz="2500" b="1" dirty="0">
                <a:solidFill>
                  <a:schemeClr val="tx2"/>
                </a:solidFill>
              </a:rPr>
              <a:t> </a:t>
            </a:r>
            <a:r>
              <a:rPr lang="en-US" sz="2500" b="1" dirty="0" err="1">
                <a:solidFill>
                  <a:schemeClr val="tx2"/>
                </a:solidFill>
              </a:rPr>
              <a:t>Mülki</a:t>
            </a:r>
            <a:r>
              <a:rPr lang="en-US" sz="2500" b="1" dirty="0">
                <a:solidFill>
                  <a:schemeClr val="tx2"/>
                </a:solidFill>
              </a:rPr>
              <a:t> </a:t>
            </a:r>
            <a:r>
              <a:rPr lang="en-US" sz="2500" b="1" dirty="0" err="1" smtClean="0">
                <a:solidFill>
                  <a:schemeClr val="tx2"/>
                </a:solidFill>
              </a:rPr>
              <a:t>Məcəlləsi</a:t>
            </a:r>
            <a:endParaRPr lang="en-US" sz="2500" b="1" dirty="0" smtClean="0">
              <a:solidFill>
                <a:schemeClr val="tx2"/>
              </a:solidFill>
            </a:endParaRPr>
          </a:p>
          <a:p>
            <a:pPr algn="just" defTabSz="914400">
              <a:spcBef>
                <a:spcPct val="20000"/>
              </a:spcBef>
              <a:buClr>
                <a:schemeClr val="accent1"/>
              </a:buClr>
              <a:buSzPct val="100000"/>
            </a:pPr>
            <a:endParaRPr lang="en-US" sz="2500" b="1" dirty="0">
              <a:solidFill>
                <a:schemeClr val="tx2"/>
              </a:solidFill>
            </a:endParaRPr>
          </a:p>
          <a:p>
            <a:pPr algn="just" defTabSz="914400">
              <a:spcBef>
                <a:spcPct val="20000"/>
              </a:spcBef>
              <a:buClr>
                <a:schemeClr val="accent1"/>
              </a:buClr>
              <a:buSzPct val="100000"/>
            </a:pPr>
            <a:r>
              <a:rPr lang="en-US" sz="2500" dirty="0" smtClean="0">
                <a:solidFill>
                  <a:schemeClr val="tx2"/>
                </a:solidFill>
              </a:rPr>
              <a:t>6-cı </a:t>
            </a:r>
            <a:r>
              <a:rPr lang="en-US" sz="2500" dirty="0" err="1">
                <a:solidFill>
                  <a:schemeClr val="tx2"/>
                </a:solidFill>
              </a:rPr>
              <a:t>fəsil</a:t>
            </a:r>
            <a:r>
              <a:rPr lang="en-US" sz="2500" dirty="0">
                <a:solidFill>
                  <a:schemeClr val="tx2"/>
                </a:solidFill>
              </a:rPr>
              <a:t>. </a:t>
            </a:r>
            <a:r>
              <a:rPr lang="en-US" sz="2500" dirty="0" err="1">
                <a:solidFill>
                  <a:schemeClr val="tx2"/>
                </a:solidFill>
              </a:rPr>
              <a:t>Mülkiyyət</a:t>
            </a:r>
            <a:r>
              <a:rPr lang="en-US" sz="2500" dirty="0">
                <a:solidFill>
                  <a:schemeClr val="tx2"/>
                </a:solidFill>
              </a:rPr>
              <a:t> </a:t>
            </a:r>
            <a:r>
              <a:rPr lang="en-US" sz="2500" dirty="0" err="1">
                <a:solidFill>
                  <a:schemeClr val="tx2"/>
                </a:solidFill>
              </a:rPr>
              <a:t>hüququnun</a:t>
            </a:r>
            <a:r>
              <a:rPr lang="en-US" sz="2500" dirty="0">
                <a:solidFill>
                  <a:schemeClr val="tx2"/>
                </a:solidFill>
              </a:rPr>
              <a:t> </a:t>
            </a:r>
            <a:r>
              <a:rPr lang="en-US" sz="2500" dirty="0" err="1">
                <a:solidFill>
                  <a:schemeClr val="tx2"/>
                </a:solidFill>
              </a:rPr>
              <a:t>ümumi</a:t>
            </a:r>
            <a:r>
              <a:rPr lang="en-US" sz="2500" dirty="0">
                <a:solidFill>
                  <a:schemeClr val="tx2"/>
                </a:solidFill>
              </a:rPr>
              <a:t> </a:t>
            </a:r>
            <a:r>
              <a:rPr lang="en-US" sz="2500" dirty="0" err="1" smtClean="0">
                <a:solidFill>
                  <a:schemeClr val="tx2"/>
                </a:solidFill>
              </a:rPr>
              <a:t>müddəaları</a:t>
            </a:r>
            <a:endParaRPr lang="en-US" sz="2500" dirty="0" smtClean="0">
              <a:solidFill>
                <a:schemeClr val="tx2"/>
              </a:solidFill>
            </a:endParaRPr>
          </a:p>
          <a:p>
            <a:pPr algn="just" defTabSz="914400">
              <a:spcBef>
                <a:spcPct val="20000"/>
              </a:spcBef>
              <a:buClr>
                <a:schemeClr val="accent1"/>
              </a:buClr>
              <a:buSzPct val="100000"/>
            </a:pPr>
            <a:endParaRPr lang="en-US" sz="2500" dirty="0">
              <a:solidFill>
                <a:schemeClr val="tx2"/>
              </a:solidFill>
            </a:endParaRPr>
          </a:p>
          <a:p>
            <a:pPr algn="just" defTabSz="914400">
              <a:spcBef>
                <a:spcPct val="20000"/>
              </a:spcBef>
              <a:buClr>
                <a:schemeClr val="accent1"/>
              </a:buClr>
              <a:buSzPct val="100000"/>
            </a:pPr>
            <a:r>
              <a:rPr lang="en-US" sz="2500" dirty="0" err="1" smtClean="0">
                <a:solidFill>
                  <a:schemeClr val="tx2"/>
                </a:solidFill>
              </a:rPr>
              <a:t>Maddə</a:t>
            </a:r>
            <a:r>
              <a:rPr lang="en-US" sz="2500" dirty="0" smtClean="0">
                <a:solidFill>
                  <a:schemeClr val="tx2"/>
                </a:solidFill>
              </a:rPr>
              <a:t> </a:t>
            </a:r>
            <a:r>
              <a:rPr lang="en-US" sz="2500" dirty="0">
                <a:solidFill>
                  <a:schemeClr val="tx2"/>
                </a:solidFill>
              </a:rPr>
              <a:t>152. </a:t>
            </a:r>
            <a:r>
              <a:rPr lang="en-US" sz="2500" dirty="0" err="1">
                <a:solidFill>
                  <a:schemeClr val="tx2"/>
                </a:solidFill>
              </a:rPr>
              <a:t>Mülkiyyət</a:t>
            </a:r>
            <a:r>
              <a:rPr lang="en-US" sz="2500" dirty="0">
                <a:solidFill>
                  <a:schemeClr val="tx2"/>
                </a:solidFill>
              </a:rPr>
              <a:t> </a:t>
            </a:r>
            <a:r>
              <a:rPr lang="en-US" sz="2500" dirty="0" err="1">
                <a:solidFill>
                  <a:schemeClr val="tx2"/>
                </a:solidFill>
              </a:rPr>
              <a:t>hüququnun</a:t>
            </a:r>
            <a:r>
              <a:rPr lang="en-US" sz="2500" dirty="0">
                <a:solidFill>
                  <a:schemeClr val="tx2"/>
                </a:solidFill>
              </a:rPr>
              <a:t> </a:t>
            </a:r>
            <a:r>
              <a:rPr lang="en-US" sz="2500" dirty="0" err="1">
                <a:solidFill>
                  <a:schemeClr val="tx2"/>
                </a:solidFill>
              </a:rPr>
              <a:t>anlayışı</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smtClean="0">
                <a:solidFill>
                  <a:schemeClr val="tx2"/>
                </a:solidFill>
              </a:rPr>
              <a:t>məzmunu</a:t>
            </a:r>
            <a:endParaRPr lang="en-US" sz="2500" dirty="0" smtClean="0">
              <a:solidFill>
                <a:schemeClr val="tx2"/>
              </a:solidFill>
            </a:endParaRPr>
          </a:p>
          <a:p>
            <a:pPr algn="just" defTabSz="914400">
              <a:spcBef>
                <a:spcPct val="20000"/>
              </a:spcBef>
              <a:buClr>
                <a:schemeClr val="accent1"/>
              </a:buClr>
              <a:buSzPct val="100000"/>
            </a:pPr>
            <a:endParaRPr lang="en-US" sz="2500" dirty="0">
              <a:solidFill>
                <a:schemeClr val="tx2"/>
              </a:solidFill>
            </a:endParaRPr>
          </a:p>
          <a:p>
            <a:pPr algn="just" defTabSz="914400">
              <a:spcBef>
                <a:spcPct val="20000"/>
              </a:spcBef>
              <a:buClr>
                <a:schemeClr val="accent1"/>
              </a:buClr>
              <a:buSzPct val="100000"/>
            </a:pPr>
            <a:r>
              <a:rPr lang="en-US" sz="2500" dirty="0" smtClean="0">
                <a:solidFill>
                  <a:schemeClr val="tx2"/>
                </a:solidFill>
              </a:rPr>
              <a:t>152.1</a:t>
            </a:r>
            <a:r>
              <a:rPr lang="en-US" sz="2500" dirty="0">
                <a:solidFill>
                  <a:schemeClr val="tx2"/>
                </a:solidFill>
              </a:rPr>
              <a:t>. </a:t>
            </a:r>
            <a:r>
              <a:rPr lang="en-US" sz="2500" dirty="0" err="1">
                <a:solidFill>
                  <a:schemeClr val="tx2"/>
                </a:solidFill>
              </a:rPr>
              <a:t>Mülkiyyət</a:t>
            </a:r>
            <a:r>
              <a:rPr lang="en-US" sz="2500" dirty="0">
                <a:solidFill>
                  <a:schemeClr val="tx2"/>
                </a:solidFill>
              </a:rPr>
              <a:t> </a:t>
            </a:r>
            <a:r>
              <a:rPr lang="en-US" sz="2500" dirty="0" err="1">
                <a:solidFill>
                  <a:schemeClr val="tx2"/>
                </a:solidFill>
              </a:rPr>
              <a:t>hüququ</a:t>
            </a:r>
            <a:r>
              <a:rPr lang="en-US" sz="2500" dirty="0">
                <a:solidFill>
                  <a:schemeClr val="tx2"/>
                </a:solidFill>
              </a:rPr>
              <a:t> - </a:t>
            </a:r>
            <a:r>
              <a:rPr lang="en-US" sz="2500" dirty="0" err="1">
                <a:solidFill>
                  <a:schemeClr val="tx2"/>
                </a:solidFill>
              </a:rPr>
              <a:t>subyektin</a:t>
            </a:r>
            <a:r>
              <a:rPr lang="en-US" sz="2500" dirty="0">
                <a:solidFill>
                  <a:schemeClr val="tx2"/>
                </a:solidFill>
              </a:rPr>
              <a:t> </a:t>
            </a:r>
            <a:r>
              <a:rPr lang="en-US" sz="2500" dirty="0" err="1">
                <a:solidFill>
                  <a:schemeClr val="tx2"/>
                </a:solidFill>
              </a:rPr>
              <a:t>ona</a:t>
            </a:r>
            <a:r>
              <a:rPr lang="en-US" sz="2500" dirty="0">
                <a:solidFill>
                  <a:schemeClr val="tx2"/>
                </a:solidFill>
              </a:rPr>
              <a:t> </a:t>
            </a:r>
            <a:r>
              <a:rPr lang="en-US" sz="2500" dirty="0" err="1">
                <a:solidFill>
                  <a:schemeClr val="tx2"/>
                </a:solidFill>
              </a:rPr>
              <a:t>mənsub</a:t>
            </a:r>
            <a:r>
              <a:rPr lang="en-US" sz="2500" dirty="0">
                <a:solidFill>
                  <a:schemeClr val="tx2"/>
                </a:solidFill>
              </a:rPr>
              <a:t> </a:t>
            </a:r>
            <a:r>
              <a:rPr lang="en-US" sz="2500" dirty="0" err="1">
                <a:solidFill>
                  <a:schemeClr val="tx2"/>
                </a:solidFill>
              </a:rPr>
              <a:t>əmlaka</a:t>
            </a:r>
            <a:r>
              <a:rPr lang="en-US" sz="2500" dirty="0">
                <a:solidFill>
                  <a:schemeClr val="tx2"/>
                </a:solidFill>
              </a:rPr>
              <a:t> (</a:t>
            </a:r>
            <a:r>
              <a:rPr lang="en-US" sz="2500" dirty="0" err="1">
                <a:solidFill>
                  <a:schemeClr val="tx2"/>
                </a:solidFill>
              </a:rPr>
              <a:t>əşyaya</a:t>
            </a:r>
            <a:r>
              <a:rPr lang="en-US" sz="2500" dirty="0">
                <a:solidFill>
                  <a:schemeClr val="tx2"/>
                </a:solidFill>
              </a:rPr>
              <a:t>) </a:t>
            </a:r>
            <a:r>
              <a:rPr lang="en-US" sz="2500" dirty="0" err="1">
                <a:solidFill>
                  <a:schemeClr val="tx2"/>
                </a:solidFill>
              </a:rPr>
              <a:t>öz</a:t>
            </a:r>
            <a:r>
              <a:rPr lang="en-US" sz="2500" dirty="0">
                <a:solidFill>
                  <a:schemeClr val="tx2"/>
                </a:solidFill>
              </a:rPr>
              <a:t> </a:t>
            </a:r>
            <a:r>
              <a:rPr lang="en-US" sz="2500" dirty="0" err="1">
                <a:solidFill>
                  <a:schemeClr val="tx2"/>
                </a:solidFill>
              </a:rPr>
              <a:t>istədiyi</a:t>
            </a:r>
            <a:r>
              <a:rPr lang="en-US" sz="2500" dirty="0">
                <a:solidFill>
                  <a:schemeClr val="tx2"/>
                </a:solidFill>
              </a:rPr>
              <a:t> </a:t>
            </a:r>
            <a:r>
              <a:rPr lang="en-US" sz="2500" dirty="0" err="1">
                <a:solidFill>
                  <a:schemeClr val="tx2"/>
                </a:solidFill>
              </a:rPr>
              <a:t>kimi</a:t>
            </a:r>
            <a:r>
              <a:rPr lang="en-US" sz="2500" dirty="0">
                <a:solidFill>
                  <a:schemeClr val="tx2"/>
                </a:solidFill>
              </a:rPr>
              <a:t> sahib </a:t>
            </a:r>
            <a:r>
              <a:rPr lang="en-US" sz="2500" dirty="0" err="1">
                <a:solidFill>
                  <a:schemeClr val="tx2"/>
                </a:solidFill>
              </a:rPr>
              <a:t>olmaq</a:t>
            </a:r>
            <a:r>
              <a:rPr lang="en-US" sz="2500" dirty="0">
                <a:solidFill>
                  <a:schemeClr val="tx2"/>
                </a:solidFill>
              </a:rPr>
              <a:t>, </a:t>
            </a:r>
            <a:r>
              <a:rPr lang="en-US" sz="2500" dirty="0" err="1">
                <a:solidFill>
                  <a:schemeClr val="tx2"/>
                </a:solidFill>
              </a:rPr>
              <a:t>ondan</a:t>
            </a:r>
            <a:r>
              <a:rPr lang="en-US" sz="2500" dirty="0">
                <a:solidFill>
                  <a:schemeClr val="tx2"/>
                </a:solidFill>
              </a:rPr>
              <a:t> </a:t>
            </a:r>
            <a:r>
              <a:rPr lang="en-US" sz="2500" dirty="0" err="1">
                <a:solidFill>
                  <a:schemeClr val="tx2"/>
                </a:solidFill>
              </a:rPr>
              <a:t>istifadə</a:t>
            </a:r>
            <a:r>
              <a:rPr lang="en-US" sz="2500" dirty="0">
                <a:solidFill>
                  <a:schemeClr val="tx2"/>
                </a:solidFill>
              </a:rPr>
              <a:t> </a:t>
            </a:r>
            <a:r>
              <a:rPr lang="en-US" sz="2500" dirty="0" err="1">
                <a:solidFill>
                  <a:schemeClr val="tx2"/>
                </a:solidFill>
              </a:rPr>
              <a:t>etmək</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ona</a:t>
            </a:r>
            <a:r>
              <a:rPr lang="en-US" sz="2500" dirty="0">
                <a:solidFill>
                  <a:schemeClr val="tx2"/>
                </a:solidFill>
              </a:rPr>
              <a:t> </a:t>
            </a:r>
            <a:r>
              <a:rPr lang="en-US" sz="2500" dirty="0" err="1">
                <a:solidFill>
                  <a:schemeClr val="tx2"/>
                </a:solidFill>
              </a:rPr>
              <a:t>dair</a:t>
            </a:r>
            <a:r>
              <a:rPr lang="en-US" sz="2500" dirty="0">
                <a:solidFill>
                  <a:schemeClr val="tx2"/>
                </a:solidFill>
              </a:rPr>
              <a:t> </a:t>
            </a:r>
            <a:r>
              <a:rPr lang="en-US" sz="2500" dirty="0" err="1">
                <a:solidFill>
                  <a:schemeClr val="tx2"/>
                </a:solidFill>
              </a:rPr>
              <a:t>sərəncam</a:t>
            </a:r>
            <a:r>
              <a:rPr lang="en-US" sz="2500" dirty="0">
                <a:solidFill>
                  <a:schemeClr val="tx2"/>
                </a:solidFill>
              </a:rPr>
              <a:t> </a:t>
            </a:r>
            <a:r>
              <a:rPr lang="en-US" sz="2500" dirty="0" err="1">
                <a:solidFill>
                  <a:schemeClr val="tx2"/>
                </a:solidFill>
              </a:rPr>
              <a:t>vermək</a:t>
            </a:r>
            <a:r>
              <a:rPr lang="en-US" sz="2500" dirty="0">
                <a:solidFill>
                  <a:schemeClr val="tx2"/>
                </a:solidFill>
              </a:rPr>
              <a:t> </a:t>
            </a:r>
            <a:r>
              <a:rPr lang="en-US" sz="2500" dirty="0" err="1">
                <a:solidFill>
                  <a:schemeClr val="tx2"/>
                </a:solidFill>
              </a:rPr>
              <a:t>üzrə</a:t>
            </a:r>
            <a:r>
              <a:rPr lang="en-US" sz="2500" dirty="0">
                <a:solidFill>
                  <a:schemeClr val="tx2"/>
                </a:solidFill>
              </a:rPr>
              <a:t> </a:t>
            </a:r>
            <a:r>
              <a:rPr lang="en-US" sz="2500" dirty="0" err="1">
                <a:solidFill>
                  <a:schemeClr val="tx2"/>
                </a:solidFill>
              </a:rPr>
              <a:t>dövlət</a:t>
            </a:r>
            <a:r>
              <a:rPr lang="en-US" sz="2500" dirty="0">
                <a:solidFill>
                  <a:schemeClr val="tx2"/>
                </a:solidFill>
              </a:rPr>
              <a:t> </a:t>
            </a:r>
            <a:r>
              <a:rPr lang="en-US" sz="2500" dirty="0" err="1">
                <a:solidFill>
                  <a:schemeClr val="tx2"/>
                </a:solidFill>
              </a:rPr>
              <a:t>tərəfindən</a:t>
            </a:r>
            <a:r>
              <a:rPr lang="en-US" sz="2500" dirty="0">
                <a:solidFill>
                  <a:schemeClr val="tx2"/>
                </a:solidFill>
              </a:rPr>
              <a:t> </a:t>
            </a:r>
            <a:r>
              <a:rPr lang="en-US" sz="2500" dirty="0" err="1">
                <a:solidFill>
                  <a:schemeClr val="tx2"/>
                </a:solidFill>
              </a:rPr>
              <a:t>tanınan</a:t>
            </a:r>
            <a:r>
              <a:rPr lang="en-US" sz="2500" dirty="0">
                <a:solidFill>
                  <a:schemeClr val="tx2"/>
                </a:solidFill>
              </a:rPr>
              <a:t> </a:t>
            </a:r>
            <a:r>
              <a:rPr lang="en-US" sz="2500" dirty="0" err="1">
                <a:solidFill>
                  <a:schemeClr val="tx2"/>
                </a:solidFill>
              </a:rPr>
              <a:t>və</a:t>
            </a:r>
            <a:r>
              <a:rPr lang="en-US" sz="2500" dirty="0">
                <a:solidFill>
                  <a:schemeClr val="tx2"/>
                </a:solidFill>
              </a:rPr>
              <a:t> </a:t>
            </a:r>
            <a:r>
              <a:rPr lang="en-US" sz="2500" dirty="0" err="1">
                <a:solidFill>
                  <a:schemeClr val="tx2"/>
                </a:solidFill>
              </a:rPr>
              <a:t>qorunan</a:t>
            </a:r>
            <a:r>
              <a:rPr lang="en-US" sz="2500" dirty="0">
                <a:solidFill>
                  <a:schemeClr val="tx2"/>
                </a:solidFill>
              </a:rPr>
              <a:t> </a:t>
            </a:r>
            <a:r>
              <a:rPr lang="en-US" sz="2500" dirty="0" err="1" smtClean="0">
                <a:solidFill>
                  <a:schemeClr val="tx2"/>
                </a:solidFill>
              </a:rPr>
              <a:t>hüququdur</a:t>
            </a:r>
            <a:r>
              <a:rPr lang="en-US" sz="2500" dirty="0" smtClean="0">
                <a:solidFill>
                  <a:schemeClr val="tx2"/>
                </a:solidFill>
              </a:rPr>
              <a:t>.</a:t>
            </a:r>
          </a:p>
          <a:p>
            <a:pPr algn="just" defTabSz="914400">
              <a:spcBef>
                <a:spcPct val="20000"/>
              </a:spcBef>
              <a:buClr>
                <a:schemeClr val="accent1"/>
              </a:buClr>
              <a:buSzPct val="100000"/>
            </a:pPr>
            <a:endParaRPr lang="en-US" sz="2500" b="1" dirty="0">
              <a:solidFill>
                <a:schemeClr val="tx2"/>
              </a:solidFill>
            </a:endParaRPr>
          </a:p>
          <a:p>
            <a:pPr algn="just" defTabSz="914400">
              <a:spcBef>
                <a:spcPct val="20000"/>
              </a:spcBef>
              <a:buClr>
                <a:schemeClr val="accent1"/>
              </a:buClr>
              <a:buSzPct val="100000"/>
            </a:pPr>
            <a:r>
              <a:rPr lang="az-Latn-AZ" sz="2500" b="1" dirty="0" smtClean="0">
                <a:solidFill>
                  <a:schemeClr val="tx2"/>
                </a:solidFill>
              </a:rPr>
              <a:t>Mülkiyyət </a:t>
            </a:r>
            <a:r>
              <a:rPr lang="az-Latn-AZ" sz="2500" b="1" dirty="0">
                <a:solidFill>
                  <a:schemeClr val="tx2"/>
                </a:solidFill>
              </a:rPr>
              <a:t>hüququna «əşya» yanaşması konsepsiyası</a:t>
            </a:r>
            <a:endParaRPr lang="az-Latn-AZ" sz="25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842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2153920"/>
            <a:ext cx="8077200" cy="3972243"/>
          </a:xfrm>
        </p:spPr>
        <p:txBody>
          <a:bodyPr>
            <a:noAutofit/>
          </a:bodyPr>
          <a:lstStyle/>
          <a:p>
            <a:pPr marL="0" indent="0">
              <a:buFont typeface="Wingdings" pitchFamily="2" charset="2"/>
              <a:buNone/>
              <a:tabLst>
                <a:tab pos="8075613" algn="l"/>
              </a:tabLst>
              <a:defRPr/>
            </a:pPr>
            <a:endParaRPr lang="en-US" sz="3000" b="1" dirty="0" smtClean="0"/>
          </a:p>
          <a:p>
            <a:pPr marL="0" indent="0">
              <a:buFont typeface="Wingdings" pitchFamily="2" charset="2"/>
              <a:buNone/>
              <a:tabLst>
                <a:tab pos="8075613" algn="l"/>
              </a:tabLst>
              <a:defRPr/>
            </a:pPr>
            <a:r>
              <a:rPr lang="en-US" sz="3000" b="1" dirty="0" smtClean="0"/>
              <a:t>“</a:t>
            </a:r>
            <a:r>
              <a:rPr lang="en-US" sz="3000" b="1" dirty="0" err="1"/>
              <a:t>Varidata</a:t>
            </a:r>
            <a:r>
              <a:rPr lang="en-US" sz="3000" b="1" dirty="0"/>
              <a:t> </a:t>
            </a:r>
            <a:r>
              <a:rPr lang="en-US" sz="3000" b="1" dirty="0" err="1"/>
              <a:t>təminat</a:t>
            </a:r>
            <a:r>
              <a:rPr lang="en-US" sz="3000" b="1" dirty="0"/>
              <a:t> </a:t>
            </a:r>
            <a:r>
              <a:rPr lang="en-US" sz="3000" b="1" dirty="0" err="1"/>
              <a:t>verilməsi</a:t>
            </a:r>
            <a:r>
              <a:rPr lang="en-US" sz="3000" b="1" dirty="0"/>
              <a:t> </a:t>
            </a:r>
            <a:r>
              <a:rPr lang="en-US" sz="3000" b="1" dirty="0" err="1"/>
              <a:t>haqqında</a:t>
            </a:r>
            <a:r>
              <a:rPr lang="en-US" sz="3000" b="1" dirty="0"/>
              <a:t>” </a:t>
            </a:r>
            <a:r>
              <a:rPr lang="en-US" sz="3000" b="1" dirty="0" err="1"/>
              <a:t>Konstitusiya</a:t>
            </a:r>
            <a:r>
              <a:rPr lang="en-US" sz="3000" b="1" dirty="0"/>
              <a:t> </a:t>
            </a:r>
            <a:r>
              <a:rPr lang="en-US" sz="3000" b="1" dirty="0" err="1"/>
              <a:t>Qanunu</a:t>
            </a:r>
            <a:r>
              <a:rPr lang="en-US" sz="3000" dirty="0"/>
              <a:t/>
            </a:r>
            <a:br>
              <a:rPr lang="en-US" sz="3000" dirty="0"/>
            </a:br>
            <a:r>
              <a:rPr lang="en-US" sz="3000" dirty="0"/>
              <a:t> </a:t>
            </a:r>
            <a:br>
              <a:rPr lang="en-US" sz="3000" dirty="0"/>
            </a:br>
            <a:r>
              <a:rPr lang="fr-FR" sz="3000" dirty="0"/>
              <a:t> </a:t>
            </a:r>
            <a:r>
              <a:rPr lang="fr-FR" sz="3000" dirty="0" err="1"/>
              <a:t>daşınar</a:t>
            </a:r>
            <a:r>
              <a:rPr lang="fr-FR" sz="3000" dirty="0"/>
              <a:t> </a:t>
            </a:r>
            <a:r>
              <a:rPr lang="fr-FR" sz="3000" dirty="0" err="1"/>
              <a:t>və</a:t>
            </a:r>
            <a:r>
              <a:rPr lang="fr-FR" sz="3000" dirty="0"/>
              <a:t> </a:t>
            </a:r>
            <a:r>
              <a:rPr lang="fr-FR" sz="3000" dirty="0" err="1"/>
              <a:t>daşınmaz</a:t>
            </a:r>
            <a:r>
              <a:rPr lang="fr-FR" sz="3000" dirty="0"/>
              <a:t> </a:t>
            </a:r>
            <a:r>
              <a:rPr lang="fr-FR" sz="3000" dirty="0" err="1"/>
              <a:t>əmlak</a:t>
            </a:r>
            <a:r>
              <a:rPr lang="fr-FR" sz="3000" dirty="0"/>
              <a:t>: </a:t>
            </a:r>
            <a:r>
              <a:rPr lang="fr-FR" sz="3000" dirty="0" err="1"/>
              <a:t>pul</a:t>
            </a:r>
            <a:r>
              <a:rPr lang="fr-FR" sz="3000" dirty="0"/>
              <a:t>, </a:t>
            </a:r>
            <a:r>
              <a:rPr lang="fr-FR" sz="3000" dirty="0" err="1"/>
              <a:t>valyuta</a:t>
            </a:r>
            <a:r>
              <a:rPr lang="fr-FR" sz="3000" dirty="0"/>
              <a:t> </a:t>
            </a:r>
            <a:r>
              <a:rPr lang="fr-FR" sz="3000" dirty="0" err="1"/>
              <a:t>və</a:t>
            </a:r>
            <a:r>
              <a:rPr lang="fr-FR" sz="3000" dirty="0"/>
              <a:t> </a:t>
            </a:r>
            <a:r>
              <a:rPr lang="fr-FR" sz="3000" b="1" dirty="0" err="1"/>
              <a:t>sair</a:t>
            </a:r>
            <a:r>
              <a:rPr lang="fr-FR" sz="3000" b="1" dirty="0"/>
              <a:t> </a:t>
            </a:r>
            <a:r>
              <a:rPr lang="fr-FR" sz="3000" b="1" dirty="0" err="1"/>
              <a:t>varidat</a:t>
            </a:r>
            <a:r>
              <a:rPr lang="az-Latn-AZ" sz="3000" b="1" dirty="0" smtClean="0">
                <a:latin typeface="Calibri" panose="020F0502020204030204" pitchFamily="34" charset="0"/>
                <a:cs typeface="Kalinga" panose="020B0502040204020203" pitchFamily="34" charset="0"/>
              </a:rPr>
              <a:t> </a:t>
            </a:r>
            <a:r>
              <a:rPr lang="ru-RU" b="1" dirty="0">
                <a:latin typeface="Calibri" panose="020F0502020204030204" pitchFamily="34" charset="0"/>
                <a:cs typeface="Kalinga" panose="020B0502040204020203" pitchFamily="34" charset="0"/>
              </a:rPr>
              <a:t/>
            </a:r>
            <a:br>
              <a:rPr lang="ru-RU" b="1" dirty="0">
                <a:latin typeface="Calibri" panose="020F0502020204030204" pitchFamily="34" charset="0"/>
                <a:cs typeface="Kalinga" panose="020B0502040204020203" pitchFamily="34" charset="0"/>
              </a:rPr>
            </a:br>
            <a:endParaRPr lang="ru-RU" b="1" dirty="0">
              <a:latin typeface="Calibri" panose="020F0502020204030204" pitchFamily="34" charset="0"/>
              <a:cs typeface="Kalinga" panose="020B0502040204020203" pitchFamily="34" charset="0"/>
            </a:endParaRPr>
          </a:p>
        </p:txBody>
      </p:sp>
      <p:sp>
        <p:nvSpPr>
          <p:cNvPr id="4" name="Title 3"/>
          <p:cNvSpPr>
            <a:spLocks noGrp="1"/>
          </p:cNvSpPr>
          <p:nvPr>
            <p:ph type="title"/>
          </p:nvPr>
        </p:nvSpPr>
        <p:spPr/>
        <p:txBody>
          <a:bodyPr>
            <a:noAutofit/>
          </a:bodyPr>
          <a:lstStyle/>
          <a:p>
            <a:r>
              <a:rPr lang="az-Latn-AZ" sz="4000" b="1" dirty="0"/>
              <a:t>Milli qanunvericilik</a:t>
            </a:r>
            <a:r>
              <a:rPr lang="ru-RU" sz="4000" b="1" dirty="0"/>
              <a:t> 3</a:t>
            </a:r>
            <a:r>
              <a:rPr lang="ru-RU" sz="4000" dirty="0"/>
              <a:t/>
            </a:r>
            <a:br>
              <a:rPr lang="ru-RU" sz="4000" dirty="0"/>
            </a:br>
            <a:endParaRPr lang="en-US" sz="4000" b="1" cap="all" dirty="0">
              <a:ln w="0"/>
              <a:solidFill>
                <a:schemeClr val="bg1"/>
              </a:solidFill>
              <a:effectLst>
                <a:reflection blurRad="12700" stA="50000" endPos="50000" dist="5000" dir="5400000" sy="-100000" rotWithShape="0"/>
              </a:effectLst>
              <a:latin typeface="Calibri" charset="0"/>
            </a:endParaRPr>
          </a:p>
        </p:txBody>
      </p:sp>
    </p:spTree>
    <p:extLst>
      <p:ext uri="{BB962C8B-B14F-4D97-AF65-F5344CB8AC3E}">
        <p14:creationId xmlns:p14="http://schemas.microsoft.com/office/powerpoint/2010/main" val="42808738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17486"/>
            <a:ext cx="8338457" cy="4426857"/>
          </a:xfrm>
        </p:spPr>
        <p:txBody>
          <a:bodyPr>
            <a:noAutofit/>
          </a:bodyPr>
          <a:lstStyle/>
          <a:p>
            <a:pPr marL="0" indent="0">
              <a:buNone/>
            </a:pPr>
            <a:r>
              <a:rPr lang="en-US" sz="2200" dirty="0"/>
              <a:t>Hər </a:t>
            </a:r>
            <a:r>
              <a:rPr lang="en-US" sz="2200" dirty="0" err="1"/>
              <a:t>bir</a:t>
            </a:r>
            <a:r>
              <a:rPr lang="en-US" sz="2200" dirty="0"/>
              <a:t> </a:t>
            </a:r>
            <a:r>
              <a:rPr lang="en-US" sz="2200" dirty="0" err="1"/>
              <a:t>fiziki</a:t>
            </a:r>
            <a:r>
              <a:rPr lang="en-US" sz="2200" dirty="0"/>
              <a:t> </a:t>
            </a:r>
            <a:r>
              <a:rPr lang="en-US" sz="2200" dirty="0" err="1"/>
              <a:t>və</a:t>
            </a:r>
            <a:r>
              <a:rPr lang="en-US" sz="2200" dirty="0"/>
              <a:t> </a:t>
            </a:r>
            <a:r>
              <a:rPr lang="en-US" sz="2200" dirty="0" err="1"/>
              <a:t>hüquqi</a:t>
            </a:r>
            <a:r>
              <a:rPr lang="en-US" sz="2200" dirty="0"/>
              <a:t> </a:t>
            </a:r>
            <a:r>
              <a:rPr lang="en-US" sz="2200" dirty="0" err="1"/>
              <a:t>şəxs</a:t>
            </a:r>
            <a:r>
              <a:rPr lang="en-US" sz="2200" dirty="0"/>
              <a:t> </a:t>
            </a:r>
            <a:r>
              <a:rPr lang="en-US" sz="2200" dirty="0" err="1"/>
              <a:t>öz</a:t>
            </a:r>
            <a:r>
              <a:rPr lang="en-US" sz="2200" dirty="0"/>
              <a:t> </a:t>
            </a:r>
            <a:r>
              <a:rPr lang="en-US" sz="2200" b="1" dirty="0" err="1"/>
              <a:t>mülkiyyətindən</a:t>
            </a:r>
            <a:r>
              <a:rPr lang="az-Latn-AZ" sz="2200" b="1" dirty="0"/>
              <a:t> (</a:t>
            </a:r>
            <a:r>
              <a:rPr lang="fr-FR" sz="2200" b="1" dirty="0"/>
              <a:t>possessions</a:t>
            </a:r>
            <a:r>
              <a:rPr lang="az-Latn-AZ" sz="2200" b="1" dirty="0"/>
              <a:t>, </a:t>
            </a:r>
            <a:r>
              <a:rPr lang="fr-FR" sz="2200" b="1" dirty="0"/>
              <a:t>biens</a:t>
            </a:r>
            <a:r>
              <a:rPr lang="az-Latn-AZ" sz="2200" b="1" dirty="0"/>
              <a:t>, </a:t>
            </a:r>
            <a:r>
              <a:rPr lang="fr-FR" sz="2200" b="1" dirty="0"/>
              <a:t>mal </a:t>
            </a:r>
            <a:r>
              <a:rPr lang="fr-FR" sz="2200" b="1" dirty="0" err="1"/>
              <a:t>ve</a:t>
            </a:r>
            <a:r>
              <a:rPr lang="fr-FR" sz="2200" b="1" dirty="0"/>
              <a:t> </a:t>
            </a:r>
            <a:r>
              <a:rPr lang="fr-FR" sz="2200" b="1" dirty="0" err="1"/>
              <a:t>mülk</a:t>
            </a:r>
            <a:r>
              <a:rPr lang="ru-RU" sz="2200" b="1" dirty="0"/>
              <a:t>, собственность</a:t>
            </a:r>
            <a:r>
              <a:rPr lang="az-Latn-AZ" sz="2200" b="1" dirty="0"/>
              <a:t>)</a:t>
            </a:r>
            <a:r>
              <a:rPr lang="en-US" sz="2200" dirty="0"/>
              <a:t> </a:t>
            </a:r>
            <a:r>
              <a:rPr lang="en-US" sz="2200" dirty="0" err="1"/>
              <a:t>maneəsiz</a:t>
            </a:r>
            <a:r>
              <a:rPr lang="en-US" sz="2200" dirty="0"/>
              <a:t> </a:t>
            </a:r>
            <a:r>
              <a:rPr lang="en-US" sz="2200" dirty="0" err="1"/>
              <a:t>istifadə</a:t>
            </a:r>
            <a:r>
              <a:rPr lang="en-US" sz="2200" dirty="0"/>
              <a:t> </a:t>
            </a:r>
            <a:r>
              <a:rPr lang="en-US" sz="2200" dirty="0" err="1"/>
              <a:t>hüququna</a:t>
            </a:r>
            <a:r>
              <a:rPr lang="en-US" sz="2200" dirty="0"/>
              <a:t> </a:t>
            </a:r>
            <a:r>
              <a:rPr lang="en-US" sz="2200" dirty="0" err="1"/>
              <a:t>malikdir</a:t>
            </a:r>
            <a:r>
              <a:rPr lang="en-US" sz="2200" dirty="0"/>
              <a:t>. </a:t>
            </a:r>
            <a:r>
              <a:rPr lang="en-US" sz="2200" dirty="0" err="1"/>
              <a:t>Heç</a:t>
            </a:r>
            <a:r>
              <a:rPr lang="en-US" sz="2200" dirty="0"/>
              <a:t> </a:t>
            </a:r>
            <a:r>
              <a:rPr lang="en-US" sz="2200" dirty="0" err="1"/>
              <a:t>kəs</a:t>
            </a:r>
            <a:r>
              <a:rPr lang="en-US" sz="2200" dirty="0"/>
              <a:t>, </a:t>
            </a:r>
            <a:r>
              <a:rPr lang="en-US" sz="2200" dirty="0" err="1"/>
              <a:t>cəmiyyətin</a:t>
            </a:r>
            <a:r>
              <a:rPr lang="en-US" sz="2200" dirty="0"/>
              <a:t> </a:t>
            </a:r>
            <a:r>
              <a:rPr lang="en-US" sz="2200" dirty="0" err="1"/>
              <a:t>maraqları</a:t>
            </a:r>
            <a:r>
              <a:rPr lang="en-US" sz="2200" dirty="0"/>
              <a:t> </a:t>
            </a:r>
            <a:r>
              <a:rPr lang="en-US" sz="2200" dirty="0" err="1"/>
              <a:t>naminə</a:t>
            </a:r>
            <a:r>
              <a:rPr lang="en-US" sz="2200" dirty="0"/>
              <a:t> </a:t>
            </a:r>
            <a:r>
              <a:rPr lang="en-US" sz="2200" dirty="0" err="1"/>
              <a:t>və</a:t>
            </a:r>
            <a:r>
              <a:rPr lang="en-US" sz="2200" dirty="0"/>
              <a:t> </a:t>
            </a:r>
            <a:r>
              <a:rPr lang="en-US" sz="2200" dirty="0" err="1"/>
              <a:t>qanunla</a:t>
            </a:r>
            <a:r>
              <a:rPr lang="en-US" sz="2200" dirty="0"/>
              <a:t> </a:t>
            </a:r>
            <a:r>
              <a:rPr lang="en-US" sz="2200" dirty="0" err="1"/>
              <a:t>və</a:t>
            </a:r>
            <a:r>
              <a:rPr lang="en-US" sz="2200" dirty="0"/>
              <a:t> </a:t>
            </a:r>
            <a:r>
              <a:rPr lang="en-US" sz="2200" dirty="0" err="1"/>
              <a:t>beynəlxalq</a:t>
            </a:r>
            <a:r>
              <a:rPr lang="en-US" sz="2200" dirty="0"/>
              <a:t> </a:t>
            </a:r>
            <a:r>
              <a:rPr lang="en-US" sz="2200" dirty="0" err="1"/>
              <a:t>hüququn</a:t>
            </a:r>
            <a:r>
              <a:rPr lang="en-US" sz="2200" dirty="0"/>
              <a:t> </a:t>
            </a:r>
            <a:r>
              <a:rPr lang="en-US" sz="2200" dirty="0" err="1"/>
              <a:t>ümumi</a:t>
            </a:r>
            <a:r>
              <a:rPr lang="en-US" sz="2200" dirty="0"/>
              <a:t> </a:t>
            </a:r>
            <a:r>
              <a:rPr lang="en-US" sz="2200" dirty="0" err="1"/>
              <a:t>prinsipləri</a:t>
            </a:r>
            <a:r>
              <a:rPr lang="en-US" sz="2200" dirty="0"/>
              <a:t> </a:t>
            </a:r>
            <a:r>
              <a:rPr lang="en-US" sz="2200" dirty="0" err="1"/>
              <a:t>ilə</a:t>
            </a:r>
            <a:r>
              <a:rPr lang="en-US" sz="2200" dirty="0"/>
              <a:t> </a:t>
            </a:r>
            <a:r>
              <a:rPr lang="en-US" sz="2200" dirty="0" err="1"/>
              <a:t>nəzərdə</a:t>
            </a:r>
            <a:r>
              <a:rPr lang="en-US" sz="2200" dirty="0"/>
              <a:t> </a:t>
            </a:r>
            <a:r>
              <a:rPr lang="en-US" sz="2200" dirty="0" err="1"/>
              <a:t>tutulmuş</a:t>
            </a:r>
            <a:r>
              <a:rPr lang="en-US" sz="2200" dirty="0"/>
              <a:t> </a:t>
            </a:r>
            <a:r>
              <a:rPr lang="en-US" sz="2200" dirty="0" err="1"/>
              <a:t>şərtlər</a:t>
            </a:r>
            <a:r>
              <a:rPr lang="en-US" sz="2200" dirty="0"/>
              <a:t> </a:t>
            </a:r>
            <a:r>
              <a:rPr lang="en-US" sz="2200" dirty="0" err="1"/>
              <a:t>istisna</a:t>
            </a:r>
            <a:r>
              <a:rPr lang="en-US" sz="2200" dirty="0"/>
              <a:t> </a:t>
            </a:r>
            <a:r>
              <a:rPr lang="en-US" sz="2200" dirty="0" err="1"/>
              <a:t>olmaqla</a:t>
            </a:r>
            <a:r>
              <a:rPr lang="en-US" sz="2200" dirty="0"/>
              <a:t>, </a:t>
            </a:r>
            <a:r>
              <a:rPr lang="en-US" sz="2200" dirty="0" err="1"/>
              <a:t>öz</a:t>
            </a:r>
            <a:r>
              <a:rPr lang="en-US" sz="2200" dirty="0"/>
              <a:t> </a:t>
            </a:r>
            <a:r>
              <a:rPr lang="en-US" sz="2200" b="1" dirty="0" err="1"/>
              <a:t>mülkiyyətindən</a:t>
            </a:r>
            <a:r>
              <a:rPr lang="az-Latn-AZ" sz="2200" b="1" dirty="0"/>
              <a:t> (</a:t>
            </a:r>
            <a:r>
              <a:rPr lang="fr-FR" sz="2200" b="1" dirty="0"/>
              <a:t>possessions</a:t>
            </a:r>
            <a:r>
              <a:rPr lang="az-Latn-AZ" sz="2200" b="1" dirty="0"/>
              <a:t>, </a:t>
            </a:r>
            <a:r>
              <a:rPr lang="fr-FR" sz="2200" b="1" dirty="0"/>
              <a:t>propriété</a:t>
            </a:r>
            <a:r>
              <a:rPr lang="az-Latn-AZ" sz="2200" b="1" dirty="0"/>
              <a:t>, </a:t>
            </a:r>
            <a:r>
              <a:rPr lang="fr-FR" sz="2200" b="1" dirty="0"/>
              <a:t>mal </a:t>
            </a:r>
            <a:r>
              <a:rPr lang="fr-FR" sz="2200" b="1" dirty="0" err="1"/>
              <a:t>ve</a:t>
            </a:r>
            <a:r>
              <a:rPr lang="fr-FR" sz="2200" b="1" dirty="0"/>
              <a:t> </a:t>
            </a:r>
            <a:r>
              <a:rPr lang="fr-FR" sz="2200" b="1" dirty="0" err="1"/>
              <a:t>mülk</a:t>
            </a:r>
            <a:r>
              <a:rPr lang="ru-RU" sz="2200" b="1" dirty="0"/>
              <a:t>, имущество</a:t>
            </a:r>
            <a:r>
              <a:rPr lang="az-Latn-AZ" sz="2200" b="1" dirty="0"/>
              <a:t>)</a:t>
            </a:r>
            <a:r>
              <a:rPr lang="en-US" sz="2200" dirty="0"/>
              <a:t> </a:t>
            </a:r>
            <a:r>
              <a:rPr lang="en-US" sz="2200" dirty="0" err="1"/>
              <a:t>məhrum</a:t>
            </a:r>
            <a:r>
              <a:rPr lang="en-US" sz="2200" dirty="0"/>
              <a:t> </a:t>
            </a:r>
            <a:r>
              <a:rPr lang="en-US" sz="2200" dirty="0" err="1"/>
              <a:t>edilə</a:t>
            </a:r>
            <a:r>
              <a:rPr lang="en-US" sz="2200" dirty="0"/>
              <a:t> </a:t>
            </a:r>
            <a:r>
              <a:rPr lang="en-US" sz="2200" dirty="0" err="1"/>
              <a:t>bilməz</a:t>
            </a:r>
            <a:r>
              <a:rPr lang="en-US" sz="2200" dirty="0"/>
              <a:t>.</a:t>
            </a:r>
            <a:r>
              <a:rPr lang="az-Latn-AZ" sz="2200" dirty="0"/>
              <a:t/>
            </a:r>
            <a:br>
              <a:rPr lang="az-Latn-AZ" sz="2200" dirty="0"/>
            </a:br>
            <a:r>
              <a:rPr lang="az-Latn-AZ" sz="2200" dirty="0"/>
              <a:t/>
            </a:r>
            <a:br>
              <a:rPr lang="az-Latn-AZ" sz="2200" dirty="0"/>
            </a:br>
            <a:r>
              <a:rPr lang="en-US" sz="2200" dirty="0" err="1"/>
              <a:t>Yuxarıdakı</a:t>
            </a:r>
            <a:r>
              <a:rPr lang="en-US" sz="2200" dirty="0"/>
              <a:t> </a:t>
            </a:r>
            <a:r>
              <a:rPr lang="en-US" sz="2200" dirty="0" err="1"/>
              <a:t>müddəalar</a:t>
            </a:r>
            <a:r>
              <a:rPr lang="en-US" sz="2200" dirty="0"/>
              <a:t> </a:t>
            </a:r>
            <a:r>
              <a:rPr lang="en-US" sz="2200" dirty="0" err="1"/>
              <a:t>dövlətin</a:t>
            </a:r>
            <a:r>
              <a:rPr lang="en-US" sz="2200" dirty="0"/>
              <a:t>, </a:t>
            </a:r>
            <a:r>
              <a:rPr lang="en-US" sz="2200" dirty="0" err="1"/>
              <a:t>ümumi</a:t>
            </a:r>
            <a:r>
              <a:rPr lang="en-US" sz="2200" dirty="0"/>
              <a:t> </a:t>
            </a:r>
            <a:r>
              <a:rPr lang="en-US" sz="2200" dirty="0" err="1"/>
              <a:t>maraqlara</a:t>
            </a:r>
            <a:r>
              <a:rPr lang="en-US" sz="2200" dirty="0"/>
              <a:t> </a:t>
            </a:r>
            <a:r>
              <a:rPr lang="en-US" sz="2200" dirty="0" err="1"/>
              <a:t>müvafiq</a:t>
            </a:r>
            <a:r>
              <a:rPr lang="en-US" sz="2200" dirty="0"/>
              <a:t> </a:t>
            </a:r>
            <a:r>
              <a:rPr lang="en-US" sz="2200" dirty="0" err="1"/>
              <a:t>olaraq</a:t>
            </a:r>
            <a:r>
              <a:rPr lang="en-US" sz="2200" dirty="0"/>
              <a:t>, </a:t>
            </a:r>
            <a:r>
              <a:rPr lang="en-US" sz="2200" b="1" dirty="0" err="1"/>
              <a:t>mülkiyyətdən</a:t>
            </a:r>
            <a:r>
              <a:rPr lang="az-Latn-AZ" sz="2200" b="1" dirty="0"/>
              <a:t> (</a:t>
            </a:r>
            <a:r>
              <a:rPr lang="fr-FR" sz="2200" b="1" dirty="0" err="1"/>
              <a:t>property</a:t>
            </a:r>
            <a:r>
              <a:rPr lang="az-Latn-AZ" sz="2200" b="1" dirty="0"/>
              <a:t>, </a:t>
            </a:r>
            <a:r>
              <a:rPr lang="fr-FR" sz="2200" b="1" dirty="0"/>
              <a:t>biens</a:t>
            </a:r>
            <a:r>
              <a:rPr lang="az-Latn-AZ" sz="2200" b="1" dirty="0"/>
              <a:t>, m</a:t>
            </a:r>
            <a:r>
              <a:rPr lang="fr-FR" sz="2200" b="1" dirty="0" err="1"/>
              <a:t>ülkiyet</a:t>
            </a:r>
            <a:r>
              <a:rPr lang="ru-RU" sz="2200" b="1" dirty="0"/>
              <a:t>. собственность</a:t>
            </a:r>
            <a:r>
              <a:rPr lang="az-Latn-AZ" sz="2200" b="1" dirty="0"/>
              <a:t>)</a:t>
            </a:r>
            <a:r>
              <a:rPr lang="en-US" sz="2200" dirty="0"/>
              <a:t> </a:t>
            </a:r>
            <a:r>
              <a:rPr lang="en-US" sz="2200" dirty="0" err="1"/>
              <a:t>istifadəyə</a:t>
            </a:r>
            <a:r>
              <a:rPr lang="en-US" sz="2200" dirty="0"/>
              <a:t> </a:t>
            </a:r>
            <a:r>
              <a:rPr lang="en-US" sz="2200" dirty="0" err="1"/>
              <a:t>nəzarəti</a:t>
            </a:r>
            <a:r>
              <a:rPr lang="en-US" sz="2200" dirty="0"/>
              <a:t> </a:t>
            </a:r>
            <a:r>
              <a:rPr lang="en-US" sz="2200" dirty="0" err="1"/>
              <a:t>həyata</a:t>
            </a:r>
            <a:r>
              <a:rPr lang="en-US" sz="2200" dirty="0"/>
              <a:t> </a:t>
            </a:r>
            <a:r>
              <a:rPr lang="en-US" sz="2200" dirty="0" err="1"/>
              <a:t>keçirmək</a:t>
            </a:r>
            <a:r>
              <a:rPr lang="en-US" sz="2200" dirty="0"/>
              <a:t> </a:t>
            </a:r>
            <a:r>
              <a:rPr lang="en-US" sz="2200" dirty="0" err="1"/>
              <a:t>üçün</a:t>
            </a:r>
            <a:r>
              <a:rPr lang="en-US" sz="2200" dirty="0"/>
              <a:t> </a:t>
            </a:r>
            <a:r>
              <a:rPr lang="en-US" sz="2200" dirty="0" err="1"/>
              <a:t>yaxud</a:t>
            </a:r>
            <a:r>
              <a:rPr lang="en-US" sz="2200" dirty="0"/>
              <a:t> </a:t>
            </a:r>
            <a:r>
              <a:rPr lang="en-US" sz="2200" dirty="0" err="1"/>
              <a:t>vergilərin</a:t>
            </a:r>
            <a:r>
              <a:rPr lang="en-US" sz="2200" dirty="0"/>
              <a:t> </a:t>
            </a:r>
            <a:r>
              <a:rPr lang="en-US" sz="2200" dirty="0" err="1"/>
              <a:t>və</a:t>
            </a:r>
            <a:r>
              <a:rPr lang="en-US" sz="2200" dirty="0"/>
              <a:t> </a:t>
            </a:r>
            <a:r>
              <a:rPr lang="en-US" sz="2200" dirty="0" err="1"/>
              <a:t>ya</a:t>
            </a:r>
            <a:r>
              <a:rPr lang="en-US" sz="2200" dirty="0"/>
              <a:t> </a:t>
            </a:r>
            <a:r>
              <a:rPr lang="en-US" sz="2200" dirty="0" err="1"/>
              <a:t>digər</a:t>
            </a:r>
            <a:r>
              <a:rPr lang="en-US" sz="2200" dirty="0"/>
              <a:t> </a:t>
            </a:r>
            <a:r>
              <a:rPr lang="en-US" sz="2200" dirty="0" err="1"/>
              <a:t>rüsum</a:t>
            </a:r>
            <a:r>
              <a:rPr lang="en-US" sz="2200" dirty="0"/>
              <a:t> </a:t>
            </a:r>
            <a:r>
              <a:rPr lang="en-US" sz="2200" dirty="0" err="1"/>
              <a:t>və</a:t>
            </a:r>
            <a:r>
              <a:rPr lang="en-US" sz="2200" dirty="0"/>
              <a:t> </a:t>
            </a:r>
            <a:r>
              <a:rPr lang="en-US" sz="2200" dirty="0" err="1"/>
              <a:t>ya</a:t>
            </a:r>
            <a:r>
              <a:rPr lang="en-US" sz="2200" dirty="0"/>
              <a:t> </a:t>
            </a:r>
            <a:r>
              <a:rPr lang="en-US" sz="2200" dirty="0" err="1"/>
              <a:t>cərimələrin</a:t>
            </a:r>
            <a:r>
              <a:rPr lang="en-US" sz="2200" dirty="0"/>
              <a:t> </a:t>
            </a:r>
            <a:r>
              <a:rPr lang="en-US" sz="2200" dirty="0" err="1"/>
              <a:t>ödənilməsini</a:t>
            </a:r>
            <a:r>
              <a:rPr lang="en-US" sz="2200" dirty="0"/>
              <a:t> </a:t>
            </a:r>
            <a:r>
              <a:rPr lang="en-US" sz="2200" dirty="0" err="1"/>
              <a:t>təmin</a:t>
            </a:r>
            <a:r>
              <a:rPr lang="en-US" sz="2200" dirty="0"/>
              <a:t> </a:t>
            </a:r>
            <a:r>
              <a:rPr lang="en-US" sz="2200" dirty="0" err="1"/>
              <a:t>etmək</a:t>
            </a:r>
            <a:r>
              <a:rPr lang="en-US" sz="2200" dirty="0"/>
              <a:t> </a:t>
            </a:r>
            <a:r>
              <a:rPr lang="en-US" sz="2200" dirty="0" err="1"/>
              <a:t>üçün</a:t>
            </a:r>
            <a:r>
              <a:rPr lang="en-US" sz="2200" dirty="0"/>
              <a:t> </a:t>
            </a:r>
            <a:r>
              <a:rPr lang="en-US" sz="2200" dirty="0" err="1"/>
              <a:t>zəruri</a:t>
            </a:r>
            <a:r>
              <a:rPr lang="en-US" sz="2200" dirty="0"/>
              <a:t> </a:t>
            </a:r>
            <a:r>
              <a:rPr lang="en-US" sz="2200" dirty="0" err="1"/>
              <a:t>hesab</a:t>
            </a:r>
            <a:r>
              <a:rPr lang="en-US" sz="2200" dirty="0"/>
              <a:t> </a:t>
            </a:r>
            <a:r>
              <a:rPr lang="en-US" sz="2200" dirty="0" err="1"/>
              <a:t>etdiyi</a:t>
            </a:r>
            <a:r>
              <a:rPr lang="en-US" sz="2200" dirty="0"/>
              <a:t> </a:t>
            </a:r>
            <a:r>
              <a:rPr lang="en-US" sz="2200" dirty="0" err="1"/>
              <a:t>qanunları</a:t>
            </a:r>
            <a:r>
              <a:rPr lang="en-US" sz="2200" dirty="0"/>
              <a:t> </a:t>
            </a:r>
            <a:r>
              <a:rPr lang="en-US" sz="2200" dirty="0" err="1"/>
              <a:t>yerinə</a:t>
            </a:r>
            <a:r>
              <a:rPr lang="en-US" sz="2200" dirty="0"/>
              <a:t> </a:t>
            </a:r>
            <a:r>
              <a:rPr lang="en-US" sz="2200" dirty="0" err="1"/>
              <a:t>yetirmək</a:t>
            </a:r>
            <a:r>
              <a:rPr lang="en-US" sz="2200" dirty="0"/>
              <a:t> </a:t>
            </a:r>
            <a:r>
              <a:rPr lang="en-US" sz="2200" dirty="0" err="1"/>
              <a:t>hüququnu</a:t>
            </a:r>
            <a:r>
              <a:rPr lang="en-US" sz="2200" dirty="0"/>
              <a:t> </a:t>
            </a:r>
            <a:r>
              <a:rPr lang="en-US" sz="2200" dirty="0" err="1"/>
              <a:t>məhdudlaşdırmır</a:t>
            </a:r>
            <a:r>
              <a:rPr lang="en-US" sz="2200" dirty="0"/>
              <a:t>.</a:t>
            </a:r>
            <a:r>
              <a:rPr lang="en-US" sz="2800" dirty="0"/>
              <a:t/>
            </a:r>
            <a:br>
              <a:rPr lang="en-US" sz="2800" dirty="0"/>
            </a:br>
            <a:endParaRPr lang="en-US" sz="3200" dirty="0">
              <a:solidFill>
                <a:schemeClr val="bg2">
                  <a:lumMod val="50000"/>
                </a:schemeClr>
              </a:solidFill>
              <a:latin typeface="Calibri" panose="020F0502020204030204" pitchFamily="34" charset="0"/>
              <a:cs typeface="Times New Roman" panose="02020603050405020304" pitchFamily="18" charset="0"/>
            </a:endParaRPr>
          </a:p>
        </p:txBody>
      </p:sp>
      <p:sp>
        <p:nvSpPr>
          <p:cNvPr id="4" name="Title 3"/>
          <p:cNvSpPr>
            <a:spLocks noGrp="1"/>
          </p:cNvSpPr>
          <p:nvPr>
            <p:ph type="title"/>
          </p:nvPr>
        </p:nvSpPr>
        <p:spPr/>
        <p:txBody>
          <a:bodyPr>
            <a:normAutofit/>
          </a:bodyPr>
          <a:lstStyle/>
          <a:p>
            <a:r>
              <a:rPr lang="en-US" sz="3200" dirty="0">
                <a:solidFill>
                  <a:schemeClr val="bg1"/>
                </a:solidFill>
              </a:rPr>
              <a:t>MADDƏ 1 </a:t>
            </a:r>
            <a:r>
              <a:rPr lang="az-Latn-AZ" sz="3200" b="1" dirty="0">
                <a:solidFill>
                  <a:schemeClr val="bg1"/>
                </a:solidFill>
              </a:rPr>
              <a:t>M</a:t>
            </a:r>
            <a:r>
              <a:rPr lang="en-US" sz="3200" b="1" dirty="0" err="1">
                <a:solidFill>
                  <a:schemeClr val="bg1"/>
                </a:solidFill>
              </a:rPr>
              <a:t>ülkiyyətin</a:t>
            </a:r>
            <a:r>
              <a:rPr lang="az-Latn-AZ" sz="3200" b="1" dirty="0">
                <a:solidFill>
                  <a:schemeClr val="bg1"/>
                </a:solidFill>
              </a:rPr>
              <a:t> (</a:t>
            </a:r>
            <a:r>
              <a:rPr lang="fr-FR" sz="3200" b="1" dirty="0" err="1">
                <a:solidFill>
                  <a:schemeClr val="bg1"/>
                </a:solidFill>
              </a:rPr>
              <a:t>property</a:t>
            </a:r>
            <a:r>
              <a:rPr lang="az-Latn-AZ" sz="3200" b="1" dirty="0">
                <a:solidFill>
                  <a:schemeClr val="bg1"/>
                </a:solidFill>
              </a:rPr>
              <a:t>, </a:t>
            </a:r>
            <a:r>
              <a:rPr lang="fr-FR" sz="3200" b="1" dirty="0">
                <a:solidFill>
                  <a:schemeClr val="bg1"/>
                </a:solidFill>
              </a:rPr>
              <a:t>propriété</a:t>
            </a:r>
            <a:r>
              <a:rPr lang="az-Latn-AZ" sz="3200" b="1" dirty="0">
                <a:solidFill>
                  <a:schemeClr val="bg1"/>
                </a:solidFill>
              </a:rPr>
              <a:t>,</a:t>
            </a:r>
            <a:r>
              <a:rPr lang="fr-FR" sz="3200" b="1" dirty="0">
                <a:solidFill>
                  <a:schemeClr val="bg1"/>
                </a:solidFill>
              </a:rPr>
              <a:t> </a:t>
            </a:r>
            <a:r>
              <a:rPr lang="az-Latn-AZ" sz="3200" b="1" dirty="0">
                <a:solidFill>
                  <a:schemeClr val="bg1"/>
                </a:solidFill>
              </a:rPr>
              <a:t>m</a:t>
            </a:r>
            <a:r>
              <a:rPr lang="fr-FR" sz="3200" b="1" dirty="0" err="1">
                <a:solidFill>
                  <a:schemeClr val="bg1"/>
                </a:solidFill>
              </a:rPr>
              <a:t>ülkiyet</a:t>
            </a:r>
            <a:r>
              <a:rPr lang="ru-RU" sz="3200" b="1" dirty="0">
                <a:solidFill>
                  <a:schemeClr val="bg1"/>
                </a:solidFill>
              </a:rPr>
              <a:t>, собственность</a:t>
            </a:r>
            <a:r>
              <a:rPr lang="az-Latn-AZ" sz="3200" b="1" dirty="0">
                <a:solidFill>
                  <a:schemeClr val="bg1"/>
                </a:solidFill>
              </a:rPr>
              <a:t>)</a:t>
            </a:r>
            <a:r>
              <a:rPr lang="en-US" sz="3200" dirty="0">
                <a:solidFill>
                  <a:schemeClr val="bg1"/>
                </a:solidFill>
              </a:rPr>
              <a:t> </a:t>
            </a:r>
            <a:r>
              <a:rPr lang="en-US" sz="3200" dirty="0" err="1">
                <a:solidFill>
                  <a:schemeClr val="bg1"/>
                </a:solidFill>
              </a:rPr>
              <a:t>müdafiəsi</a:t>
            </a:r>
            <a:endParaRPr lang="en-US" sz="3200" dirty="0">
              <a:solidFill>
                <a:schemeClr val="bg1"/>
              </a:solidFill>
            </a:endParaRPr>
          </a:p>
        </p:txBody>
      </p:sp>
    </p:spTree>
    <p:extLst>
      <p:ext uri="{BB962C8B-B14F-4D97-AF65-F5344CB8AC3E}">
        <p14:creationId xmlns:p14="http://schemas.microsoft.com/office/powerpoint/2010/main" val="295890703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6985" y="1692030"/>
            <a:ext cx="8604738" cy="4767385"/>
          </a:xfrm>
        </p:spPr>
        <p:txBody>
          <a:bodyPr>
            <a:noAutofit/>
          </a:bodyPr>
          <a:lstStyle/>
          <a:p>
            <a:pPr marL="0" indent="0">
              <a:buNone/>
            </a:pPr>
            <a:r>
              <a:rPr lang="az-Latn-AZ" sz="2200" dirty="0"/>
              <a:t>1 saylı Protokolun 1-ci maddəsində nəzərdə tutulmuş «mülkiyyət» anlayışı mülkiyyətdə olan fiziki əşyalarla məhdudlaşmır və milli qanunvericiliyin formal təsnifatından asılı deyil. </a:t>
            </a:r>
            <a:r>
              <a:rPr lang="fr-FR" sz="2200" dirty="0"/>
              <a:t>(</a:t>
            </a:r>
            <a:r>
              <a:rPr lang="fr-FR" sz="2200" dirty="0" err="1"/>
              <a:t>Depalle</a:t>
            </a:r>
            <a:r>
              <a:rPr lang="fr-FR" sz="2200" dirty="0"/>
              <a:t> v. France [GC], § 62)</a:t>
            </a:r>
            <a:r>
              <a:rPr lang="az-Latn-AZ" sz="2200" dirty="0"/>
              <a:t/>
            </a:r>
            <a:br>
              <a:rPr lang="az-Latn-AZ" sz="2200" dirty="0"/>
            </a:br>
            <a:r>
              <a:rPr lang="az-Latn-AZ" sz="2200" dirty="0"/>
              <a:t/>
            </a:r>
            <a:br>
              <a:rPr lang="az-Latn-AZ" sz="2200" dirty="0"/>
            </a:br>
            <a:r>
              <a:rPr lang="az-Latn-AZ" sz="2200" dirty="0"/>
              <a:t>Beynəlxalq müqavilələr hüququ haqqında 1969-cu il Vyana konvensiyası.</a:t>
            </a:r>
            <a:br>
              <a:rPr lang="az-Latn-AZ" sz="2200" dirty="0"/>
            </a:br>
            <a:r>
              <a:rPr lang="az-Latn-AZ" sz="2200" dirty="0"/>
              <a:t/>
            </a:r>
            <a:br>
              <a:rPr lang="az-Latn-AZ" sz="2200" dirty="0"/>
            </a:br>
            <a:r>
              <a:rPr lang="az-Latn-AZ" sz="2200" b="1" dirty="0"/>
              <a:t>Konvensiya «canlı» sənəddir.</a:t>
            </a:r>
            <a:r>
              <a:rPr lang="az-Latn-AZ" sz="2200" dirty="0"/>
              <a:t/>
            </a:r>
            <a:br>
              <a:rPr lang="az-Latn-AZ" sz="2200" dirty="0"/>
            </a:br>
            <a:r>
              <a:rPr lang="az-Latn-AZ" sz="2200" dirty="0"/>
              <a:t/>
            </a:r>
            <a:br>
              <a:rPr lang="az-Latn-AZ" sz="2200" dirty="0"/>
            </a:br>
            <a:r>
              <a:rPr lang="az-Latn-AZ" sz="2200" dirty="0"/>
              <a:t>Ərizəçinin 1 saylı Protokolun 1-ci maddəsi çərçivəsində qurunmalı olması iddia edilən mülkiyyət marağının olub-olmaması haqqında mübahisə varsa, bu hüquqi vəziyyəti Məhkəmə həll etməlidir. (J.A. Pye (Oxford) Ltd and J.A. Pye (Oxford) Land Ltd v. the United Kingdom [GC], § 61)</a:t>
            </a:r>
            <a:endParaRPr lang="en-US" sz="2200" dirty="0">
              <a:latin typeface="Calibri" panose="020F0502020204030204" pitchFamily="34" charset="0"/>
            </a:endParaRPr>
          </a:p>
        </p:txBody>
      </p:sp>
      <p:sp>
        <p:nvSpPr>
          <p:cNvPr id="4" name="Title 3"/>
          <p:cNvSpPr>
            <a:spLocks noGrp="1"/>
          </p:cNvSpPr>
          <p:nvPr>
            <p:ph type="title"/>
          </p:nvPr>
        </p:nvSpPr>
        <p:spPr>
          <a:xfrm>
            <a:off x="457200" y="338328"/>
            <a:ext cx="8229600" cy="982472"/>
          </a:xfrm>
        </p:spPr>
        <p:txBody>
          <a:bodyPr>
            <a:normAutofit/>
          </a:bodyPr>
          <a:lstStyle/>
          <a:p>
            <a:r>
              <a:rPr lang="az-Latn-AZ" sz="3000" b="1" dirty="0"/>
              <a:t>«Mülkiyyət» istilahının «Avtonom» mənası</a:t>
            </a:r>
            <a:endParaRPr lang="en-US" sz="3000" dirty="0"/>
          </a:p>
        </p:txBody>
      </p:sp>
    </p:spTree>
    <p:extLst>
      <p:ext uri="{BB962C8B-B14F-4D97-AF65-F5344CB8AC3E}">
        <p14:creationId xmlns:p14="http://schemas.microsoft.com/office/powerpoint/2010/main" val="25529865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298" y="2758831"/>
            <a:ext cx="7408333" cy="4031640"/>
          </a:xfrm>
        </p:spPr>
        <p:txBody>
          <a:bodyPr>
            <a:normAutofit fontScale="92500" lnSpcReduction="10000"/>
          </a:bodyPr>
          <a:lstStyle/>
          <a:p>
            <a:pPr marL="0" indent="0">
              <a:buNone/>
            </a:pPr>
            <a:r>
              <a:rPr lang="az-Latn-AZ" sz="2600" dirty="0"/>
              <a:t>«Mülkiyyət» («əmlak») konsepsiyasının geniş şərhi.</a:t>
            </a:r>
            <a:br>
              <a:rPr lang="az-Latn-AZ" sz="2600" dirty="0"/>
            </a:br>
            <a:r>
              <a:rPr lang="az-Latn-AZ" sz="2600" dirty="0"/>
              <a:t/>
            </a:r>
            <a:br>
              <a:rPr lang="az-Latn-AZ" sz="2600" dirty="0"/>
            </a:br>
            <a:r>
              <a:rPr lang="az-Latn-AZ" sz="2600" dirty="0"/>
              <a:t>İqtisadi maraqların geniş </a:t>
            </a:r>
            <a:r>
              <a:rPr lang="en-US" sz="2600" dirty="0" err="1"/>
              <a:t>dair</a:t>
            </a:r>
            <a:r>
              <a:rPr lang="az-Latn-AZ" sz="2600" dirty="0"/>
              <a:t>əsi.</a:t>
            </a:r>
            <a:br>
              <a:rPr lang="az-Latn-AZ" sz="2600" dirty="0"/>
            </a:br>
            <a:r>
              <a:rPr lang="az-Latn-AZ" sz="2600" dirty="0"/>
              <a:t/>
            </a:r>
            <a:br>
              <a:rPr lang="az-Latn-AZ" sz="2600" dirty="0"/>
            </a:br>
            <a:r>
              <a:rPr lang="az-Latn-AZ" sz="2600" dirty="0"/>
              <a:t>“Mülkiyyət” anlayışı həm “mövcud (real) əmlakı”, həm də əmlak aktivlərini, o cümlədən əsasında ərizəçinin əmlak hüququna sahib ola biləcəyi barədə ən azı «legitim gözlənti»ləri olan tələb hüququnu ehtiva edir. (J.A. Pye (Oxford) Ltd and J.A. Pye (Oxford) Land Ltd v. the United Kingdom [GC], § 61)</a:t>
            </a:r>
            <a:r>
              <a:rPr lang="az-Latn-AZ" dirty="0">
                <a:solidFill>
                  <a:schemeClr val="tx1"/>
                </a:solidFill>
              </a:rPr>
              <a:t/>
            </a:r>
            <a:br>
              <a:rPr lang="az-Latn-AZ" dirty="0">
                <a:solidFill>
                  <a:schemeClr val="tx1"/>
                </a:solidFill>
              </a:rPr>
            </a:br>
            <a:r>
              <a:rPr lang="az-Latn-AZ" i="1" dirty="0">
                <a:solidFill>
                  <a:schemeClr val="accent2">
                    <a:lumMod val="75000"/>
                  </a:schemeClr>
                </a:solidFill>
                <a:latin typeface="Calibri" panose="020F0502020204030204" pitchFamily="34" charset="0"/>
              </a:rPr>
              <a:t/>
            </a:r>
            <a:br>
              <a:rPr lang="az-Latn-AZ" i="1" dirty="0">
                <a:solidFill>
                  <a:schemeClr val="accent2">
                    <a:lumMod val="75000"/>
                  </a:schemeClr>
                </a:solidFill>
                <a:latin typeface="Calibri" panose="020F0502020204030204" pitchFamily="34" charset="0"/>
              </a:rPr>
            </a:br>
            <a:endParaRPr lang="en-US" dirty="0">
              <a:solidFill>
                <a:schemeClr val="accent2">
                  <a:lumMod val="75000"/>
                </a:schemeClr>
              </a:solidFill>
              <a:latin typeface="Calibri" panose="020F0502020204030204" pitchFamily="34" charset="0"/>
            </a:endParaRPr>
          </a:p>
        </p:txBody>
      </p:sp>
      <p:sp>
        <p:nvSpPr>
          <p:cNvPr id="4" name="Title 3"/>
          <p:cNvSpPr>
            <a:spLocks noGrp="1"/>
          </p:cNvSpPr>
          <p:nvPr>
            <p:ph type="title"/>
          </p:nvPr>
        </p:nvSpPr>
        <p:spPr/>
        <p:txBody>
          <a:bodyPr>
            <a:normAutofit fontScale="90000"/>
          </a:bodyPr>
          <a:lstStyle/>
          <a:p>
            <a:r>
              <a:rPr lang="en-US" b="1" dirty="0" smtClean="0">
                <a:solidFill>
                  <a:schemeClr val="tx1"/>
                </a:solidFill>
              </a:rPr>
              <a:t/>
            </a:r>
            <a:br>
              <a:rPr lang="en-US" b="1" dirty="0" smtClean="0">
                <a:solidFill>
                  <a:schemeClr val="tx1"/>
                </a:solidFill>
              </a:rPr>
            </a:br>
            <a:r>
              <a:rPr lang="az-Latn-AZ" b="1" dirty="0" smtClean="0">
                <a:solidFill>
                  <a:schemeClr val="bg1"/>
                </a:solidFill>
              </a:rPr>
              <a:t>Konvensiya </a:t>
            </a:r>
            <a:r>
              <a:rPr lang="az-Latn-AZ" b="1" dirty="0">
                <a:solidFill>
                  <a:schemeClr val="bg1"/>
                </a:solidFill>
              </a:rPr>
              <a:t>«işığında» mülkiyyət hüququnun hüdudları:</a:t>
            </a:r>
            <a:r>
              <a:rPr lang="az-Latn-AZ" dirty="0">
                <a:solidFill>
                  <a:schemeClr val="tx1"/>
                </a:solidFill>
              </a:rPr>
              <a:t/>
            </a:r>
            <a:br>
              <a:rPr lang="az-Latn-AZ" dirty="0">
                <a:solidFill>
                  <a:schemeClr val="tx1"/>
                </a:solidFill>
              </a:rPr>
            </a:br>
            <a:endParaRPr lang="en-US" dirty="0"/>
          </a:p>
        </p:txBody>
      </p:sp>
    </p:spTree>
    <p:extLst>
      <p:ext uri="{BB962C8B-B14F-4D97-AF65-F5344CB8AC3E}">
        <p14:creationId xmlns:p14="http://schemas.microsoft.com/office/powerpoint/2010/main" val="16850212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1506</TotalTime>
  <Words>416</Words>
  <Application>Microsoft Office PowerPoint</Application>
  <PresentationFormat>On-screen Show (4:3)</PresentationFormat>
  <Paragraphs>66</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Waveform</vt:lpstr>
      <vt:lpstr> </vt:lpstr>
      <vt:lpstr>PowerPoint Presentation</vt:lpstr>
      <vt:lpstr>MADDƏ 1 Mülkiyyətin müdafiəsi</vt:lpstr>
      <vt:lpstr> Milli qanunvericilik 1  </vt:lpstr>
      <vt:lpstr>Milli qanunvericilik 2 </vt:lpstr>
      <vt:lpstr>Milli qanunvericilik 3 </vt:lpstr>
      <vt:lpstr>MADDƏ 1 Mülkiyyətin (property, propriété, mülkiyet, собственность) müdafiəsi</vt:lpstr>
      <vt:lpstr>«Mülkiyyət» istilahının «Avtonom» mənası</vt:lpstr>
      <vt:lpstr> Konvensiya «işığında» mülkiyyət hüququnun hüdudları: </vt:lpstr>
      <vt:lpstr>«Mülkiyyət» hesab edilir:</vt:lpstr>
      <vt:lpstr>Səhmlər «mülkiyyət» kimi</vt:lpstr>
      <vt:lpstr>Patent «mülkiyyət» kimi</vt:lpstr>
      <vt:lpstr>Domen adı «mülkiyyət» kimi</vt:lpstr>
      <vt:lpstr>Əmtəə nişanı «mülkiyyət» kimi</vt:lpstr>
      <vt:lpstr>Məhkəmə qərarı «mülkiyyət» kimi</vt:lpstr>
      <vt:lpstr> Tələb hüququ (iddia) «mülkiyyət» kimi </vt:lpstr>
      <vt:lpstr> «Legitim gözlənti»  </vt:lpstr>
      <vt:lpstr> Müştəri kütləsi «mülkiyyət» kimi </vt:lpstr>
      <vt:lpstr> Lisenziya «mülkiyyət» kimi </vt:lpstr>
      <vt:lpstr> İcarə haqqı «mülkiyyət» kimi </vt:lpstr>
      <vt:lpstr> Order (sosial kirayə müqaviləsi) «mülkiyyət» kimi </vt:lpstr>
      <vt:lpstr>  Torpağa istifadə hüququ «mülkiyyət» kimi  </vt:lpstr>
      <vt:lpstr>  Pensiya almaq hüququ «mülkiyyət» kimi   </vt:lpstr>
      <vt:lpstr>  Vergilərin qaytarılması hüququ «mülkiyyət» kimi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Hate Speech in International Criminal Law</dc:title>
  <cp:lastModifiedBy>ROVSHANOVA Vafa</cp:lastModifiedBy>
  <cp:revision>182</cp:revision>
  <cp:lastPrinted>2015-12-03T20:20:39Z</cp:lastPrinted>
  <dcterms:modified xsi:type="dcterms:W3CDTF">2016-11-10T12:16:10Z</dcterms:modified>
</cp:coreProperties>
</file>