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301" r:id="rId3"/>
    <p:sldId id="291" r:id="rId4"/>
    <p:sldId id="293" r:id="rId5"/>
    <p:sldId id="294" r:id="rId6"/>
    <p:sldId id="295" r:id="rId7"/>
    <p:sldId id="296" r:id="rId8"/>
    <p:sldId id="257" r:id="rId9"/>
    <p:sldId id="258" r:id="rId10"/>
    <p:sldId id="259" r:id="rId11"/>
    <p:sldId id="266" r:id="rId12"/>
    <p:sldId id="267" r:id="rId13"/>
    <p:sldId id="269" r:id="rId14"/>
    <p:sldId id="271" r:id="rId15"/>
    <p:sldId id="272" r:id="rId16"/>
    <p:sldId id="273" r:id="rId17"/>
    <p:sldId id="274" r:id="rId18"/>
    <p:sldId id="276" r:id="rId19"/>
    <p:sldId id="300" r:id="rId20"/>
    <p:sldId id="298" r:id="rId21"/>
    <p:sldId id="262" r:id="rId22"/>
    <p:sldId id="287" r:id="rId23"/>
    <p:sldId id="264" r:id="rId24"/>
    <p:sldId id="265" r:id="rId25"/>
    <p:sldId id="302" r:id="rId26"/>
    <p:sldId id="278" r:id="rId27"/>
    <p:sldId id="279" r:id="rId28"/>
    <p:sldId id="280" r:id="rId29"/>
    <p:sldId id="281" r:id="rId30"/>
    <p:sldId id="286" r:id="rId31"/>
    <p:sldId id="299" r:id="rId3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B078C9A-9C9F-4412-B207-8BD73330ABA1}" type="datetimeFigureOut">
              <a:rPr lang="ru-RU"/>
              <a:pPr>
                <a:defRPr/>
              </a:pPr>
              <a:t>10.11.2016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F806F97-0279-4291-B166-B658EDB6B3ED}" type="slidenum">
              <a:rPr lang="ru-RU"/>
              <a:pPr>
                <a:defRPr/>
              </a:pPr>
              <a:t>‹#›</a:t>
            </a:fld>
            <a:endParaRPr lang="ru-RU"/>
          </a:p>
        </p:txBody>
      </p:sp>
    </p:spTree>
    <p:extLst>
      <p:ext uri="{BB962C8B-B14F-4D97-AF65-F5344CB8AC3E}">
        <p14:creationId xmlns:p14="http://schemas.microsoft.com/office/powerpoint/2010/main" val="3451833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AC1838-3212-4B50-9763-897D3E22B6EA}" type="slidenum">
              <a:rPr lang="en-US"/>
              <a:pPr fontAlgn="base">
                <a:spcBef>
                  <a:spcPct val="0"/>
                </a:spcBef>
                <a:spcAft>
                  <a:spcPct val="0"/>
                </a:spcAft>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fld id="{63558CB0-4DD8-48E5-A5E3-EC1CF5ACC8C8}" type="datetimeFigureOut">
              <a:rPr lang="ru-RU"/>
              <a:pPr>
                <a:defRPr/>
              </a:pPr>
              <a:t>10.11.2016</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60586FDF-0A30-4CFF-B97E-2FF82200644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28511E41-A5A0-42CD-846D-7707F488474F}" type="datetimeFigureOut">
              <a:rPr lang="ru-RU"/>
              <a:pPr>
                <a:defRPr/>
              </a:pPr>
              <a:t>10.11.2016</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2827A22-B494-42AB-B991-D171D1E4783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fld id="{67658774-81DE-4983-84CE-5BEFB4E4836C}" type="datetimeFigureOut">
              <a:rPr lang="ru-RU"/>
              <a:pPr>
                <a:defRPr/>
              </a:pPr>
              <a:t>10.11.2016</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8972225D-328A-4C46-BBE9-5B262EDC840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3FFA51F6-8EDD-4E1E-969E-275E2E3CDF47}" type="datetimeFigureOut">
              <a:rPr lang="ru-RU"/>
              <a:pPr>
                <a:defRPr/>
              </a:pPr>
              <a:t>10.11.2016</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0D7FD06-2A5A-45A3-B5E1-4B7135DD991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F0D2B4A4-343A-4076-A061-BEFEE3B0D988}" type="datetimeFigureOut">
              <a:rPr lang="ru-RU"/>
              <a:pPr>
                <a:defRPr/>
              </a:pPr>
              <a:t>10.11.2016</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1EF101FF-E687-4375-8F85-8C3BFC6CC22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6241B5F7-AEF4-4188-A80D-EC66EDB6F3ED}" type="datetimeFigureOut">
              <a:rPr lang="ru-RU"/>
              <a:pPr>
                <a:defRPr/>
              </a:pPr>
              <a:t>10.11.2016</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DB77B6D3-FDB9-4406-8973-D0B3C46B349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CA75C31A-676E-44E2-AADB-0F1AB0091C40}" type="datetimeFigureOut">
              <a:rPr lang="ru-RU"/>
              <a:pPr>
                <a:defRPr/>
              </a:pPr>
              <a:t>10.11.2016</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51EDE39F-D375-47EF-B531-9DA1463D5E7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A855AFEC-BAE2-4F47-B7F8-0BEDFCE0D053}" type="datetimeFigureOut">
              <a:rPr lang="ru-RU"/>
              <a:pPr>
                <a:defRPr/>
              </a:pPr>
              <a:t>10.11.2016</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9C03A7AA-8586-4D1C-ADD7-3D7C950EA49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9" name="Date Placeholder 1"/>
          <p:cNvSpPr>
            <a:spLocks noGrp="1"/>
          </p:cNvSpPr>
          <p:nvPr>
            <p:ph type="dt" sz="half" idx="10"/>
          </p:nvPr>
        </p:nvSpPr>
        <p:spPr/>
        <p:txBody>
          <a:bodyPr/>
          <a:lstStyle>
            <a:lvl1pPr>
              <a:defRPr/>
            </a:lvl1pPr>
          </a:lstStyle>
          <a:p>
            <a:pPr>
              <a:defRPr/>
            </a:pPr>
            <a:fld id="{D518DDD7-8480-4F8E-80DA-3A99BB95D433}" type="datetimeFigureOut">
              <a:rPr lang="ru-RU"/>
              <a:pPr>
                <a:defRPr/>
              </a:pPr>
              <a:t>10.11.2016</a:t>
            </a:fld>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CFC5D786-FBFB-4F9C-91A3-0CDDB6AFCB1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fld id="{AE9233E4-CAF8-4E53-8FB1-86564584CFF8}" type="datetimeFigureOut">
              <a:rPr lang="ru-RU"/>
              <a:pPr>
                <a:defRPr/>
              </a:pPr>
              <a:t>10.11.2016</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4C0CC012-1802-4C77-A88E-040467A0DA7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fld id="{FF0B02E1-1A0B-4ACD-B509-1F68544FC7EC}" type="datetimeFigureOut">
              <a:rPr lang="ru-RU"/>
              <a:pPr>
                <a:defRPr/>
              </a:pPr>
              <a:t>10.11.2016</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4AA23A84-8841-4235-B7C5-0BF1983DEE2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defRPr>
            </a:lvl1pPr>
          </a:lstStyle>
          <a:p>
            <a:pPr>
              <a:defRPr/>
            </a:pPr>
            <a:fld id="{77BE0920-1AE8-4C1F-817F-27A13CFDFAFF}" type="datetimeFigureOut">
              <a:rPr lang="ru-RU"/>
              <a:pPr>
                <a:defRPr/>
              </a:pPr>
              <a:t>10.11.2016</a:t>
            </a:fld>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defRPr>
            </a:lvl1pPr>
          </a:lstStyle>
          <a:p>
            <a:pPr>
              <a:defRPr/>
            </a:pPr>
            <a:fld id="{81383013-6159-4B07-9AB7-5EA8974F5140}" type="slidenum">
              <a:rPr lang="ru-RU"/>
              <a:pPr>
                <a:defRPr/>
              </a:pPr>
              <a:t>‹#›</a:t>
            </a:fld>
            <a:endParaRPr lang="ru-RU"/>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75" r:id="rId8"/>
    <p:sldLayoutId id="2147483676" r:id="rId9"/>
    <p:sldLayoutId id="2147483667" r:id="rId10"/>
    <p:sldLayoutId id="2147483677" r:id="rId11"/>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685800" y="620713"/>
            <a:ext cx="7772400" cy="1800225"/>
          </a:xfrm>
        </p:spPr>
        <p:txBody>
          <a:bodyPr/>
          <a:lstStyle/>
          <a:p>
            <a:pPr eaLnBrk="1" hangingPunct="1"/>
            <a:r>
              <a:rPr lang="az-Latn-AZ" dirty="0" smtClean="0">
                <a:latin typeface="Times New Roman" pitchFamily="18" charset="0"/>
                <a:cs typeface="Times New Roman" pitchFamily="18" charset="0"/>
              </a:rPr>
              <a:t>1 saylı Protokolun 1-ci maddəsi Mülkiyyət hüququ</a:t>
            </a:r>
            <a:endParaRPr lang="ru-RU" dirty="0" smtClean="0">
              <a:latin typeface="Times New Roman" pitchFamily="18" charset="0"/>
              <a:cs typeface="Times New Roman" pitchFamily="18" charset="0"/>
            </a:endParaRPr>
          </a:p>
        </p:txBody>
      </p:sp>
      <p:sp>
        <p:nvSpPr>
          <p:cNvPr id="14338" name="Подзаголовок 2"/>
          <p:cNvSpPr>
            <a:spLocks noGrp="1"/>
          </p:cNvSpPr>
          <p:nvPr>
            <p:ph type="subTitle" idx="1"/>
          </p:nvPr>
        </p:nvSpPr>
        <p:spPr>
          <a:xfrm>
            <a:off x="1403350" y="2852738"/>
            <a:ext cx="7345363" cy="2592486"/>
          </a:xfrm>
        </p:spPr>
        <p:txBody>
          <a:bodyPr/>
          <a:lstStyle/>
          <a:p>
            <a:pPr eaLnBrk="1" hangingPunct="1">
              <a:lnSpc>
                <a:spcPct val="90000"/>
              </a:lnSpc>
            </a:pPr>
            <a:r>
              <a:rPr lang="az-Latn-AZ" sz="1900" dirty="0" smtClean="0"/>
              <a:t>                   </a:t>
            </a:r>
          </a:p>
          <a:p>
            <a:pPr eaLnBrk="1" hangingPunct="1">
              <a:lnSpc>
                <a:spcPct val="90000"/>
              </a:lnSpc>
            </a:pPr>
            <a:r>
              <a:rPr lang="az-Latn-AZ" sz="2800" b="1" i="1" dirty="0" smtClean="0">
                <a:latin typeface="Times New Roman" pitchFamily="18" charset="0"/>
                <a:cs typeface="Times New Roman" pitchFamily="18" charset="0"/>
              </a:rPr>
              <a:t>                  Vüsal Əhmədov,</a:t>
            </a:r>
          </a:p>
          <a:p>
            <a:pPr eaLnBrk="1" hangingPunct="1">
              <a:lnSpc>
                <a:spcPct val="90000"/>
              </a:lnSpc>
            </a:pPr>
            <a:r>
              <a:rPr lang="az-Latn-AZ" sz="2800" b="1" i="1" dirty="0" smtClean="0">
                <a:latin typeface="Times New Roman" pitchFamily="18" charset="0"/>
                <a:cs typeface="Times New Roman" pitchFamily="18" charset="0"/>
              </a:rPr>
              <a:t>Ədliyyə Akademiyasının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Elmi</a:t>
            </a:r>
            <a:r>
              <a:rPr lang="en-US" sz="2800" b="1" i="1" dirty="0" smtClean="0">
                <a:latin typeface="Times New Roman" pitchFamily="18" charset="0"/>
                <a:cs typeface="Times New Roman" pitchFamily="18" charset="0"/>
              </a:rPr>
              <a:t>-t</a:t>
            </a:r>
            <a:r>
              <a:rPr lang="az-Latn-AZ" sz="2800" b="1" i="1" dirty="0" smtClean="0">
                <a:latin typeface="Times New Roman" pitchFamily="18" charset="0"/>
                <a:cs typeface="Times New Roman" pitchFamily="18" charset="0"/>
              </a:rPr>
              <a:t>ədqiqat və məhkəmə presedenti şöbəsinin rəisi vəzifəsini icra edən, hüquq üzrə fəlsəfə </a:t>
            </a:r>
            <a:r>
              <a:rPr lang="az-Latn-AZ" sz="2800" b="1" i="1" dirty="0" smtClean="0">
                <a:latin typeface="Times New Roman" pitchFamily="18" charset="0"/>
                <a:cs typeface="Times New Roman" pitchFamily="18" charset="0"/>
              </a:rPr>
              <a:t>doktoru</a:t>
            </a:r>
            <a:endParaRPr lang="en-US" sz="2800" b="1" i="1" dirty="0" smtClean="0">
              <a:latin typeface="Times New Roman" pitchFamily="18" charset="0"/>
              <a:cs typeface="Times New Roman" pitchFamily="18" charset="0"/>
            </a:endParaRPr>
          </a:p>
          <a:p>
            <a:pPr eaLnBrk="1" hangingPunct="1">
              <a:lnSpc>
                <a:spcPct val="90000"/>
              </a:lnSpc>
            </a:pPr>
            <a:r>
              <a:rPr lang="en-US" sz="2800" b="1" i="1" smtClean="0">
                <a:latin typeface="Times New Roman" pitchFamily="18" charset="0"/>
                <a:cs typeface="Times New Roman" pitchFamily="18" charset="0"/>
              </a:rPr>
              <a:t>2016</a:t>
            </a:r>
            <a:endParaRPr lang="en-US" sz="2800" b="1" i="1" dirty="0" smtClean="0">
              <a:latin typeface="Times New Roman" pitchFamily="18" charset="0"/>
              <a:cs typeface="Times New Roman" pitchFamily="18" charset="0"/>
            </a:endParaRPr>
          </a:p>
          <a:p>
            <a:pPr eaLnBrk="1" hangingPunct="1">
              <a:lnSpc>
                <a:spcPct val="90000"/>
              </a:lnSpc>
            </a:pPr>
            <a:endParaRPr lang="ru-RU" sz="2800" b="1"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rtlCol="0">
            <a:normAutofit fontScale="92500" lnSpcReduction="10000"/>
          </a:bodyPr>
          <a:lstStyle/>
          <a:p>
            <a:pPr marL="274320" indent="-274320" eaLnBrk="1" fontAlgn="auto" hangingPunct="1">
              <a:spcAft>
                <a:spcPts val="0"/>
              </a:spcAft>
              <a:defRPr/>
            </a:pPr>
            <a:r>
              <a:rPr lang="az-Latn-AZ" b="1" i="1" dirty="0" smtClean="0">
                <a:latin typeface="Times New Roman" pitchFamily="18" charset="0"/>
                <a:cs typeface="Times New Roman" pitchFamily="18" charset="0"/>
              </a:rPr>
              <a:t>Sporrong və Lonnrot İsveçı qarşı</a:t>
            </a:r>
            <a:r>
              <a:rPr lang="ru-RU" b="1" i="1" dirty="0" smtClean="0">
                <a:latin typeface="Times New Roman" pitchFamily="18" charset="0"/>
                <a:cs typeface="Times New Roman" pitchFamily="18" charset="0"/>
              </a:rPr>
              <a:t>С, </a:t>
            </a:r>
            <a:r>
              <a:rPr lang="ru-RU" b="1" i="1" dirty="0">
                <a:latin typeface="Times New Roman" pitchFamily="18" charset="0"/>
                <a:cs typeface="Times New Roman" pitchFamily="18" charset="0"/>
              </a:rPr>
              <a:t>А 52 (1982) </a:t>
            </a:r>
            <a:r>
              <a:rPr lang="az-Latn-AZ" b="1" i="1" dirty="0">
                <a:latin typeface="Times New Roman" pitchFamily="18" charset="0"/>
                <a:cs typeface="Times New Roman" pitchFamily="18" charset="0"/>
              </a:rPr>
              <a:t>-</a:t>
            </a:r>
            <a:endParaRPr lang="ru-RU" b="1" i="1" dirty="0">
              <a:latin typeface="Times New Roman" pitchFamily="18" charset="0"/>
              <a:cs typeface="Times New Roman" pitchFamily="18" charset="0"/>
            </a:endParaRPr>
          </a:p>
          <a:p>
            <a:pPr marL="274320" indent="-274320" eaLnBrk="1" fontAlgn="auto" hangingPunct="1">
              <a:spcAft>
                <a:spcPts val="0"/>
              </a:spcAft>
              <a:defRPr/>
            </a:pPr>
            <a:endParaRPr lang="az-Latn-AZ" dirty="0" smtClean="0">
              <a:latin typeface="Times New Roman" pitchFamily="18" charset="0"/>
              <a:cs typeface="Times New Roman" pitchFamily="18" charset="0"/>
            </a:endParaRPr>
          </a:p>
          <a:p>
            <a:pPr marL="274320" indent="-274320" eaLnBrk="1" fontAlgn="auto" hangingPunct="1">
              <a:spcAft>
                <a:spcPts val="0"/>
              </a:spcAft>
              <a:defRPr/>
            </a:pPr>
            <a:r>
              <a:rPr lang="az-Latn-AZ" dirty="0" smtClean="0">
                <a:latin typeface="Times New Roman" pitchFamily="18" charset="0"/>
                <a:cs typeface="Times New Roman" pitchFamily="18" charset="0"/>
              </a:rPr>
              <a:t>Birincisi, öz əmlakından (mülkiyyətindən) maneəsiz istifadəni;</a:t>
            </a:r>
          </a:p>
          <a:p>
            <a:pPr marL="274320" indent="-274320" eaLnBrk="1" fontAlgn="auto" hangingPunct="1">
              <a:spcAft>
                <a:spcPts val="0"/>
              </a:spcAft>
              <a:defRPr/>
            </a:pPr>
            <a:endParaRPr lang="az-Latn-AZ" dirty="0" smtClean="0">
              <a:latin typeface="Times New Roman" pitchFamily="18" charset="0"/>
              <a:cs typeface="Times New Roman" pitchFamily="18" charset="0"/>
            </a:endParaRPr>
          </a:p>
          <a:p>
            <a:pPr marL="274320" indent="-274320" eaLnBrk="1" fontAlgn="auto" hangingPunct="1">
              <a:spcAft>
                <a:spcPts val="0"/>
              </a:spcAft>
              <a:defRPr/>
            </a:pPr>
            <a:r>
              <a:rPr lang="az-Latn-AZ" dirty="0" smtClean="0">
                <a:latin typeface="Times New Roman" pitchFamily="18" charset="0"/>
                <a:cs typeface="Times New Roman" pitchFamily="18" charset="0"/>
              </a:rPr>
              <a:t>İkincisi, mülkiyyətdən məhrum etmənin şərtlərini;</a:t>
            </a:r>
          </a:p>
          <a:p>
            <a:pPr marL="274320" indent="-274320" eaLnBrk="1" fontAlgn="auto" hangingPunct="1">
              <a:spcAft>
                <a:spcPts val="0"/>
              </a:spcAft>
              <a:defRPr/>
            </a:pPr>
            <a:endParaRPr lang="az-Latn-AZ" dirty="0" smtClean="0">
              <a:latin typeface="Times New Roman" pitchFamily="18" charset="0"/>
              <a:cs typeface="Times New Roman" pitchFamily="18" charset="0"/>
            </a:endParaRPr>
          </a:p>
          <a:p>
            <a:pPr marL="274320" indent="-274320" eaLnBrk="1" fontAlgn="auto" hangingPunct="1">
              <a:spcAft>
                <a:spcPts val="0"/>
              </a:spcAft>
              <a:defRPr/>
            </a:pPr>
            <a:r>
              <a:rPr lang="az-Latn-AZ" dirty="0" smtClean="0">
                <a:latin typeface="Times New Roman" pitchFamily="18" charset="0"/>
                <a:cs typeface="Times New Roman" pitchFamily="18" charset="0"/>
              </a:rPr>
              <a:t>Üçüncüsü, mülkiyyətdən istifadəyə ümumi maraqlar uyğun olaraq dövlətin nəzarət etmək hüququ nəzərdə tutulur.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az-Latn-AZ" dirty="0" smtClean="0">
                <a:latin typeface="Times New Roman" pitchFamily="18" charset="0"/>
                <a:cs typeface="Times New Roman" pitchFamily="18" charset="0"/>
              </a:rPr>
              <a:t>Maddə üç müxtəlif prinsipi özündə ehtiva edir</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ъект 1"/>
          <p:cNvSpPr>
            <a:spLocks noGrp="1"/>
          </p:cNvSpPr>
          <p:nvPr>
            <p:ph idx="1"/>
          </p:nvPr>
        </p:nvSpPr>
        <p:spPr/>
        <p:txBody>
          <a:bodyPr/>
          <a:lstStyle/>
          <a:p>
            <a:pPr eaLnBrk="1" hangingPunct="1"/>
            <a:r>
              <a:rPr lang="az-Latn-AZ" b="1" i="1" smtClean="0">
                <a:latin typeface="Times New Roman" pitchFamily="18" charset="0"/>
                <a:cs typeface="Times New Roman" pitchFamily="18" charset="0"/>
              </a:rPr>
              <a:t>Breymlid və Malstrum İsveçə qarşı </a:t>
            </a:r>
            <a:r>
              <a:rPr lang="az-Latn-AZ" i="1" smtClean="0">
                <a:latin typeface="Times New Roman" pitchFamily="18" charset="0"/>
                <a:cs typeface="Times New Roman" pitchFamily="18" charset="0"/>
              </a:rPr>
              <a:t>məhkəmə işində </a:t>
            </a:r>
            <a:r>
              <a:rPr lang="ru-RU" smtClean="0">
                <a:latin typeface="Times New Roman" pitchFamily="18" charset="0"/>
                <a:cs typeface="Times New Roman" pitchFamily="18" charset="0"/>
              </a:rPr>
              <a:t>(1982, 8588/79</a:t>
            </a:r>
            <a:r>
              <a:rPr lang="az-Latn-AZ" smtClean="0">
                <a:latin typeface="Times New Roman" pitchFamily="18" charset="0"/>
                <a:cs typeface="Times New Roman" pitchFamily="18" charset="0"/>
              </a:rPr>
              <a:t>, </a:t>
            </a:r>
            <a:r>
              <a:rPr lang="ru-RU" smtClean="0">
                <a:latin typeface="Times New Roman" pitchFamily="18" charset="0"/>
                <a:cs typeface="Times New Roman" pitchFamily="18" charset="0"/>
              </a:rPr>
              <a:t>8589/79)</a:t>
            </a:r>
            <a:r>
              <a:rPr lang="az-Latn-AZ" smtClean="0">
                <a:latin typeface="Times New Roman" pitchFamily="18" charset="0"/>
                <a:cs typeface="Times New Roman" pitchFamily="18" charset="0"/>
              </a:rPr>
              <a:t> Avropa Məhkəməsi şirkətin səhmlərinə 1-ci maddənin tətbiqinin mümkünlüyünü təstiqlədi.</a:t>
            </a:r>
            <a:endParaRPr lang="ru-RU" smtClean="0">
              <a:latin typeface="Times New Roman" pitchFamily="18" charset="0"/>
              <a:cs typeface="Times New Roman" pitchFamily="18" charset="0"/>
            </a:endParaRPr>
          </a:p>
        </p:txBody>
      </p:sp>
      <p:sp>
        <p:nvSpPr>
          <p:cNvPr id="25602" name="Заголовок 2"/>
          <p:cNvSpPr>
            <a:spLocks noGrp="1"/>
          </p:cNvSpPr>
          <p:nvPr>
            <p:ph type="title"/>
          </p:nvPr>
        </p:nvSpPr>
        <p:spPr/>
        <p:txBody>
          <a:bodyPr/>
          <a:lstStyle/>
          <a:p>
            <a:pPr eaLnBrk="1" hangingPunct="1"/>
            <a:r>
              <a:rPr lang="az-Latn-AZ" b="1" smtClean="0">
                <a:latin typeface="Times New Roman" pitchFamily="18" charset="0"/>
                <a:cs typeface="Times New Roman" pitchFamily="18" charset="0"/>
              </a:rPr>
              <a:t>Mülkiyyət hüququnun hüdudları</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ъект 1"/>
          <p:cNvSpPr>
            <a:spLocks noGrp="1"/>
          </p:cNvSpPr>
          <p:nvPr>
            <p:ph idx="1"/>
          </p:nvPr>
        </p:nvSpPr>
        <p:spPr/>
        <p:txBody>
          <a:bodyPr/>
          <a:lstStyle/>
          <a:p>
            <a:pPr eaLnBrk="1" hangingPunct="1"/>
            <a:r>
              <a:rPr lang="az-Latn-AZ" b="1" smtClean="0">
                <a:latin typeface="Times New Roman" pitchFamily="18" charset="0"/>
                <a:cs typeface="Times New Roman" pitchFamily="18" charset="0"/>
              </a:rPr>
              <a:t>Stran yunan neftayırma zavodu Yunanıstana qarşı </a:t>
            </a:r>
            <a:r>
              <a:rPr lang="az-Latn-AZ" smtClean="0">
                <a:latin typeface="Times New Roman" pitchFamily="18" charset="0"/>
                <a:cs typeface="Times New Roman" pitchFamily="18" charset="0"/>
              </a:rPr>
              <a:t>məhkəmə işində Avropa Məhkəməsi qərara aldı ki arbitraj qərarı 1 saylı protokolun 1-ci maddəsi baxımından mülkiyyət sayıla bilər.</a:t>
            </a:r>
            <a:endParaRPr lang="ru-RU" smtClean="0">
              <a:latin typeface="Times New Roman" pitchFamily="18" charset="0"/>
              <a:cs typeface="Times New Roman" pitchFamily="18" charset="0"/>
            </a:endParaRPr>
          </a:p>
        </p:txBody>
      </p:sp>
      <p:sp>
        <p:nvSpPr>
          <p:cNvPr id="26626"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Mülkiyyət hüququqnun hüdudları</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ъект 1"/>
          <p:cNvSpPr>
            <a:spLocks noGrp="1"/>
          </p:cNvSpPr>
          <p:nvPr>
            <p:ph idx="1"/>
          </p:nvPr>
        </p:nvSpPr>
        <p:spPr/>
        <p:txBody>
          <a:bodyPr/>
          <a:lstStyle/>
          <a:p>
            <a:pPr eaLnBrk="1" hangingPunct="1"/>
            <a:r>
              <a:rPr lang="az-Latn-AZ" smtClean="0">
                <a:latin typeface="Times New Roman" pitchFamily="18" charset="0"/>
                <a:cs typeface="Times New Roman" pitchFamily="18" charset="0"/>
              </a:rPr>
              <a:t>1 saylı Protokolun 1-ci maddəsinni tətbiq dairəsinin güniş olduğunu nümayiş etdirən iş </a:t>
            </a:r>
            <a:r>
              <a:rPr lang="ru-RU" i="1" smtClean="0">
                <a:latin typeface="Times New Roman" pitchFamily="18" charset="0"/>
                <a:cs typeface="Times New Roman" pitchFamily="18" charset="0"/>
              </a:rPr>
              <a:t>«</a:t>
            </a:r>
            <a:r>
              <a:rPr lang="az-Latn-AZ" b="1" i="1" smtClean="0">
                <a:latin typeface="Times New Roman" pitchFamily="18" charset="0"/>
                <a:cs typeface="Times New Roman" pitchFamily="18" charset="0"/>
              </a:rPr>
              <a:t>Payn Velli Developments Ltd</a:t>
            </a:r>
            <a:r>
              <a:rPr lang="ru-RU" b="1" i="1" smtClean="0">
                <a:latin typeface="Times New Roman" pitchFamily="18" charset="0"/>
                <a:cs typeface="Times New Roman" pitchFamily="18" charset="0"/>
              </a:rPr>
              <a:t>» </a:t>
            </a:r>
            <a:r>
              <a:rPr lang="az-Latn-AZ" b="1" i="1" smtClean="0">
                <a:latin typeface="Times New Roman" pitchFamily="18" charset="0"/>
                <a:cs typeface="Times New Roman" pitchFamily="18" charset="0"/>
              </a:rPr>
              <a:t>şirkəti İrlandiyaya qarşı </a:t>
            </a:r>
            <a:r>
              <a:rPr lang="az-Latn-AZ" i="1" smtClean="0">
                <a:latin typeface="Times New Roman" pitchFamily="18" charset="0"/>
                <a:cs typeface="Times New Roman" pitchFamily="18" charset="0"/>
              </a:rPr>
              <a:t>işdə Avropa Məhkəməsi qərara aldı ki müəyyən halların baş verəcəyini hüquqa uyğun olaraq gözləmə 1-ci maddənin müdafiə etdiyi hüquq sayıla bilər.</a:t>
            </a:r>
            <a:endParaRPr lang="ru-RU" smtClean="0">
              <a:latin typeface="Times New Roman" pitchFamily="18" charset="0"/>
              <a:cs typeface="Times New Roman" pitchFamily="18" charset="0"/>
            </a:endParaRPr>
          </a:p>
        </p:txBody>
      </p:sp>
      <p:sp>
        <p:nvSpPr>
          <p:cNvPr id="27650"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Mülkiyyət hüququnun hüdudları</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Объект 1"/>
          <p:cNvSpPr>
            <a:spLocks noGrp="1"/>
          </p:cNvSpPr>
          <p:nvPr>
            <p:ph idx="1"/>
          </p:nvPr>
        </p:nvSpPr>
        <p:spPr/>
        <p:txBody>
          <a:bodyPr/>
          <a:lstStyle/>
          <a:p>
            <a:pPr eaLnBrk="1" hangingPunct="1"/>
            <a:r>
              <a:rPr lang="ru-RU" i="1" smtClean="0">
                <a:latin typeface="Times New Roman" pitchFamily="18" charset="0"/>
                <a:cs typeface="Times New Roman" pitchFamily="18" charset="0"/>
              </a:rPr>
              <a:t>«</a:t>
            </a:r>
            <a:r>
              <a:rPr lang="az-Latn-AZ" b="1" i="1" smtClean="0">
                <a:latin typeface="Times New Roman" pitchFamily="18" charset="0"/>
                <a:cs typeface="Times New Roman" pitchFamily="18" charset="0"/>
              </a:rPr>
              <a:t>Tre Traktorer AB</a:t>
            </a:r>
            <a:r>
              <a:rPr lang="ru-RU" b="1" i="1" smtClean="0">
                <a:latin typeface="Times New Roman" pitchFamily="18" charset="0"/>
                <a:cs typeface="Times New Roman" pitchFamily="18" charset="0"/>
              </a:rPr>
              <a:t>» </a:t>
            </a:r>
            <a:r>
              <a:rPr lang="az-Latn-AZ" b="1" i="1" smtClean="0">
                <a:latin typeface="Times New Roman" pitchFamily="18" charset="0"/>
                <a:cs typeface="Times New Roman" pitchFamily="18" charset="0"/>
              </a:rPr>
              <a:t>İsveçə qarşı</a:t>
            </a:r>
            <a:r>
              <a:rPr lang="az-Latn-AZ" i="1" smtClean="0">
                <a:latin typeface="Times New Roman" pitchFamily="18" charset="0"/>
                <a:cs typeface="Times New Roman" pitchFamily="18" charset="0"/>
              </a:rPr>
              <a:t> məhkəmə işi üzrə Avropa Məhkəməsinin qərarı sahibkarlıq fəaliyyətinin həyata keçirilməsi ilə bağlı iqtisadi maraqlara 1 saylı protokolun 1-ci maddəsinin tətəbiqinin bariz nümunəsidir</a:t>
            </a:r>
            <a:endParaRPr lang="ru-RU" smtClean="0">
              <a:latin typeface="Times New Roman" pitchFamily="18" charset="0"/>
              <a:cs typeface="Times New Roman" pitchFamily="18" charset="0"/>
            </a:endParaRPr>
          </a:p>
        </p:txBody>
      </p:sp>
      <p:sp>
        <p:nvSpPr>
          <p:cNvPr id="28674"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Mülkiyyət hüququnun hüdudları</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ъект 1"/>
          <p:cNvSpPr>
            <a:spLocks noGrp="1"/>
          </p:cNvSpPr>
          <p:nvPr>
            <p:ph idx="1"/>
          </p:nvPr>
        </p:nvSpPr>
        <p:spPr/>
        <p:txBody>
          <a:bodyPr/>
          <a:lstStyle/>
          <a:p>
            <a:pPr eaLnBrk="1" hangingPunct="1"/>
            <a:r>
              <a:rPr lang="az-Latn-AZ" b="1" i="1" smtClean="0">
                <a:latin typeface="Times New Roman" pitchFamily="18" charset="0"/>
                <a:cs typeface="Times New Roman" pitchFamily="18" charset="0"/>
              </a:rPr>
              <a:t>Müller Avstriyaya qarşı məhkəmə işində </a:t>
            </a:r>
            <a:r>
              <a:rPr lang="az-Latn-AZ" i="1" smtClean="0">
                <a:latin typeface="Times New Roman" pitchFamily="18" charset="0"/>
                <a:cs typeface="Times New Roman" pitchFamily="18" charset="0"/>
              </a:rPr>
              <a:t>Avropa Məhkəməsi müəyyən etdi ki, p</a:t>
            </a:r>
            <a:r>
              <a:rPr lang="az-Latn-AZ" smtClean="0">
                <a:latin typeface="Times New Roman" pitchFamily="18" charset="0"/>
                <a:cs typeface="Times New Roman" pitchFamily="18" charset="0"/>
              </a:rPr>
              <a:t>ensiya almaq hüququ 1 saylı Protokolun 1-ci maddəsinin müdafiə obyekti ola bilər. </a:t>
            </a:r>
            <a:endParaRPr lang="ru-RU" smtClean="0">
              <a:latin typeface="Times New Roman" pitchFamily="18" charset="0"/>
              <a:cs typeface="Times New Roman" pitchFamily="18" charset="0"/>
            </a:endParaRPr>
          </a:p>
        </p:txBody>
      </p:sp>
      <p:sp>
        <p:nvSpPr>
          <p:cNvPr id="29698"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Mülkiyyət hüququnun hüdudları</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ъект 1"/>
          <p:cNvSpPr>
            <a:spLocks noGrp="1"/>
          </p:cNvSpPr>
          <p:nvPr>
            <p:ph idx="1"/>
          </p:nvPr>
        </p:nvSpPr>
        <p:spPr/>
        <p:txBody>
          <a:bodyPr/>
          <a:lstStyle/>
          <a:p>
            <a:pPr algn="just" eaLnBrk="1" hangingPunct="1"/>
            <a:r>
              <a:rPr lang="az-Latn-AZ" b="1" smtClean="0">
                <a:latin typeface="Times New Roman" pitchFamily="18" charset="0"/>
                <a:cs typeface="Times New Roman" pitchFamily="18" charset="0"/>
              </a:rPr>
              <a:t>S. Birləşmiş Krallığa qarşı məhkəmə işində </a:t>
            </a:r>
            <a:r>
              <a:rPr lang="az-Latn-AZ" smtClean="0">
                <a:latin typeface="Times New Roman" pitchFamily="18" charset="0"/>
                <a:cs typeface="Times New Roman" pitchFamily="18" charset="0"/>
              </a:rPr>
              <a:t>Avropa Məhkəməsi müəyyən etdi ki, şəxs 1-ci maddənin təminatlarının onun işinə tətbiq edilməsi üçün dövlətdaxili qanunvericilik əsasında müəyyən hüquqlara malik olmalıdır ki, Konvensiya mənası baxımından bu əmlak mülkiyyət sayıla bilsin. </a:t>
            </a:r>
            <a:endParaRPr lang="ru-RU"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az-Latn-AZ" b="1" dirty="0" smtClean="0">
                <a:latin typeface="Times New Roman" pitchFamily="18" charset="0"/>
                <a:cs typeface="Times New Roman" pitchFamily="18" charset="0"/>
              </a:rPr>
              <a:t>Mülkiyyət anlayışınını müstəqil məna daşıması</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Объект 1"/>
          <p:cNvSpPr>
            <a:spLocks noGrp="1"/>
          </p:cNvSpPr>
          <p:nvPr>
            <p:ph idx="1"/>
          </p:nvPr>
        </p:nvSpPr>
        <p:spPr/>
        <p:txBody>
          <a:bodyPr/>
          <a:lstStyle/>
          <a:p>
            <a:pPr algn="just" eaLnBrk="1" hangingPunct="1"/>
            <a:r>
              <a:rPr lang="az-Latn-AZ" b="1" smtClean="0">
                <a:latin typeface="Times New Roman" pitchFamily="18" charset="0"/>
                <a:cs typeface="Times New Roman" pitchFamily="18" charset="0"/>
              </a:rPr>
              <a:t>Marks Belçikaya qarşı məhkmə işində </a:t>
            </a:r>
            <a:r>
              <a:rPr lang="az-Latn-AZ" smtClean="0">
                <a:latin typeface="Times New Roman" pitchFamily="18" charset="0"/>
                <a:cs typeface="Times New Roman" pitchFamily="18" charset="0"/>
              </a:rPr>
              <a:t>Avropa Məhkəməsi qərara aldı ki 1 saylı Protokolun 1-ci maddəsi yalnız şəxsin hal-hazırda mövcud olan mülkiyyəti barəsində tələblərə şamil olunur. Başqa sözlə bu maddə gələcəkdə əldə ediləcək mülkiyyət hüququna təminat vermir. </a:t>
            </a:r>
            <a:endParaRPr lang="ru-RU"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az-Latn-AZ" b="1" dirty="0" smtClean="0">
                <a:latin typeface="Times New Roman" pitchFamily="18" charset="0"/>
                <a:cs typeface="Times New Roman" pitchFamily="18" charset="0"/>
              </a:rPr>
              <a:t>Gələcəkdə mülkiyyət almaq hüququna təminat verilməməsi</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Объект 1"/>
          <p:cNvSpPr>
            <a:spLocks noGrp="1"/>
          </p:cNvSpPr>
          <p:nvPr>
            <p:ph idx="1"/>
          </p:nvPr>
        </p:nvSpPr>
        <p:spPr/>
        <p:txBody>
          <a:bodyPr/>
          <a:lstStyle/>
          <a:p>
            <a:pPr eaLnBrk="1" hangingPunct="1"/>
            <a:r>
              <a:rPr lang="az-Latn-AZ" smtClean="0">
                <a:latin typeface="Times New Roman" pitchFamily="18" charset="0"/>
                <a:cs typeface="Times New Roman" pitchFamily="18" charset="0"/>
              </a:rPr>
              <a:t>Şirkətlər onların mülkiyyət hüquqlarına müdaxilə baş verdikdə 1-ci maddəyə istinadən iddia tələblərini irəli sürə bilərlər.</a:t>
            </a:r>
            <a:r>
              <a:rPr lang="az-Latn-AZ" b="1" i="1" smtClean="0">
                <a:latin typeface="Times New Roman" pitchFamily="18" charset="0"/>
                <a:cs typeface="Times New Roman" pitchFamily="18" charset="0"/>
              </a:rPr>
              <a:t> </a:t>
            </a:r>
            <a:r>
              <a:rPr lang="az-Latn-AZ" smtClean="0">
                <a:latin typeface="Times New Roman" pitchFamily="18" charset="0"/>
                <a:cs typeface="Times New Roman" pitchFamily="18" charset="0"/>
              </a:rPr>
              <a:t>Lakin bir qayda olaraq səhmdarlar şirkətə dəyən ziyanla bağlı bu maddəyə istinadən tələblər irəli sürmək hüququna malik deyillər</a:t>
            </a:r>
            <a:r>
              <a:rPr lang="az-Latn-AZ" b="1" i="1" smtClean="0">
                <a:latin typeface="Times New Roman" pitchFamily="18" charset="0"/>
                <a:cs typeface="Times New Roman" pitchFamily="18" charset="0"/>
              </a:rPr>
              <a:t>- Aqroteksim Yunanıstana qarşı məhkəmə işi. </a:t>
            </a:r>
            <a:endParaRPr lang="ru-RU" b="1" smtClean="0">
              <a:latin typeface="Times New Roman" pitchFamily="18" charset="0"/>
              <a:cs typeface="Times New Roman" pitchFamily="18" charset="0"/>
            </a:endParaRPr>
          </a:p>
        </p:txBody>
      </p:sp>
      <p:sp>
        <p:nvSpPr>
          <p:cNvPr id="33794" name="Заголовок 2"/>
          <p:cNvSpPr>
            <a:spLocks noGrp="1"/>
          </p:cNvSpPr>
          <p:nvPr>
            <p:ph type="title"/>
          </p:nvPr>
        </p:nvSpPr>
        <p:spPr/>
        <p:txBody>
          <a:bodyPr/>
          <a:lstStyle/>
          <a:p>
            <a:pPr eaLnBrk="1" hangingPunct="1"/>
            <a:r>
              <a:rPr lang="az-Latn-AZ" b="1" smtClean="0">
                <a:latin typeface="Times New Roman" pitchFamily="18" charset="0"/>
                <a:cs typeface="Times New Roman" pitchFamily="18" charset="0"/>
              </a:rPr>
              <a:t>Hüquqi şəxslərin mülkiyyəti</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II gün </a:t>
            </a:r>
            <a:endParaRPr lang="ru-RU" smtClean="0">
              <a:latin typeface="Times New Roman" pitchFamily="18" charset="0"/>
              <a:cs typeface="Times New Roman" pitchFamily="18" charset="0"/>
            </a:endParaRPr>
          </a:p>
        </p:txBody>
      </p:sp>
      <p:pic>
        <p:nvPicPr>
          <p:cNvPr id="34818" name="Picture 2" descr="C:\Users\USER\Desktop\images.jpg"/>
          <p:cNvPicPr>
            <a:picLocks noGrp="1" noChangeAspect="1" noChangeArrowheads="1"/>
          </p:cNvPicPr>
          <p:nvPr>
            <p:ph idx="1"/>
          </p:nvPr>
        </p:nvPicPr>
        <p:blipFill>
          <a:blip r:embed="rId2"/>
          <a:srcRect/>
          <a:stretch>
            <a:fillRect/>
          </a:stretch>
        </p:blipFill>
        <p:spPr>
          <a:xfrm>
            <a:off x="3341688" y="3476625"/>
            <a:ext cx="2466975" cy="184785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I gün </a:t>
            </a:r>
            <a:endParaRPr lang="ru-RU" smtClean="0">
              <a:latin typeface="Times New Roman" pitchFamily="18" charset="0"/>
              <a:cs typeface="Times New Roman" pitchFamily="18" charset="0"/>
            </a:endParaRPr>
          </a:p>
        </p:txBody>
      </p:sp>
      <p:pic>
        <p:nvPicPr>
          <p:cNvPr id="15362" name="Picture 2" descr="C:\Users\USER\Desktop\images (1).jpg"/>
          <p:cNvPicPr>
            <a:picLocks noGrp="1" noChangeAspect="1" noChangeArrowheads="1"/>
          </p:cNvPicPr>
          <p:nvPr>
            <p:ph idx="1"/>
          </p:nvPr>
        </p:nvPicPr>
        <p:blipFill>
          <a:blip r:embed="rId2"/>
          <a:srcRect/>
          <a:stretch>
            <a:fillRect/>
          </a:stretch>
        </p:blipFill>
        <p:spPr>
          <a:xfrm>
            <a:off x="2555875" y="2781300"/>
            <a:ext cx="3887788" cy="2490788"/>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az-Latn-AZ" dirty="0" smtClean="0">
                <a:latin typeface="Times New Roman" panose="02020603050405020304" pitchFamily="18" charset="0"/>
                <a:cs typeface="Times New Roman" panose="02020603050405020304" pitchFamily="18" charset="0"/>
              </a:rPr>
              <a:t>Mülkiyyət hüququna müdaxilənin araşdırılması</a:t>
            </a:r>
            <a:endParaRPr lang="ru-RU" dirty="0">
              <a:latin typeface="Times New Roman" panose="02020603050405020304" pitchFamily="18" charset="0"/>
              <a:cs typeface="Times New Roman" panose="02020603050405020304" pitchFamily="18" charset="0"/>
            </a:endParaRPr>
          </a:p>
        </p:txBody>
      </p:sp>
      <p:sp>
        <p:nvSpPr>
          <p:cNvPr id="35842" name="Содержимое 2"/>
          <p:cNvSpPr>
            <a:spLocks noGrp="1"/>
          </p:cNvSpPr>
          <p:nvPr>
            <p:ph idx="1"/>
          </p:nvPr>
        </p:nvSpPr>
        <p:spPr>
          <a:xfrm>
            <a:off x="539750" y="2205038"/>
            <a:ext cx="7956550" cy="4924425"/>
          </a:xfrm>
        </p:spPr>
        <p:txBody>
          <a:bodyPr/>
          <a:lstStyle/>
          <a:p>
            <a:pPr eaLnBrk="1" hangingPunct="1"/>
            <a:endParaRPr lang="az-Latn-AZ" sz="2800" smtClean="0">
              <a:latin typeface="Times New Roman" pitchFamily="18" charset="0"/>
              <a:cs typeface="Times New Roman" pitchFamily="18" charset="0"/>
            </a:endParaRPr>
          </a:p>
          <a:p>
            <a:pPr eaLnBrk="1" hangingPunct="1"/>
            <a:endParaRPr lang="az-Latn-AZ" sz="2800" smtClean="0">
              <a:latin typeface="Times New Roman" pitchFamily="18" charset="0"/>
              <a:cs typeface="Times New Roman" pitchFamily="18" charset="0"/>
            </a:endParaRPr>
          </a:p>
          <a:p>
            <a:pPr eaLnBrk="1" hangingPunct="1"/>
            <a:r>
              <a:rPr lang="az-Latn-AZ" sz="2800" smtClean="0">
                <a:latin typeface="Times New Roman" pitchFamily="18" charset="0"/>
                <a:cs typeface="Times New Roman" pitchFamily="18" charset="0"/>
              </a:rPr>
              <a:t>Müdaxilə mövcuddurmu?</a:t>
            </a:r>
          </a:p>
          <a:p>
            <a:pPr eaLnBrk="1" hangingPunct="1"/>
            <a:r>
              <a:rPr lang="az-Latn-AZ" sz="2800" smtClean="0">
                <a:latin typeface="Times New Roman" pitchFamily="18" charset="0"/>
                <a:cs typeface="Times New Roman" pitchFamily="18" charset="0"/>
              </a:rPr>
              <a:t>Legitim və ya ictimai maraqlardan irəli gəlirmi?</a:t>
            </a:r>
          </a:p>
          <a:p>
            <a:pPr eaLnBrk="1" hangingPunct="1"/>
            <a:r>
              <a:rPr lang="az-Latn-AZ" sz="2800" smtClean="0">
                <a:latin typeface="Times New Roman" pitchFamily="18" charset="0"/>
                <a:cs typeface="Times New Roman" pitchFamily="18" charset="0"/>
              </a:rPr>
              <a:t>Müdaxilə mütənasibdirmi</a:t>
            </a:r>
            <a:r>
              <a:rPr lang="az-Latn-AZ" sz="4000" smtClean="0">
                <a:latin typeface="Times New Roman" pitchFamily="18" charset="0"/>
                <a:cs typeface="Times New Roman" pitchFamily="18" charset="0"/>
              </a:rPr>
              <a:t>?</a:t>
            </a:r>
            <a:endParaRPr lang="ru-RU" sz="4000" smtClean="0">
              <a:latin typeface="Times New Roman" pitchFamily="18" charset="0"/>
              <a:cs typeface="Times New Roman" pitchFamily="18" charset="0"/>
            </a:endParaRPr>
          </a:p>
        </p:txBody>
      </p:sp>
      <p:sp>
        <p:nvSpPr>
          <p:cNvPr id="36867" name="Номер слайда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718147-0F94-4A0B-B708-44BBED6CAA1F}" type="slidenum">
              <a:rPr lang="ru-RU"/>
              <a:pPr fontAlgn="base">
                <a:spcBef>
                  <a:spcPct val="0"/>
                </a:spcBef>
                <a:spcAft>
                  <a:spcPct val="0"/>
                </a:spcAft>
                <a:defRPr/>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Объект 1"/>
          <p:cNvSpPr>
            <a:spLocks noGrp="1"/>
          </p:cNvSpPr>
          <p:nvPr>
            <p:ph idx="1"/>
          </p:nvPr>
        </p:nvSpPr>
        <p:spPr/>
        <p:txBody>
          <a:bodyPr/>
          <a:lstStyle/>
          <a:p>
            <a:pPr eaLnBrk="1" hangingPunct="1"/>
            <a:r>
              <a:rPr lang="az-Latn-AZ" b="1" i="1" smtClean="0">
                <a:latin typeface="Times New Roman" pitchFamily="18" charset="0"/>
                <a:cs typeface="Times New Roman" pitchFamily="18" charset="0"/>
              </a:rPr>
              <a:t>Sporronq və Lonnrot İsveçə qarşı məhkəmə işində </a:t>
            </a:r>
            <a:r>
              <a:rPr lang="az-Latn-AZ" i="1" smtClean="0">
                <a:latin typeface="Times New Roman" pitchFamily="18" charset="0"/>
                <a:cs typeface="Times New Roman" pitchFamily="18" charset="0"/>
              </a:rPr>
              <a:t>məhkəmə müdaxiləyə haqq qazandırılmasının aşağıdakı mühüm prinsipini ifadə etdi:</a:t>
            </a:r>
          </a:p>
          <a:p>
            <a:pPr eaLnBrk="1" hangingPunct="1"/>
            <a:r>
              <a:rPr lang="ru-RU" i="1" smtClean="0">
                <a:latin typeface="Times New Roman" pitchFamily="18" charset="0"/>
                <a:cs typeface="Times New Roman" pitchFamily="18" charset="0"/>
              </a:rPr>
              <a:t>«… </a:t>
            </a:r>
            <a:r>
              <a:rPr lang="az-Latn-AZ" i="1" smtClean="0">
                <a:latin typeface="Times New Roman" pitchFamily="18" charset="0"/>
                <a:cs typeface="Times New Roman" pitchFamily="18" charset="0"/>
              </a:rPr>
              <a:t>məhkəmə müəyyən etməlidir ki cəmiyyətin maraqları ilə şəxsin əsas hüquqlarının müdafiəsi tələbləri arasında ədalətli tarazlığa riayət edilibmi? Bu cür tarazlığa riayət edilməsi Konvensiyaya xas olan cəhətdir və Protokolun 1-ci maddəsində öz əksini tapıb. </a:t>
            </a:r>
            <a:endParaRPr lang="ru-RU" smtClean="0">
              <a:latin typeface="Times New Roman" pitchFamily="18" charset="0"/>
              <a:cs typeface="Times New Roman" pitchFamily="18" charset="0"/>
            </a:endParaRPr>
          </a:p>
        </p:txBody>
      </p:sp>
      <p:sp>
        <p:nvSpPr>
          <p:cNvPr id="36866" name="Заголовок 2"/>
          <p:cNvSpPr>
            <a:spLocks noGrp="1"/>
          </p:cNvSpPr>
          <p:nvPr>
            <p:ph type="title"/>
          </p:nvPr>
        </p:nvSpPr>
        <p:spPr/>
        <p:txBody>
          <a:bodyPr/>
          <a:lstStyle/>
          <a:p>
            <a:pPr eaLnBrk="1" hangingPunct="1"/>
            <a:r>
              <a:rPr lang="az-Latn-AZ" sz="3600" b="1" smtClean="0">
                <a:latin typeface="Times New Roman" pitchFamily="18" charset="0"/>
                <a:cs typeface="Times New Roman" pitchFamily="18" charset="0"/>
              </a:rPr>
              <a:t>Mülkiyyət hüququna müdaxilənin əsaslandırılması</a:t>
            </a:r>
            <a:endParaRPr lang="ru-RU" sz="36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Объект 1"/>
          <p:cNvSpPr>
            <a:spLocks noGrp="1"/>
          </p:cNvSpPr>
          <p:nvPr>
            <p:ph idx="1"/>
          </p:nvPr>
        </p:nvSpPr>
        <p:spPr/>
        <p:txBody>
          <a:bodyPr/>
          <a:lstStyle/>
          <a:p>
            <a:pPr eaLnBrk="1" hangingPunct="1"/>
            <a:r>
              <a:rPr lang="az-Latn-AZ" smtClean="0">
                <a:latin typeface="Times New Roman" pitchFamily="18" charset="0"/>
                <a:cs typeface="Times New Roman" pitchFamily="18" charset="0"/>
              </a:rPr>
              <a:t>Əgər mülkiyyət cəmiyyətdə sosial ədalətin möhkəmləndirilməsinə yönələn siyasətin həyata keçirilməsi məqsədilə özgəninkiləşdirilirsə bunu cəmiyyətin maraqları naminə özgəninkiləşdirmə hesab etmək olar - </a:t>
            </a:r>
            <a:r>
              <a:rPr lang="az-Latn-AZ" b="1" i="1" smtClean="0">
                <a:latin typeface="Times New Roman" pitchFamily="18" charset="0"/>
                <a:cs typeface="Times New Roman" pitchFamily="18" charset="0"/>
              </a:rPr>
              <a:t>Djeyms Birləşmiş Krallığa qarşı məhkəmə işi</a:t>
            </a:r>
            <a:endParaRPr lang="ru-RU" b="1" smtClean="0">
              <a:latin typeface="Times New Roman" pitchFamily="18" charset="0"/>
              <a:cs typeface="Times New Roman" pitchFamily="18" charset="0"/>
            </a:endParaRPr>
          </a:p>
          <a:p>
            <a:pPr eaLnBrk="1" hangingPunct="1"/>
            <a:endParaRPr lang="ru-RU" smtClean="0"/>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az-Latn-AZ" dirty="0" smtClean="0">
                <a:latin typeface="Times New Roman" pitchFamily="18" charset="0"/>
                <a:cs typeface="Times New Roman" pitchFamily="18" charset="0"/>
              </a:rPr>
              <a:t>Cəmiyyətin maraqları və ya ümumi maraqlar</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Объект 1"/>
          <p:cNvSpPr>
            <a:spLocks noGrp="1"/>
          </p:cNvSpPr>
          <p:nvPr>
            <p:ph idx="1"/>
          </p:nvPr>
        </p:nvSpPr>
        <p:spPr/>
        <p:txBody>
          <a:bodyPr/>
          <a:lstStyle/>
          <a:p>
            <a:pPr algn="just" eaLnBrk="1" hangingPunct="1"/>
            <a:r>
              <a:rPr lang="az-Latn-AZ" smtClean="0">
                <a:latin typeface="Times New Roman" pitchFamily="18" charset="0"/>
                <a:cs typeface="Times New Roman" pitchFamily="18" charset="0"/>
              </a:rPr>
              <a:t>Çox zaman mülkiyyətdən istifadəyə cəmiyyətin maraqları naminə nəzarət etmək məqsədilə qəbul edilmiş qanunlar dövlətin sosial iqtisadi siyasətində mühüm sahə olan vətəndaşların mənzil təminatı sahəsində tətbiq edilir. Həmin siyasətin həyata keçirilməsində qanunvrici orqan geniş qiymətləndirmə sərbəstliyinə malik olmalıdır-</a:t>
            </a:r>
            <a:r>
              <a:rPr lang="az-Latn-AZ" b="1" i="1" smtClean="0">
                <a:latin typeface="Times New Roman" pitchFamily="18" charset="0"/>
                <a:cs typeface="Times New Roman" pitchFamily="18" charset="0"/>
              </a:rPr>
              <a:t> Skollo İtaliyaya qarşı məhkəmə işi</a:t>
            </a:r>
            <a:endParaRPr lang="ru-RU" b="1"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az-Latn-AZ" dirty="0" smtClean="0">
                <a:latin typeface="Times New Roman" pitchFamily="18" charset="0"/>
                <a:cs typeface="Times New Roman" pitchFamily="18" charset="0"/>
              </a:rPr>
              <a:t>Müdaxilənin qanuni məqsəd daşıması</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Объект 1"/>
          <p:cNvSpPr>
            <a:spLocks noGrp="1"/>
          </p:cNvSpPr>
          <p:nvPr>
            <p:ph idx="1"/>
          </p:nvPr>
        </p:nvSpPr>
        <p:spPr/>
        <p:txBody>
          <a:bodyPr/>
          <a:lstStyle/>
          <a:p>
            <a:pPr eaLnBrk="1" hangingPunct="1"/>
            <a:r>
              <a:rPr lang="az-Latn-AZ" smtClean="0">
                <a:latin typeface="Times New Roman" pitchFamily="18" charset="0"/>
                <a:cs typeface="Times New Roman" pitchFamily="18" charset="0"/>
              </a:rPr>
              <a:t>Ədalətli tarazlığa əməl olunması bir çox amillərdən asılıdır - </a:t>
            </a:r>
            <a:r>
              <a:rPr lang="az-Latn-AZ" b="1" i="1" smtClean="0">
                <a:latin typeface="Times New Roman" pitchFamily="18" charset="0"/>
                <a:cs typeface="Times New Roman" pitchFamily="18" charset="0"/>
              </a:rPr>
              <a:t>Aqosi Birləşmiş Krallığa qarşı məhkəmə işi</a:t>
            </a:r>
            <a:endParaRPr lang="az-Latn-AZ" b="1" smtClean="0">
              <a:latin typeface="Times New Roman" pitchFamily="18" charset="0"/>
              <a:cs typeface="Times New Roman" pitchFamily="18" charset="0"/>
            </a:endParaRPr>
          </a:p>
        </p:txBody>
      </p:sp>
      <p:sp>
        <p:nvSpPr>
          <p:cNvPr id="39938" name="Заголовок 2"/>
          <p:cNvSpPr>
            <a:spLocks noGrp="1"/>
          </p:cNvSpPr>
          <p:nvPr>
            <p:ph type="title"/>
          </p:nvPr>
        </p:nvSpPr>
        <p:spPr/>
        <p:txBody>
          <a:bodyPr/>
          <a:lstStyle/>
          <a:p>
            <a:pPr eaLnBrk="1" hangingPunct="1"/>
            <a:r>
              <a:rPr lang="az-Latn-AZ" b="1" smtClean="0">
                <a:latin typeface="Times New Roman" pitchFamily="18" charset="0"/>
                <a:cs typeface="Times New Roman" pitchFamily="18" charset="0"/>
              </a:rPr>
              <a:t>Mütənasiblik</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az-Latn-AZ" b="1" smtClean="0">
                <a:latin typeface="Times New Roman" pitchFamily="18" charset="0"/>
                <a:cs typeface="Times New Roman" pitchFamily="18" charset="0"/>
              </a:rPr>
              <a:t>Mütənasiblik</a:t>
            </a:r>
            <a:endParaRPr lang="ru-RU" b="1" smtClean="0">
              <a:latin typeface="Times New Roman" pitchFamily="18" charset="0"/>
              <a:cs typeface="Times New Roman" pitchFamily="18" charset="0"/>
            </a:endParaRPr>
          </a:p>
        </p:txBody>
      </p:sp>
      <p:sp>
        <p:nvSpPr>
          <p:cNvPr id="54275" name="Rectangle 3"/>
          <p:cNvSpPr>
            <a:spLocks noGrp="1"/>
          </p:cNvSpPr>
          <p:nvPr>
            <p:ph type="body" idx="1"/>
          </p:nvPr>
        </p:nvSpPr>
        <p:spPr>
          <a:xfrm>
            <a:off x="755650" y="2636838"/>
            <a:ext cx="7408863" cy="3451225"/>
          </a:xfrm>
        </p:spPr>
        <p:txBody>
          <a:bodyPr/>
          <a:lstStyle/>
          <a:p>
            <a:r>
              <a:rPr lang="en-US" smtClean="0">
                <a:latin typeface="Times New Roman" pitchFamily="18" charset="0"/>
              </a:rPr>
              <a:t>Stran yunan neftay</a:t>
            </a:r>
            <a:r>
              <a:rPr lang="az-Latn-AZ" smtClean="0">
                <a:latin typeface="Times New Roman" pitchFamily="18" charset="0"/>
              </a:rPr>
              <a:t>ırma zavodu Yunanıstana qarşı məhkəmə işi</a:t>
            </a:r>
            <a:endParaRPr lang="ru-RU" smtClean="0">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Объект 1"/>
          <p:cNvSpPr>
            <a:spLocks noGrp="1"/>
          </p:cNvSpPr>
          <p:nvPr>
            <p:ph idx="1"/>
          </p:nvPr>
        </p:nvSpPr>
        <p:spPr/>
        <p:txBody>
          <a:bodyPr/>
          <a:lstStyle/>
          <a:p>
            <a:pPr algn="just" eaLnBrk="1" hangingPunct="1"/>
            <a:r>
              <a:rPr lang="az-Latn-AZ" smtClean="0">
                <a:latin typeface="Times New Roman" pitchFamily="18" charset="0"/>
                <a:cs typeface="Times New Roman" pitchFamily="18" charset="0"/>
              </a:rPr>
              <a:t>Dövlətlər məqsədəuyğun hesab etdikləri istənilən vergi qanunlarını qəbul edə bilərlər bu şərtlə ki həmin qanunlar mülkiyyətin hüquqazidd olaraq özgəninkiləşdirilməsinə səbəb olmasın - </a:t>
            </a:r>
            <a:r>
              <a:rPr lang="az-Latn-AZ" b="1" i="1" smtClean="0">
                <a:latin typeface="Times New Roman" pitchFamily="18" charset="0"/>
                <a:cs typeface="Times New Roman" pitchFamily="18" charset="0"/>
              </a:rPr>
              <a:t>Qazus Dosyer ynd Fordeteknic şirkəti Niderlanda qarşı məhkəmə işi</a:t>
            </a:r>
            <a:endParaRPr lang="ru-RU" b="1" smtClean="0">
              <a:latin typeface="Times New Roman" pitchFamily="18" charset="0"/>
              <a:cs typeface="Times New Roman" pitchFamily="18" charset="0"/>
            </a:endParaRPr>
          </a:p>
        </p:txBody>
      </p:sp>
      <p:sp>
        <p:nvSpPr>
          <p:cNvPr id="41986" name="Заголовок 2"/>
          <p:cNvSpPr>
            <a:spLocks noGrp="1"/>
          </p:cNvSpPr>
          <p:nvPr>
            <p:ph type="title"/>
          </p:nvPr>
        </p:nvSpPr>
        <p:spPr/>
        <p:txBody>
          <a:bodyPr/>
          <a:lstStyle/>
          <a:p>
            <a:pPr eaLnBrk="1" hangingPunct="1"/>
            <a:r>
              <a:rPr lang="az-Latn-AZ" b="1" smtClean="0">
                <a:latin typeface="Times New Roman" pitchFamily="18" charset="0"/>
                <a:cs typeface="Times New Roman" pitchFamily="18" charset="0"/>
              </a:rPr>
              <a:t>Vergiqoyma tədbirləri</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Объект 1"/>
          <p:cNvSpPr>
            <a:spLocks noGrp="1"/>
          </p:cNvSpPr>
          <p:nvPr>
            <p:ph idx="1"/>
          </p:nvPr>
        </p:nvSpPr>
        <p:spPr/>
        <p:txBody>
          <a:bodyPr/>
          <a:lstStyle/>
          <a:p>
            <a:pPr algn="just" eaLnBrk="1" hangingPunct="1"/>
            <a:r>
              <a:rPr lang="az-Latn-AZ" smtClean="0">
                <a:latin typeface="Times New Roman" pitchFamily="18" charset="0"/>
                <a:cs typeface="Times New Roman" pitchFamily="18" charset="0"/>
              </a:rPr>
              <a:t>Razılığa gələn dövlətlərin hüquq sistemlərində cəmiyyətin maraqları naminə kompensasiya ödənilmədən mülkiyyətin müsadirəsinə yalnız müstəsna hallarda yol verilə bilər - </a:t>
            </a:r>
            <a:r>
              <a:rPr lang="az-Latn-AZ" b="1" i="1" smtClean="0">
                <a:latin typeface="Times New Roman" pitchFamily="18" charset="0"/>
                <a:cs typeface="Times New Roman" pitchFamily="18" charset="0"/>
              </a:rPr>
              <a:t>Djeyms Birləşmiş Krallığa qarşı məhkəmə işi</a:t>
            </a:r>
            <a:endParaRPr lang="ru-RU" b="1" smtClean="0">
              <a:latin typeface="Times New Roman" pitchFamily="18" charset="0"/>
              <a:cs typeface="Times New Roman" pitchFamily="18" charset="0"/>
            </a:endParaRPr>
          </a:p>
        </p:txBody>
      </p:sp>
      <p:sp>
        <p:nvSpPr>
          <p:cNvPr id="43010"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Kompensasiya</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Объект 1"/>
          <p:cNvSpPr>
            <a:spLocks noGrp="1"/>
          </p:cNvSpPr>
          <p:nvPr>
            <p:ph idx="1"/>
          </p:nvPr>
        </p:nvSpPr>
        <p:spPr/>
        <p:txBody>
          <a:bodyPr/>
          <a:lstStyle/>
          <a:p>
            <a:pPr eaLnBrk="1" hangingPunct="1"/>
            <a:r>
              <a:rPr lang="az-Latn-AZ" smtClean="0">
                <a:latin typeface="Times New Roman" pitchFamily="18" charset="0"/>
                <a:cs typeface="Times New Roman" pitchFamily="18" charset="0"/>
              </a:rPr>
              <a:t>Kompensasiyanın ödənilməməsi mülkiyyət hüququnu pozub - </a:t>
            </a:r>
            <a:r>
              <a:rPr lang="az-Latn-AZ" b="1" i="1" smtClean="0">
                <a:latin typeface="Times New Roman" pitchFamily="18" charset="0"/>
                <a:cs typeface="Times New Roman" pitchFamily="18" charset="0"/>
              </a:rPr>
              <a:t>Çasanyu Fransaya qarşı məhkəmə işi</a:t>
            </a:r>
            <a:endParaRPr lang="ru-RU" b="1" smtClean="0">
              <a:latin typeface="Times New Roman" pitchFamily="18" charset="0"/>
              <a:cs typeface="Times New Roman" pitchFamily="18" charset="0"/>
            </a:endParaRPr>
          </a:p>
        </p:txBody>
      </p:sp>
      <p:sp>
        <p:nvSpPr>
          <p:cNvPr id="44034"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Kompensasiya</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Объект 1"/>
          <p:cNvSpPr>
            <a:spLocks noGrp="1"/>
          </p:cNvSpPr>
          <p:nvPr>
            <p:ph idx="1"/>
          </p:nvPr>
        </p:nvSpPr>
        <p:spPr/>
        <p:txBody>
          <a:bodyPr/>
          <a:lstStyle/>
          <a:p>
            <a:pPr algn="just" eaLnBrk="1" hangingPunct="1"/>
            <a:r>
              <a:rPr lang="az-Latn-AZ" b="1" i="1" smtClean="0">
                <a:latin typeface="Times New Roman" pitchFamily="18" charset="0"/>
                <a:cs typeface="Times New Roman" pitchFamily="18" charset="0"/>
              </a:rPr>
              <a:t> </a:t>
            </a:r>
            <a:r>
              <a:rPr lang="az-Latn-AZ" smtClean="0">
                <a:latin typeface="Times New Roman" pitchFamily="18" charset="0"/>
                <a:cs typeface="Times New Roman" pitchFamily="18" charset="0"/>
              </a:rPr>
              <a:t>Mülkiyyətin dəyərinə uyğun olan ağlabatan məbləğdə kompensasiya ödənilmədən mülkiyyətin müsadirə edilməsi adətən mülkiyyət hüququna qeyri-mütənasib müdaxilə təşkil edir və belə medaxiləyə 1-ci maddə ilə haqq qazandırıla bilməz - </a:t>
            </a:r>
            <a:r>
              <a:rPr lang="az-Latn-AZ" b="1" i="1" smtClean="0">
                <a:latin typeface="Times New Roman" pitchFamily="18" charset="0"/>
                <a:cs typeface="Times New Roman" pitchFamily="18" charset="0"/>
              </a:rPr>
              <a:t>Litqou Birləşmiş Krallığa qarşı məhkəmə işi</a:t>
            </a:r>
            <a:endParaRPr lang="ru-RU" b="1" smtClean="0">
              <a:latin typeface="Times New Roman" pitchFamily="18" charset="0"/>
              <a:cs typeface="Times New Roman" pitchFamily="18" charset="0"/>
            </a:endParaRPr>
          </a:p>
        </p:txBody>
      </p:sp>
      <p:sp>
        <p:nvSpPr>
          <p:cNvPr id="45058"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Kompensasiya</a:t>
            </a: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az-Latn-AZ" b="1" smtClean="0">
                <a:latin typeface="Times New Roman" pitchFamily="18" charset="0"/>
                <a:cs typeface="Times New Roman" pitchFamily="18" charset="0"/>
              </a:rPr>
              <a:t>Mülkiyyətin mənşəyi</a:t>
            </a:r>
            <a:endParaRPr lang="en-US" b="1" smtClean="0">
              <a:latin typeface="Times New Roman" pitchFamily="18" charset="0"/>
              <a:cs typeface="Times New Roman" pitchFamily="18" charset="0"/>
            </a:endParaRPr>
          </a:p>
        </p:txBody>
      </p:sp>
      <p:sp>
        <p:nvSpPr>
          <p:cNvPr id="3" name="Content Placeholder 2"/>
          <p:cNvSpPr>
            <a:spLocks noGrp="1"/>
          </p:cNvSpPr>
          <p:nvPr>
            <p:ph idx="1"/>
          </p:nvPr>
        </p:nvSpPr>
        <p:spPr>
          <a:xfrm>
            <a:off x="363538" y="1692275"/>
            <a:ext cx="6988175" cy="2465388"/>
          </a:xfrm>
        </p:spPr>
        <p:txBody>
          <a:bodyPr rtlCol="0">
            <a:normAutofit fontScale="92500"/>
          </a:bodyPr>
          <a:lstStyle/>
          <a:p>
            <a:pPr marL="274320" indent="-274320" algn="just" eaLnBrk="1" fontAlgn="auto" hangingPunct="1">
              <a:spcAft>
                <a:spcPts val="0"/>
              </a:spcAft>
              <a:defRPr/>
            </a:pPr>
            <a:r>
              <a:rPr lang="az-Latn-AZ" b="1" dirty="0" err="1" smtClean="0">
                <a:solidFill>
                  <a:schemeClr val="accent5">
                    <a:lumMod val="75000"/>
                  </a:schemeClr>
                </a:solidFill>
                <a:latin typeface="Times New Roman" panose="02020603050405020304" pitchFamily="18" charset="0"/>
                <a:cs typeface="Times New Roman" panose="02020603050405020304" pitchFamily="18" charset="0"/>
              </a:rPr>
              <a:t>Con</a:t>
            </a:r>
            <a:r>
              <a:rPr lang="az-Latn-AZ" b="1" dirty="0" smtClean="0">
                <a:solidFill>
                  <a:schemeClr val="accent5">
                    <a:lumMod val="75000"/>
                  </a:schemeClr>
                </a:solidFill>
                <a:latin typeface="Times New Roman" panose="02020603050405020304" pitchFamily="18" charset="0"/>
                <a:cs typeface="Times New Roman" panose="02020603050405020304" pitchFamily="18" charset="0"/>
              </a:rPr>
              <a:t> </a:t>
            </a:r>
            <a:r>
              <a:rPr lang="az-Latn-AZ" b="1" dirty="0" err="1" smtClean="0">
                <a:solidFill>
                  <a:schemeClr val="accent5">
                    <a:lumMod val="75000"/>
                  </a:schemeClr>
                </a:solidFill>
                <a:latin typeface="Times New Roman" panose="02020603050405020304" pitchFamily="18" charset="0"/>
                <a:cs typeface="Times New Roman" panose="02020603050405020304" pitchFamily="18" charset="0"/>
              </a:rPr>
              <a:t>Lokk</a:t>
            </a:r>
            <a:r>
              <a:rPr lang="az-Latn-AZ" b="1" dirty="0" smtClean="0">
                <a:solidFill>
                  <a:schemeClr val="accent5">
                    <a:lumMod val="75000"/>
                  </a:schemeClr>
                </a:solidFill>
                <a:latin typeface="Times New Roman" panose="02020603050405020304" pitchFamily="18" charset="0"/>
                <a:cs typeface="Times New Roman" panose="02020603050405020304" pitchFamily="18" charset="0"/>
              </a:rPr>
              <a:t> </a:t>
            </a:r>
            <a:r>
              <a:rPr lang="az-Latn-AZ" dirty="0" smtClean="0">
                <a:latin typeface="Times New Roman" panose="02020603050405020304" pitchFamily="18" charset="0"/>
                <a:cs typeface="Times New Roman" panose="02020603050405020304" pitchFamily="18" charset="0"/>
              </a:rPr>
              <a:t>– mülkiyyət Allahdan gəlir. Təbii vəziyyətdə insanların 3: şəxsi azadlıq, mülkiyyət və bu hüquqları pozanları </a:t>
            </a:r>
            <a:r>
              <a:rPr lang="az-Latn-AZ" dirty="0" err="1" smtClean="0">
                <a:latin typeface="Times New Roman" panose="02020603050405020304" pitchFamily="18" charset="0"/>
                <a:cs typeface="Times New Roman" panose="02020603050405020304" pitchFamily="18" charset="0"/>
              </a:rPr>
              <a:t>cəzalandırma</a:t>
            </a:r>
            <a:r>
              <a:rPr lang="az-Latn-AZ" dirty="0" smtClean="0">
                <a:latin typeface="Times New Roman" panose="02020603050405020304" pitchFamily="18" charset="0"/>
                <a:cs typeface="Times New Roman" panose="02020603050405020304" pitchFamily="18" charset="0"/>
              </a:rPr>
              <a:t> hüququ var. Müqavilə ilə sonuncu hüquq dövlətə verilib. Dövlətin əsas məqsədi şəxsi azadlıq və mülkiyyəti müdafiə etməkdir. Əgər dövlət ilk iki hüququ pozursa, deməli o özü oğrudur</a:t>
            </a:r>
            <a:r>
              <a:rPr lang="az-Latn-AZ" dirty="0">
                <a:latin typeface="Times New Roman" panose="02020603050405020304" pitchFamily="18" charset="0"/>
                <a:cs typeface="Times New Roman" panose="02020603050405020304" pitchFamily="18" charset="0"/>
              </a:rPr>
              <a:t> </a:t>
            </a:r>
            <a:r>
              <a:rPr lang="az-Latn-AZ" dirty="0" smtClean="0">
                <a:latin typeface="Times New Roman" panose="02020603050405020304" pitchFamily="18" charset="0"/>
                <a:cs typeface="Times New Roman" panose="02020603050405020304" pitchFamily="18" charset="0"/>
              </a:rPr>
              <a:t>və inqilab edərək dəyişmək lazımdır. Con Lokk inqilab istəyirdi.</a:t>
            </a:r>
          </a:p>
        </p:txBody>
      </p:sp>
      <p:pic>
        <p:nvPicPr>
          <p:cNvPr id="16387" name="Picture 3" descr="C:\Documents and Settings\vefa.rustam\Desktop\JohnLocke.png"/>
          <p:cNvPicPr>
            <a:picLocks noChangeAspect="1" noChangeArrowheads="1"/>
          </p:cNvPicPr>
          <p:nvPr/>
        </p:nvPicPr>
        <p:blipFill>
          <a:blip r:embed="rId2"/>
          <a:srcRect/>
          <a:stretch>
            <a:fillRect/>
          </a:stretch>
        </p:blipFill>
        <p:spPr bwMode="auto">
          <a:xfrm>
            <a:off x="7564438" y="1477963"/>
            <a:ext cx="1403350" cy="2414587"/>
          </a:xfrm>
          <a:prstGeom prst="rect">
            <a:avLst/>
          </a:prstGeom>
          <a:noFill/>
          <a:ln w="9525">
            <a:noFill/>
            <a:miter lim="800000"/>
            <a:headEnd/>
            <a:tailEnd/>
          </a:ln>
        </p:spPr>
      </p:pic>
      <p:pic>
        <p:nvPicPr>
          <p:cNvPr id="16388" name="Picture 4" descr="C:\Documents and Settings\vefa.rustam\Desktop\PRbentham.JPG"/>
          <p:cNvPicPr>
            <a:picLocks noChangeAspect="1" noChangeArrowheads="1"/>
          </p:cNvPicPr>
          <p:nvPr/>
        </p:nvPicPr>
        <p:blipFill>
          <a:blip r:embed="rId3"/>
          <a:srcRect/>
          <a:stretch>
            <a:fillRect/>
          </a:stretch>
        </p:blipFill>
        <p:spPr bwMode="auto">
          <a:xfrm>
            <a:off x="776288" y="4229100"/>
            <a:ext cx="1019175" cy="2025650"/>
          </a:xfrm>
          <a:prstGeom prst="rect">
            <a:avLst/>
          </a:prstGeom>
          <a:noFill/>
          <a:ln w="9525">
            <a:noFill/>
            <a:miter lim="800000"/>
            <a:headEnd/>
            <a:tailEnd/>
          </a:ln>
        </p:spPr>
      </p:pic>
      <p:sp>
        <p:nvSpPr>
          <p:cNvPr id="7" name="TextBox 6"/>
          <p:cNvSpPr txBox="1"/>
          <p:nvPr/>
        </p:nvSpPr>
        <p:spPr>
          <a:xfrm>
            <a:off x="1884363" y="4475163"/>
            <a:ext cx="6537325" cy="2030412"/>
          </a:xfrm>
          <a:prstGeom prst="rect">
            <a:avLst/>
          </a:prstGeom>
          <a:noFill/>
        </p:spPr>
        <p:txBody>
          <a:bodyPr>
            <a:spAutoFit/>
          </a:bodyPr>
          <a:lstStyle/>
          <a:p>
            <a:pPr marL="228600" indent="-228600" algn="just" fontAlgn="auto">
              <a:lnSpc>
                <a:spcPct val="90000"/>
              </a:lnSpc>
              <a:spcBef>
                <a:spcPts val="1000"/>
              </a:spcBef>
              <a:spcAft>
                <a:spcPts val="0"/>
              </a:spcAft>
              <a:buFont typeface="Arial" panose="020B0604020202020204" pitchFamily="34" charset="0"/>
              <a:buChar char="•"/>
              <a:defRPr/>
            </a:pPr>
            <a:r>
              <a:rPr lang="az-Latn-AZ" sz="2400" b="1" dirty="0">
                <a:solidFill>
                  <a:srgbClr val="4472C4">
                    <a:lumMod val="75000"/>
                  </a:srgbClr>
                </a:solidFill>
                <a:latin typeface="Times New Roman" panose="02020603050405020304" pitchFamily="18" charset="0"/>
                <a:cs typeface="Times New Roman" panose="02020603050405020304" pitchFamily="18" charset="0"/>
              </a:rPr>
              <a:t>Ceremi Bentam </a:t>
            </a:r>
            <a:r>
              <a:rPr lang="az-Latn-AZ" sz="2400" dirty="0">
                <a:solidFill>
                  <a:prstClr val="black"/>
                </a:solidFill>
                <a:latin typeface="Times New Roman" panose="02020603050405020304" pitchFamily="18" charset="0"/>
                <a:cs typeface="Times New Roman" panose="02020603050405020304" pitchFamily="18" charset="0"/>
              </a:rPr>
              <a:t>– mülkiyyət dövlətdən gəlir. Dövlətin məqsəd və maraqları fərdlərdən üstündür. İnsanlar yalnız dövlətin hüquqi qüvvə verdiyi hüquqlara malikdir. Dövlət öz məqsədləri üçün mülkiyyəti və azadlığı ala bilər.</a:t>
            </a:r>
            <a:endParaRPr lang="en-US" sz="2400" dirty="0">
              <a:solidFill>
                <a:prstClr val="black"/>
              </a:solidFill>
              <a:latin typeface="Times New Roman" panose="02020603050405020304" pitchFamily="18" charset="0"/>
              <a:cs typeface="Times New Roman" panose="02020603050405020304" pitchFamily="18" charset="0"/>
            </a:endParaRPr>
          </a:p>
          <a:p>
            <a:pPr fontAlgn="auto">
              <a:spcBef>
                <a:spcPts val="0"/>
              </a:spcBef>
              <a:spcAft>
                <a:spcPts val="0"/>
              </a:spcAft>
              <a:defRPr/>
            </a:pPr>
            <a:endParaRPr lang="en-US" dirty="0">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Объект 1"/>
          <p:cNvSpPr>
            <a:spLocks noGrp="1"/>
          </p:cNvSpPr>
          <p:nvPr>
            <p:ph idx="1"/>
          </p:nvPr>
        </p:nvSpPr>
        <p:spPr>
          <a:xfrm>
            <a:off x="871538" y="2420938"/>
            <a:ext cx="7408862" cy="3705225"/>
          </a:xfrm>
        </p:spPr>
        <p:txBody>
          <a:bodyPr/>
          <a:lstStyle/>
          <a:p>
            <a:pPr eaLnBrk="1" hangingPunct="1"/>
            <a:r>
              <a:rPr lang="az-Latn-AZ" b="1" smtClean="0">
                <a:latin typeface="Times New Roman" pitchFamily="18" charset="0"/>
                <a:cs typeface="Times New Roman" pitchFamily="18" charset="0"/>
              </a:rPr>
              <a:t>Cəmiyyətin maraqları və ya ümumi maraqlar</a:t>
            </a:r>
          </a:p>
          <a:p>
            <a:pPr eaLnBrk="1" hangingPunct="1"/>
            <a:endParaRPr lang="az-Latn-AZ" b="1" smtClean="0">
              <a:latin typeface="Times New Roman" pitchFamily="18" charset="0"/>
              <a:cs typeface="Times New Roman" pitchFamily="18" charset="0"/>
            </a:endParaRPr>
          </a:p>
          <a:p>
            <a:pPr algn="just" eaLnBrk="1" hangingPunct="1"/>
            <a:r>
              <a:rPr lang="az-Latn-AZ" b="1" i="1" smtClean="0">
                <a:latin typeface="Times New Roman" pitchFamily="18" charset="0"/>
                <a:cs typeface="Times New Roman" pitchFamily="18" charset="0"/>
              </a:rPr>
              <a:t> </a:t>
            </a:r>
            <a:r>
              <a:rPr lang="az-Latn-AZ" smtClean="0">
                <a:latin typeface="Times New Roman" pitchFamily="18" charset="0"/>
                <a:cs typeface="Times New Roman" pitchFamily="18" charset="0"/>
              </a:rPr>
              <a:t>1saylı Protokolun 1-ci maddəsinun olduqaca mühüm tələbi bundan ibarətdir ki mülkiyyətdən maneəsiz istifadəyə dövlət hakimiyyəti orqanı tərəfindən istənilən müdaxilə hüquqa uyğun olmalıdır -</a:t>
            </a:r>
            <a:r>
              <a:rPr lang="az-Latn-AZ" b="1" i="1" smtClean="0">
                <a:latin typeface="Times New Roman" pitchFamily="18" charset="0"/>
                <a:cs typeface="Times New Roman" pitchFamily="18" charset="0"/>
              </a:rPr>
              <a:t>İatridis Yunanıstana qarşı məhkəmə işi</a:t>
            </a:r>
            <a:endParaRPr lang="ru-RU" b="1" i="1" smtClean="0">
              <a:latin typeface="Times New Roman" pitchFamily="18" charset="0"/>
              <a:cs typeface="Times New Roman" pitchFamily="18" charset="0"/>
            </a:endParaRPr>
          </a:p>
          <a:p>
            <a:pPr eaLnBrk="1" hangingPunct="1"/>
            <a:endParaRPr lang="az-Latn-AZ" b="1"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az-Latn-AZ" b="1" i="1" dirty="0" smtClean="0">
                <a:latin typeface="Times New Roman" pitchFamily="18" charset="0"/>
                <a:cs typeface="Times New Roman" pitchFamily="18" charset="0"/>
              </a:rPr>
              <a:t>Hüquqi müəyyənlik və qanunilik tələbi</a:t>
            </a:r>
            <a:endParaRPr lang="ru-RU"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Объект 1"/>
          <p:cNvSpPr>
            <a:spLocks noGrp="1"/>
          </p:cNvSpPr>
          <p:nvPr>
            <p:ph idx="1"/>
          </p:nvPr>
        </p:nvSpPr>
        <p:spPr/>
        <p:txBody>
          <a:bodyPr/>
          <a:lstStyle/>
          <a:p>
            <a:pPr algn="ctr" eaLnBrk="1" hangingPunct="1"/>
            <a:endParaRPr lang="az-Latn-AZ" b="1" smtClean="0">
              <a:latin typeface="Times New Roman" pitchFamily="18" charset="0"/>
              <a:cs typeface="Times New Roman" pitchFamily="18" charset="0"/>
            </a:endParaRPr>
          </a:p>
          <a:p>
            <a:pPr algn="ctr" eaLnBrk="1" hangingPunct="1"/>
            <a:endParaRPr lang="az-Latn-AZ" b="1" smtClean="0">
              <a:latin typeface="Times New Roman" pitchFamily="18" charset="0"/>
              <a:cs typeface="Times New Roman" pitchFamily="18" charset="0"/>
            </a:endParaRPr>
          </a:p>
          <a:p>
            <a:pPr algn="ctr" eaLnBrk="1" hangingPunct="1"/>
            <a:r>
              <a:rPr lang="az-Latn-AZ" b="1" smtClean="0">
                <a:latin typeface="Times New Roman" pitchFamily="18" charset="0"/>
                <a:cs typeface="Times New Roman" pitchFamily="18" charset="0"/>
              </a:rPr>
              <a:t>Diqqətinizə görə təşəkkür edirik.</a:t>
            </a:r>
            <a:endParaRPr lang="ru-RU" b="1" smtClean="0">
              <a:latin typeface="Times New Roman" pitchFamily="18" charset="0"/>
              <a:cs typeface="Times New Roman" pitchFamily="18" charset="0"/>
            </a:endParaRPr>
          </a:p>
        </p:txBody>
      </p:sp>
      <p:sp>
        <p:nvSpPr>
          <p:cNvPr id="47106" name="Заголовок 2"/>
          <p:cNvSpPr>
            <a:spLocks noGrp="1"/>
          </p:cNvSpPr>
          <p:nvPr>
            <p:ph type="title"/>
          </p:nvPr>
        </p:nvSpPr>
        <p:spPr/>
        <p:txBody>
          <a:bodyPr/>
          <a:lstStyle/>
          <a:p>
            <a:pPr eaLnBrk="1" hangingPunct="1"/>
            <a:endParaRPr lang="ru-RU"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6" descr="http://thumbs.dreamstime.com/x/three-finger-sign-24300818.jpg"/>
          <p:cNvPicPr>
            <a:picLocks noChangeAspect="1" noChangeArrowheads="1"/>
          </p:cNvPicPr>
          <p:nvPr/>
        </p:nvPicPr>
        <p:blipFill>
          <a:blip r:embed="rId3"/>
          <a:srcRect/>
          <a:stretch>
            <a:fillRect/>
          </a:stretch>
        </p:blipFill>
        <p:spPr bwMode="auto">
          <a:xfrm>
            <a:off x="7018338" y="2498725"/>
            <a:ext cx="2135187" cy="4286250"/>
          </a:xfrm>
          <a:prstGeom prst="rect">
            <a:avLst/>
          </a:prstGeom>
          <a:noFill/>
          <a:ln w="9525">
            <a:noFill/>
            <a:miter lim="800000"/>
            <a:headEnd/>
            <a:tailEnd/>
          </a:ln>
        </p:spPr>
      </p:pic>
      <p:sp>
        <p:nvSpPr>
          <p:cNvPr id="17410" name="Заголовок 1"/>
          <p:cNvSpPr>
            <a:spLocks noGrp="1"/>
          </p:cNvSpPr>
          <p:nvPr>
            <p:ph type="title"/>
          </p:nvPr>
        </p:nvSpPr>
        <p:spPr/>
        <p:txBody>
          <a:bodyPr/>
          <a:lstStyle/>
          <a:p>
            <a:pPr eaLnBrk="1" hangingPunct="1"/>
            <a:r>
              <a:rPr lang="az-Latn-AZ" b="1" smtClean="0">
                <a:latin typeface="Times New Roman" pitchFamily="18" charset="0"/>
                <a:cs typeface="Times New Roman" pitchFamily="18" charset="0"/>
              </a:rPr>
              <a:t>Azərbaycan Respublikasının Konstitutsiyanın 29-cu maddəsi</a:t>
            </a:r>
            <a:endParaRPr lang="ru-RU" b="1" smtClean="0">
              <a:latin typeface="Times New Roman" pitchFamily="18" charset="0"/>
              <a:cs typeface="Times New Roman" pitchFamily="18" charset="0"/>
            </a:endParaRPr>
          </a:p>
        </p:txBody>
      </p:sp>
      <p:sp>
        <p:nvSpPr>
          <p:cNvPr id="3" name="Содержимое 2"/>
          <p:cNvSpPr>
            <a:spLocks noGrp="1"/>
          </p:cNvSpPr>
          <p:nvPr>
            <p:ph idx="1"/>
          </p:nvPr>
        </p:nvSpPr>
        <p:spPr>
          <a:xfrm>
            <a:off x="628650" y="2138363"/>
            <a:ext cx="7399338" cy="4038600"/>
          </a:xfrm>
        </p:spPr>
        <p:txBody>
          <a:bodyPr rtlCol="0">
            <a:normAutofit lnSpcReduction="10000"/>
          </a:bodyPr>
          <a:lstStyle/>
          <a:p>
            <a:pPr marL="0" indent="0" eaLnBrk="1" fontAlgn="auto" hangingPunct="1">
              <a:spcAft>
                <a:spcPts val="0"/>
              </a:spcAft>
              <a:buFont typeface="Symbol" pitchFamily="18" charset="2"/>
              <a:buNone/>
              <a:defRPr/>
            </a:pPr>
            <a:endParaRPr lang="az-Latn-AZ" sz="3200" dirty="0" smtClean="0">
              <a:latin typeface="Times New Roman" pitchFamily="18" charset="0"/>
              <a:cs typeface="Times New Roman" pitchFamily="18" charset="0"/>
            </a:endParaRPr>
          </a:p>
          <a:p>
            <a:pPr marL="0" indent="0" eaLnBrk="1" fontAlgn="auto" hangingPunct="1">
              <a:spcAft>
                <a:spcPts val="0"/>
              </a:spcAft>
              <a:buFont typeface="Symbol" pitchFamily="18" charset="2"/>
              <a:buNone/>
              <a:defRPr/>
            </a:pPr>
            <a:r>
              <a:rPr lang="az-Latn-AZ" sz="3200" dirty="0" smtClean="0">
                <a:latin typeface="Times New Roman" pitchFamily="18" charset="0"/>
                <a:cs typeface="Times New Roman" pitchFamily="18" charset="0"/>
              </a:rPr>
              <a:t>Hər kəsin </a:t>
            </a:r>
            <a:r>
              <a:rPr lang="az-Latn-AZ" sz="3200" dirty="0">
                <a:latin typeface="Times New Roman" pitchFamily="18" charset="0"/>
                <a:cs typeface="Times New Roman" pitchFamily="18" charset="0"/>
              </a:rPr>
              <a:t>mülkiyyət hüququ </a:t>
            </a:r>
            <a:r>
              <a:rPr lang="az-Latn-AZ" sz="3200" dirty="0" smtClean="0">
                <a:latin typeface="Times New Roman" pitchFamily="18" charset="0"/>
                <a:cs typeface="Times New Roman" pitchFamily="18" charset="0"/>
              </a:rPr>
              <a:t>var.</a:t>
            </a:r>
          </a:p>
          <a:p>
            <a:pPr marL="0" indent="0" eaLnBrk="1" fontAlgn="auto" hangingPunct="1">
              <a:spcAft>
                <a:spcPts val="0"/>
              </a:spcAft>
              <a:buFont typeface="Symbol" pitchFamily="18" charset="2"/>
              <a:buNone/>
              <a:defRPr/>
            </a:pPr>
            <a:endParaRPr lang="az-Latn-AZ" sz="3200" dirty="0" smtClean="0">
              <a:latin typeface="Times New Roman" pitchFamily="18" charset="0"/>
              <a:cs typeface="Times New Roman" pitchFamily="18" charset="0"/>
            </a:endParaRPr>
          </a:p>
          <a:p>
            <a:pPr marL="0" indent="0" eaLnBrk="1" fontAlgn="auto" hangingPunct="1">
              <a:spcAft>
                <a:spcPts val="0"/>
              </a:spcAft>
              <a:buFont typeface="Symbol" pitchFamily="18" charset="2"/>
              <a:buNone/>
              <a:defRPr/>
            </a:pPr>
            <a:r>
              <a:rPr lang="az-Latn-AZ" sz="3200" dirty="0" smtClean="0">
                <a:latin typeface="Times New Roman" pitchFamily="18" charset="0"/>
                <a:cs typeface="Times New Roman" pitchFamily="18" charset="0"/>
              </a:rPr>
              <a:t>Mülkiyyət </a:t>
            </a:r>
            <a:r>
              <a:rPr lang="az-Latn-AZ" sz="3200" dirty="0">
                <a:latin typeface="Times New Roman" pitchFamily="18" charset="0"/>
                <a:cs typeface="Times New Roman" pitchFamily="18" charset="0"/>
              </a:rPr>
              <a:t>hüququ mülkiyyətçinin təkbaşına və ya başqaları ilə birlikdə əmlaka </a:t>
            </a:r>
            <a:r>
              <a:rPr lang="az-Latn-AZ" sz="3200" u="sng" dirty="0">
                <a:latin typeface="Times New Roman" pitchFamily="18" charset="0"/>
                <a:cs typeface="Times New Roman" pitchFamily="18" charset="0"/>
              </a:rPr>
              <a:t>sahib olmaq</a:t>
            </a:r>
            <a:r>
              <a:rPr lang="az-Latn-AZ" sz="3200" dirty="0">
                <a:latin typeface="Times New Roman" pitchFamily="18" charset="0"/>
                <a:cs typeface="Times New Roman" pitchFamily="18" charset="0"/>
              </a:rPr>
              <a:t>, əmlakdan </a:t>
            </a:r>
            <a:r>
              <a:rPr lang="az-Latn-AZ" sz="3200" u="sng" dirty="0">
                <a:latin typeface="Times New Roman" pitchFamily="18" charset="0"/>
                <a:cs typeface="Times New Roman" pitchFamily="18" charset="0"/>
              </a:rPr>
              <a:t>istifadə etmək </a:t>
            </a:r>
            <a:r>
              <a:rPr lang="az-Latn-AZ" sz="3200" dirty="0">
                <a:latin typeface="Times New Roman" pitchFamily="18" charset="0"/>
                <a:cs typeface="Times New Roman" pitchFamily="18" charset="0"/>
              </a:rPr>
              <a:t>və onun barəsində </a:t>
            </a:r>
            <a:r>
              <a:rPr lang="az-Latn-AZ" sz="3200" u="sng" dirty="0" smtClean="0">
                <a:latin typeface="Times New Roman" pitchFamily="18" charset="0"/>
                <a:cs typeface="Times New Roman" pitchFamily="18" charset="0"/>
              </a:rPr>
              <a:t>sərəncam vermək </a:t>
            </a:r>
            <a:r>
              <a:rPr lang="az-Latn-AZ" sz="3200" dirty="0" err="1" smtClean="0">
                <a:latin typeface="Times New Roman" pitchFamily="18" charset="0"/>
                <a:cs typeface="Times New Roman" pitchFamily="18" charset="0"/>
              </a:rPr>
              <a:t>hüquqlarından</a:t>
            </a:r>
            <a:r>
              <a:rPr lang="az-Latn-AZ" sz="3200" dirty="0" smtClean="0">
                <a:latin typeface="Times New Roman" pitchFamily="18" charset="0"/>
                <a:cs typeface="Times New Roman" pitchFamily="18" charset="0"/>
              </a:rPr>
              <a:t> </a:t>
            </a:r>
            <a:r>
              <a:rPr lang="az-Latn-AZ" sz="3200" dirty="0">
                <a:latin typeface="Times New Roman" pitchFamily="18" charset="0"/>
                <a:cs typeface="Times New Roman" pitchFamily="18" charset="0"/>
              </a:rPr>
              <a:t>ibarətdir</a:t>
            </a:r>
            <a:r>
              <a:rPr lang="az-Latn-AZ"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ъект 1"/>
          <p:cNvSpPr>
            <a:spLocks noGrp="1"/>
          </p:cNvSpPr>
          <p:nvPr>
            <p:ph idx="1"/>
          </p:nvPr>
        </p:nvSpPr>
        <p:spPr/>
        <p:txBody>
          <a:bodyPr/>
          <a:lstStyle/>
          <a:p>
            <a:pPr eaLnBrk="1" hangingPunct="1"/>
            <a:r>
              <a:rPr lang="az-Latn-AZ" smtClean="0">
                <a:latin typeface="Times New Roman" pitchFamily="18" charset="0"/>
                <a:cs typeface="Times New Roman" pitchFamily="18" charset="0"/>
              </a:rPr>
              <a:t>Mülkiyyət hüququ-subyektin ona mənsub əmlaka (əşyaya) </a:t>
            </a:r>
            <a:r>
              <a:rPr lang="az-Latn-AZ" u="sng" smtClean="0">
                <a:latin typeface="Times New Roman" pitchFamily="18" charset="0"/>
                <a:cs typeface="Times New Roman" pitchFamily="18" charset="0"/>
              </a:rPr>
              <a:t>öz istədiyi kimi</a:t>
            </a:r>
            <a:r>
              <a:rPr lang="az-Latn-AZ" smtClean="0">
                <a:latin typeface="Times New Roman" pitchFamily="18" charset="0"/>
                <a:cs typeface="Times New Roman" pitchFamily="18" charset="0"/>
              </a:rPr>
              <a:t> sahib olmaq, ondan istifadə etmək və ona dair sərəncam verməsinin dövlət tərəfindən tanınan və qorunan hüququdur ifadəsidir. </a:t>
            </a:r>
          </a:p>
          <a:p>
            <a:pPr eaLnBrk="1" hangingPunct="1"/>
            <a:endParaRPr lang="ru-RU" smtClean="0"/>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az-Latn-AZ" b="1" dirty="0">
                <a:latin typeface="Times New Roman" pitchFamily="18" charset="0"/>
                <a:cs typeface="Times New Roman" pitchFamily="18" charset="0"/>
              </a:rPr>
              <a:t>Azərbaycan Respublikasının Mülki Məcəlləsinin 152-ci maddəsi</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ъект 1"/>
          <p:cNvSpPr>
            <a:spLocks noGrp="1"/>
          </p:cNvSpPr>
          <p:nvPr>
            <p:ph idx="1"/>
          </p:nvPr>
        </p:nvSpPr>
        <p:spPr/>
        <p:txBody>
          <a:bodyPr/>
          <a:lstStyle/>
          <a:p>
            <a:pPr eaLnBrk="1" hangingPunct="1"/>
            <a:r>
              <a:rPr lang="en-US" smtClean="0">
                <a:latin typeface="Times New Roman" pitchFamily="18" charset="0"/>
                <a:cs typeface="Times New Roman" pitchFamily="18" charset="0"/>
              </a:rPr>
              <a:t>M</a:t>
            </a:r>
            <a:r>
              <a:rPr lang="az-Latn-AZ" smtClean="0">
                <a:latin typeface="Times New Roman" pitchFamily="18" charset="0"/>
                <a:cs typeface="Times New Roman" pitchFamily="18" charset="0"/>
              </a:rPr>
              <a:t>ütləq hüquq deyil</a:t>
            </a:r>
            <a:endParaRPr lang="en-US" smtClean="0">
              <a:latin typeface="Times New Roman" pitchFamily="18" charset="0"/>
              <a:cs typeface="Times New Roman" pitchFamily="18" charset="0"/>
            </a:endParaRPr>
          </a:p>
          <a:p>
            <a:pPr eaLnBrk="1" hangingPunct="1"/>
            <a:r>
              <a:rPr lang="az-Latn-AZ" smtClean="0">
                <a:latin typeface="Times New Roman" pitchFamily="18" charset="0"/>
                <a:cs typeface="Times New Roman" pitchFamily="18" charset="0"/>
              </a:rPr>
              <a:t>Konvensiyanın iqtisadi hüquqa aid olan yeganə müddəasıdır. </a:t>
            </a:r>
          </a:p>
          <a:p>
            <a:pPr eaLnBrk="1" hangingPunct="1"/>
            <a:r>
              <a:rPr lang="az-Latn-AZ" smtClean="0">
                <a:latin typeface="Times New Roman" pitchFamily="18" charset="0"/>
                <a:cs typeface="Times New Roman" pitchFamily="18" charset="0"/>
              </a:rPr>
              <a:t>Fiziki və hüquqi şəxslərin hər ikisinə məxsus hüquqdur.</a:t>
            </a:r>
          </a:p>
          <a:p>
            <a:pPr eaLnBrk="1" hangingPunct="1"/>
            <a:r>
              <a:rPr lang="az-Latn-AZ" smtClean="0">
                <a:latin typeface="Times New Roman" pitchFamily="18" charset="0"/>
                <a:cs typeface="Times New Roman" pitchFamily="18" charset="0"/>
              </a:rPr>
              <a:t>Milli qanunvericiliyə münasibətdə tətbiq dairəsi məhduddur. </a:t>
            </a:r>
            <a:endParaRPr lang="ru-RU" smtClean="0">
              <a:latin typeface="Times New Roman" pitchFamily="18" charset="0"/>
              <a:cs typeface="Times New Roman" pitchFamily="18" charset="0"/>
            </a:endParaRPr>
          </a:p>
          <a:p>
            <a:pPr eaLnBrk="1" hangingPunct="1"/>
            <a:endParaRPr lang="ru-RU" smtClean="0"/>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az-Latn-AZ" dirty="0">
                <a:latin typeface="Times New Roman" panose="02020603050405020304" pitchFamily="18" charset="0"/>
                <a:cs typeface="Times New Roman" panose="02020603050405020304" pitchFamily="18" charset="0"/>
              </a:rPr>
              <a:t>Konvensiyanın 1 saylı Protokolunun 1-ci maddəsi</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ъект 1"/>
          <p:cNvSpPr>
            <a:spLocks noGrp="1"/>
          </p:cNvSpPr>
          <p:nvPr>
            <p:ph idx="1"/>
          </p:nvPr>
        </p:nvSpPr>
        <p:spPr/>
        <p:txBody>
          <a:bodyPr/>
          <a:lstStyle/>
          <a:p>
            <a:pPr eaLnBrk="1" hangingPunct="1">
              <a:buFont typeface="Symbol" pitchFamily="18" charset="2"/>
              <a:buNone/>
            </a:pPr>
            <a:r>
              <a:rPr lang="az-Latn-AZ" smtClean="0">
                <a:latin typeface="Times New Roman" pitchFamily="18" charset="0"/>
                <a:cs typeface="Times New Roman" pitchFamily="18" charset="0"/>
              </a:rPr>
              <a:t>Konvensiyaya görə əmlak termininə aid şərtlər:</a:t>
            </a:r>
          </a:p>
          <a:p>
            <a:pPr eaLnBrk="1" hangingPunct="1"/>
            <a:r>
              <a:rPr lang="az-Latn-AZ" smtClean="0">
                <a:latin typeface="Times New Roman" pitchFamily="18" charset="0"/>
                <a:cs typeface="Times New Roman" pitchFamily="18" charset="0"/>
              </a:rPr>
              <a:t>Daşınmaz və daşınar əmlaka aiddir</a:t>
            </a:r>
          </a:p>
          <a:p>
            <a:pPr eaLnBrk="1" hangingPunct="1"/>
            <a:r>
              <a:rPr lang="az-Latn-AZ" smtClean="0">
                <a:latin typeface="Times New Roman" pitchFamily="18" charset="0"/>
                <a:cs typeface="Times New Roman" pitchFamily="18" charset="0"/>
              </a:rPr>
              <a:t>Mövcud əmlaka tətbiq edilir </a:t>
            </a:r>
          </a:p>
          <a:p>
            <a:pPr eaLnBrk="1" hangingPunct="1"/>
            <a:r>
              <a:rPr lang="az-Latn-AZ" smtClean="0">
                <a:latin typeface="Times New Roman" pitchFamily="18" charset="0"/>
                <a:cs typeface="Times New Roman" pitchFamily="18" charset="0"/>
              </a:rPr>
              <a:t>Maddi fayda verən və fiziki əmlak olmayan aktivlərə tətbiq edilir</a:t>
            </a:r>
          </a:p>
          <a:p>
            <a:pPr eaLnBrk="1" hangingPunct="1"/>
            <a:endParaRPr lang="ru-RU" smtClean="0"/>
          </a:p>
        </p:txBody>
      </p:sp>
      <p:sp>
        <p:nvSpPr>
          <p:cNvPr id="21506" name="Заголовок 2"/>
          <p:cNvSpPr>
            <a:spLocks noGrp="1"/>
          </p:cNvSpPr>
          <p:nvPr>
            <p:ph type="title"/>
          </p:nvPr>
        </p:nvSpPr>
        <p:spPr/>
        <p:txBody>
          <a:bodyPr/>
          <a:lstStyle/>
          <a:p>
            <a:pPr eaLnBrk="1" hangingPunct="1"/>
            <a:r>
              <a:rPr lang="az-Latn-AZ" smtClean="0">
                <a:latin typeface="Times New Roman" pitchFamily="18" charset="0"/>
                <a:cs typeface="Times New Roman" pitchFamily="18" charset="0"/>
              </a:rPr>
              <a:t>Mülkiyyət hüququ</a:t>
            </a:r>
            <a:endParaRPr 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1538" y="1989138"/>
            <a:ext cx="7408862" cy="4137025"/>
          </a:xfrm>
        </p:spPr>
        <p:txBody>
          <a:bodyPr rtlCol="0">
            <a:normAutofit fontScale="85000" lnSpcReduction="20000"/>
          </a:bodyPr>
          <a:lstStyle/>
          <a:p>
            <a:pPr marL="274320" indent="-274320" eaLnBrk="1" fontAlgn="auto" hangingPunct="1">
              <a:spcAft>
                <a:spcPts val="0"/>
              </a:spcAft>
              <a:defRPr/>
            </a:pPr>
            <a:endParaRPr lang="ru-RU" dirty="0"/>
          </a:p>
          <a:p>
            <a:pPr marL="274320" indent="-274320" algn="ctr" eaLnBrk="1" fontAlgn="auto" hangingPunct="1">
              <a:spcAft>
                <a:spcPts val="0"/>
              </a:spcAft>
              <a:defRPr/>
            </a:pPr>
            <a:r>
              <a:rPr lang="az-Latn-AZ" b="1" dirty="0" smtClean="0">
                <a:latin typeface="Times New Roman" pitchFamily="18" charset="0"/>
                <a:cs typeface="Times New Roman" pitchFamily="18" charset="0"/>
              </a:rPr>
              <a:t>Maddə 1</a:t>
            </a:r>
          </a:p>
          <a:p>
            <a:pPr marL="274320" indent="-274320" algn="ctr" eaLnBrk="1" fontAlgn="auto" hangingPunct="1">
              <a:spcAft>
                <a:spcPts val="0"/>
              </a:spcAft>
              <a:defRPr/>
            </a:pPr>
            <a:r>
              <a:rPr lang="en-US" b="1" dirty="0" err="1" smtClean="0">
                <a:latin typeface="Times New Roman" pitchFamily="18" charset="0"/>
                <a:cs typeface="Times New Roman" pitchFamily="18" charset="0"/>
              </a:rPr>
              <a:t>Mülkiyyətin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müdafiəsi</a:t>
            </a:r>
            <a:r>
              <a:rPr lang="en-US" b="1" dirty="0" smtClean="0">
                <a:latin typeface="Times New Roman" pitchFamily="18" charset="0"/>
                <a:cs typeface="Times New Roman" pitchFamily="18" charset="0"/>
              </a:rPr>
              <a:t> </a:t>
            </a:r>
            <a:endParaRPr lang="az-Latn-AZ" b="1" dirty="0" smtClean="0">
              <a:latin typeface="Times New Roman" pitchFamily="18" charset="0"/>
              <a:cs typeface="Times New Roman" pitchFamily="18" charset="0"/>
            </a:endParaRPr>
          </a:p>
          <a:p>
            <a:pPr marL="274320" indent="-274320" algn="ctr" eaLnBrk="1" fontAlgn="auto" hangingPunct="1">
              <a:spcAft>
                <a:spcPts val="0"/>
              </a:spcAft>
              <a:defRPr/>
            </a:pPr>
            <a:endParaRPr lang="en-US" dirty="0" smtClean="0">
              <a:latin typeface="Times New Roman" pitchFamily="18" charset="0"/>
              <a:cs typeface="Times New Roman" pitchFamily="18" charset="0"/>
            </a:endParaRPr>
          </a:p>
          <a:p>
            <a:pPr marL="274320" indent="-274320" eaLnBrk="1" fontAlgn="auto" hangingPunct="1">
              <a:spcAft>
                <a:spcPts val="0"/>
              </a:spcAft>
              <a:defRPr/>
            </a:pPr>
            <a:r>
              <a:rPr lang="en-US" dirty="0" err="1" smtClean="0">
                <a:latin typeface="Times New Roman" pitchFamily="18" charset="0"/>
                <a:cs typeface="Times New Roman" pitchFamily="18" charset="0"/>
              </a:rPr>
              <a:t>Hər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fiziki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şəxs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mülkiyyətindən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maneəsiz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istifadə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malikdir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cəmiyyətin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maraqları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naminə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qanunla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beynəlxalq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ümumi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prinsipləri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nəzərdə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tutulmuş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şərtlər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istisna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olmaqla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mülkiyyətindən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məhrum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endParaRPr lang="az-Latn-AZ" dirty="0" smtClean="0">
              <a:latin typeface="Times New Roman" pitchFamily="18" charset="0"/>
              <a:cs typeface="Times New Roman" pitchFamily="18" charset="0"/>
            </a:endParaRPr>
          </a:p>
          <a:p>
            <a:pPr marL="274320" indent="-274320" eaLnBrk="1" fontAlgn="auto" hangingPunct="1">
              <a:spcAft>
                <a:spcPts val="0"/>
              </a:spcAft>
              <a:defRPr/>
            </a:pPr>
            <a:endParaRPr lang="en-US" dirty="0">
              <a:latin typeface="Times New Roman" pitchFamily="18" charset="0"/>
              <a:cs typeface="Times New Roman" pitchFamily="18" charset="0"/>
            </a:endParaRPr>
          </a:p>
          <a:p>
            <a:pPr marL="274320" indent="-274320" eaLnBrk="1" fontAlgn="auto" hangingPunct="1">
              <a:spcAft>
                <a:spcPts val="0"/>
              </a:spcAft>
              <a:defRPr/>
            </a:pPr>
            <a:r>
              <a:rPr lang="en-US" dirty="0" err="1">
                <a:latin typeface="Times New Roman" pitchFamily="18" charset="0"/>
                <a:cs typeface="Times New Roman" pitchFamily="18" charset="0"/>
              </a:rPr>
              <a:t>Yuxarıdakı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müddəalar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dövlətin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ümumi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maraqlara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müvafiq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olaraq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mülkiyyətdən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istifadəyə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nəzarəti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həyata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keçirmək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üçün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yaxud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vergilərin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digər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rüsum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cərimələrin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ödənilməsini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etmək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üçün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zəruri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hesab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etdiyi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qanunları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yerinə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yetirmək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məhdudlaşdırmır</a:t>
            </a:r>
            <a:r>
              <a:rPr lang="en-US"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22530" name="Заголовок 2"/>
          <p:cNvSpPr>
            <a:spLocks noGrp="1"/>
          </p:cNvSpPr>
          <p:nvPr>
            <p:ph type="title"/>
          </p:nvPr>
        </p:nvSpPr>
        <p:spPr>
          <a:xfrm>
            <a:off x="250825" y="476250"/>
            <a:ext cx="8229600" cy="1252538"/>
          </a:xfrm>
        </p:spPr>
        <p:txBody>
          <a:bodyPr/>
          <a:lstStyle/>
          <a:p>
            <a:pPr eaLnBrk="1" hangingPunct="1"/>
            <a:r>
              <a:rPr lang="az-Latn-AZ" sz="2400" b="1" i="1" smtClean="0">
                <a:latin typeface="Times New Roman" pitchFamily="18" charset="0"/>
                <a:cs typeface="Times New Roman" pitchFamily="18" charset="0"/>
              </a:rPr>
              <a:t>İnsan Hüquq və Əsas Azadlıqlarının müdafiəsi haqqında Avropa Konvensiyasına </a:t>
            </a:r>
            <a:r>
              <a:rPr lang="ru-RU" sz="2400" b="1" i="1" smtClean="0"/>
              <a:t/>
            </a:r>
            <a:br>
              <a:rPr lang="ru-RU" sz="2400" b="1" i="1" smtClean="0"/>
            </a:br>
            <a:r>
              <a:rPr lang="en-US" sz="2400" b="1" i="1" smtClean="0">
                <a:latin typeface="Times New Roman" pitchFamily="18" charset="0"/>
                <a:cs typeface="Times New Roman" pitchFamily="18" charset="0"/>
              </a:rPr>
              <a:t>dair Protokol </a:t>
            </a:r>
            <a:r>
              <a:rPr lang="ru-RU" sz="2400" b="1" i="1" smtClean="0">
                <a:latin typeface="Times New Roman" pitchFamily="18" charset="0"/>
                <a:cs typeface="Times New Roman" pitchFamily="18" charset="0"/>
              </a:rPr>
              <a:t/>
            </a:r>
            <a:br>
              <a:rPr lang="ru-RU" sz="2400" b="1" i="1" smtClean="0">
                <a:latin typeface="Times New Roman" pitchFamily="18" charset="0"/>
                <a:cs typeface="Times New Roman" pitchFamily="18" charset="0"/>
              </a:rPr>
            </a:br>
            <a:r>
              <a:rPr lang="en-US" sz="2400" b="1" i="1" smtClean="0">
                <a:latin typeface="Times New Roman" pitchFamily="18" charset="0"/>
                <a:cs typeface="Times New Roman" pitchFamily="18" charset="0"/>
              </a:rPr>
              <a:t>Paris, 20 mart 1952-ci il </a:t>
            </a:r>
            <a:endParaRPr lang="ru-RU" sz="2400" b="1" i="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ъект 1"/>
          <p:cNvSpPr>
            <a:spLocks noGrp="1"/>
          </p:cNvSpPr>
          <p:nvPr>
            <p:ph idx="1"/>
          </p:nvPr>
        </p:nvSpPr>
        <p:spPr/>
        <p:txBody>
          <a:bodyPr/>
          <a:lstStyle/>
          <a:p>
            <a:pPr eaLnBrk="1" hangingPunct="1"/>
            <a:r>
              <a:rPr lang="az-Latn-AZ" b="1" smtClean="0">
                <a:latin typeface="Times New Roman" pitchFamily="18" charset="0"/>
                <a:cs typeface="Times New Roman" pitchFamily="18" charset="0"/>
              </a:rPr>
              <a:t>Ümumdünya İnsan Haqqları Bəyannaməsi  </a:t>
            </a:r>
          </a:p>
          <a:p>
            <a:pPr eaLnBrk="1" hangingPunct="1"/>
            <a:endParaRPr lang="az-Latn-AZ" smtClean="0">
              <a:latin typeface="Times New Roman" pitchFamily="18" charset="0"/>
              <a:cs typeface="Times New Roman" pitchFamily="18" charset="0"/>
            </a:endParaRPr>
          </a:p>
          <a:p>
            <a:pPr algn="ctr" eaLnBrk="1" hangingPunct="1"/>
            <a:r>
              <a:rPr lang="en-US" smtClean="0">
                <a:latin typeface="Times New Roman" pitchFamily="18" charset="0"/>
                <a:cs typeface="Times New Roman" pitchFamily="18" charset="0"/>
              </a:rPr>
              <a:t>Maddə 17 </a:t>
            </a:r>
            <a:endParaRPr lang="az-Latn-AZ" smtClean="0">
              <a:latin typeface="Times New Roman" pitchFamily="18" charset="0"/>
              <a:cs typeface="Times New Roman" pitchFamily="18" charset="0"/>
            </a:endParaRPr>
          </a:p>
          <a:p>
            <a:pPr eaLnBrk="1" hangingPunct="1"/>
            <a:r>
              <a:rPr lang="en-US" smtClean="0">
                <a:latin typeface="Times New Roman" pitchFamily="18" charset="0"/>
                <a:cs typeface="Times New Roman" pitchFamily="18" charset="0"/>
              </a:rPr>
              <a:t>1. Hər bir insan təkbaşına və ya başqaları ilə birlikdə əmlaka sahib olmaq hüququna malikdir.</a:t>
            </a:r>
            <a:endParaRPr lang="az-Latn-AZ" smtClean="0">
              <a:latin typeface="Times New Roman" pitchFamily="18" charset="0"/>
              <a:cs typeface="Times New Roman" pitchFamily="18" charset="0"/>
            </a:endParaRPr>
          </a:p>
          <a:p>
            <a:pPr eaLnBrk="1" hangingPunct="1"/>
            <a:endParaRPr lang="az-Latn-AZ" smtClean="0">
              <a:latin typeface="Times New Roman" pitchFamily="18" charset="0"/>
              <a:cs typeface="Times New Roman" pitchFamily="18" charset="0"/>
            </a:endParaRPr>
          </a:p>
          <a:p>
            <a:pPr eaLnBrk="1" hangingPunct="1"/>
            <a:r>
              <a:rPr lang="en-US" smtClean="0">
                <a:latin typeface="Times New Roman" pitchFamily="18" charset="0"/>
                <a:cs typeface="Times New Roman" pitchFamily="18" charset="0"/>
              </a:rPr>
              <a:t> 2. Heç kim öz əmlakından özbaşınalıqla məhrum edilməməlidir. </a:t>
            </a:r>
            <a:endParaRPr lang="ru-RU" smtClean="0">
              <a:latin typeface="Times New Roman" pitchFamily="18" charset="0"/>
              <a:cs typeface="Times New Roman" pitchFamily="18" charset="0"/>
            </a:endParaRPr>
          </a:p>
        </p:txBody>
      </p:sp>
      <p:sp>
        <p:nvSpPr>
          <p:cNvPr id="23554" name="Заголовок 2"/>
          <p:cNvSpPr>
            <a:spLocks noGrp="1"/>
          </p:cNvSpPr>
          <p:nvPr>
            <p:ph type="title"/>
          </p:nvPr>
        </p:nvSpPr>
        <p:spPr/>
        <p:txBody>
          <a:bodyPr/>
          <a:lstStyle/>
          <a:p>
            <a:pPr eaLnBrk="1" hangingPunct="1"/>
            <a:r>
              <a:rPr lang="az-Latn-AZ" sz="2400" smtClean="0">
                <a:latin typeface="Times New Roman" pitchFamily="18" charset="0"/>
                <a:cs typeface="Times New Roman" pitchFamily="18" charset="0"/>
              </a:rPr>
              <a:t>MÜLKİYYƏT HÜQUQUNU TƏSBİT EDƏN BEYNƏLXALQ SƏNƏDLƏR</a:t>
            </a:r>
            <a:endParaRPr lang="ru-RU"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522</TotalTime>
  <Words>1073</Words>
  <Application>Microsoft Office PowerPoint</Application>
  <PresentationFormat>On-screen Show (4:3)</PresentationFormat>
  <Paragraphs>100</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Волна</vt:lpstr>
      <vt:lpstr>1 saylı Protokolun 1-ci maddəsi Mülkiyyət hüququ</vt:lpstr>
      <vt:lpstr>I gün </vt:lpstr>
      <vt:lpstr>Mülkiyyətin mənşəyi</vt:lpstr>
      <vt:lpstr>Azərbaycan Respublikasının Konstitutsiyanın 29-cu maddəsi</vt:lpstr>
      <vt:lpstr>Azərbaycan Respublikasının Mülki Məcəlləsinin 152-ci maddəsi</vt:lpstr>
      <vt:lpstr>Konvensiyanın 1 saylı Protokolunun 1-ci maddəsi</vt:lpstr>
      <vt:lpstr>Mülkiyyət hüququ</vt:lpstr>
      <vt:lpstr>İnsan Hüquq və Əsas Azadlıqlarının müdafiəsi haqqında Avropa Konvensiyasına  dair Protokol  Paris, 20 mart 1952-ci il </vt:lpstr>
      <vt:lpstr>MÜLKİYYƏT HÜQUQUNU TƏSBİT EDƏN BEYNƏLXALQ SƏNƏDLƏR</vt:lpstr>
      <vt:lpstr>Maddə üç müxtəlif prinsipi özündə ehtiva edir</vt:lpstr>
      <vt:lpstr>Mülkiyyət hüququnun hüdudları</vt:lpstr>
      <vt:lpstr>Mülkiyyət hüququqnun hüdudları</vt:lpstr>
      <vt:lpstr>Mülkiyyət hüququnun hüdudları</vt:lpstr>
      <vt:lpstr>Mülkiyyət hüququnun hüdudları</vt:lpstr>
      <vt:lpstr>Mülkiyyət hüququnun hüdudları</vt:lpstr>
      <vt:lpstr>Mülkiyyət anlayışınını müstəqil məna daşıması</vt:lpstr>
      <vt:lpstr>Gələcəkdə mülkiyyət almaq hüququna təminat verilməməsi</vt:lpstr>
      <vt:lpstr>Hüquqi şəxslərin mülkiyyəti</vt:lpstr>
      <vt:lpstr>II gün </vt:lpstr>
      <vt:lpstr>Mülkiyyət hüququna müdaxilənin araşdırılması</vt:lpstr>
      <vt:lpstr>Mülkiyyət hüququna müdaxilənin əsaslandırılması</vt:lpstr>
      <vt:lpstr>Cəmiyyətin maraqları və ya ümumi maraqlar</vt:lpstr>
      <vt:lpstr>Müdaxilənin qanuni məqsəd daşıması</vt:lpstr>
      <vt:lpstr>Mütənasiblik</vt:lpstr>
      <vt:lpstr>Mütənasiblik</vt:lpstr>
      <vt:lpstr>Vergiqoyma tədbirləri</vt:lpstr>
      <vt:lpstr>Kompensasiya</vt:lpstr>
      <vt:lpstr>Kompensasiya</vt:lpstr>
      <vt:lpstr>Kompensasiya</vt:lpstr>
      <vt:lpstr>Hüquqi müəyyənlik və qanunilik tələbi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Mülkiyyət hüququ</dc:title>
  <dc:creator>USER</dc:creator>
  <cp:lastModifiedBy>ROVSHANOVA Vafa</cp:lastModifiedBy>
  <cp:revision>27</cp:revision>
  <cp:lastPrinted>2016-09-16T08:15:05Z</cp:lastPrinted>
  <dcterms:created xsi:type="dcterms:W3CDTF">2016-09-07T07:36:49Z</dcterms:created>
  <dcterms:modified xsi:type="dcterms:W3CDTF">2016-11-10T12:13:08Z</dcterms:modified>
</cp:coreProperties>
</file>