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69" r:id="rId3"/>
    <p:sldId id="266" r:id="rId4"/>
    <p:sldId id="262" r:id="rId5"/>
    <p:sldId id="267" r:id="rId6"/>
    <p:sldId id="264" r:id="rId7"/>
    <p:sldId id="263" r:id="rId8"/>
    <p:sldId id="265" r:id="rId9"/>
    <p:sldId id="260" r:id="rId10"/>
    <p:sldId id="261" r:id="rId11"/>
    <p:sldId id="270" r:id="rId12"/>
    <p:sldId id="271" r:id="rId13"/>
    <p:sldId id="272" r:id="rId14"/>
    <p:sldId id="273"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11/10/2016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11/10/2016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11/10/2016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11/10/2016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648200"/>
            <a:ext cx="8229600" cy="1359091"/>
          </a:xfrm>
        </p:spPr>
        <p:txBody>
          <a:bodyPr>
            <a:normAutofit lnSpcReduction="10000"/>
          </a:bodyPr>
          <a:lstStyle/>
          <a:p>
            <a:pPr marL="109728" indent="0" algn="r">
              <a:buNone/>
            </a:pPr>
            <a:endParaRPr lang="en-US" sz="2800" i="1" dirty="0" smtClean="0"/>
          </a:p>
          <a:p>
            <a:pPr marL="109728" indent="0" algn="r">
              <a:buNone/>
            </a:pPr>
            <a:r>
              <a:rPr lang="az-Latn-AZ" sz="2800" i="1" dirty="0" smtClean="0"/>
              <a:t>Şəfa </a:t>
            </a:r>
            <a:r>
              <a:rPr lang="az-Latn-AZ" sz="2800" i="1" dirty="0" smtClean="0"/>
              <a:t>Camalzadə</a:t>
            </a:r>
            <a:endParaRPr lang="az-Latn-AZ" sz="2800" i="1" dirty="0"/>
          </a:p>
          <a:p>
            <a:pPr marL="109728" indent="0" algn="r">
              <a:buNone/>
            </a:pPr>
            <a:r>
              <a:rPr lang="en-US" sz="2800" i="1" dirty="0" smtClean="0"/>
              <a:t>2016</a:t>
            </a:r>
            <a:endParaRPr lang="az-Latn-AZ" sz="2800" i="1" dirty="0"/>
          </a:p>
          <a:p>
            <a:pPr algn="just"/>
            <a:endParaRPr lang="az-Latn-AZ" dirty="0" smtClean="0"/>
          </a:p>
        </p:txBody>
      </p:sp>
      <p:sp>
        <p:nvSpPr>
          <p:cNvPr id="2" name="Title 1"/>
          <p:cNvSpPr>
            <a:spLocks noGrp="1"/>
          </p:cNvSpPr>
          <p:nvPr>
            <p:ph type="title"/>
          </p:nvPr>
        </p:nvSpPr>
        <p:spPr>
          <a:xfrm>
            <a:off x="457200" y="274638"/>
            <a:ext cx="8229600" cy="1858962"/>
          </a:xfrm>
        </p:spPr>
        <p:txBody>
          <a:bodyPr>
            <a:normAutofit fontScale="90000"/>
          </a:bodyPr>
          <a:lstStyle/>
          <a:p>
            <a:r>
              <a:rPr lang="az-Latn-AZ" dirty="0" smtClean="0"/>
              <a:t/>
            </a:r>
            <a:br>
              <a:rPr lang="az-Latn-AZ" dirty="0" smtClean="0"/>
            </a:br>
            <a:r>
              <a:rPr lang="az-Latn-AZ" dirty="0" smtClean="0"/>
              <a:t/>
            </a:r>
            <a:br>
              <a:rPr lang="az-Latn-AZ" dirty="0" smtClean="0"/>
            </a:br>
            <a:endParaRPr lang="ru-RU" dirty="0"/>
          </a:p>
        </p:txBody>
      </p:sp>
      <p:sp>
        <p:nvSpPr>
          <p:cNvPr id="4" name="Title 1"/>
          <p:cNvSpPr txBox="1">
            <a:spLocks/>
          </p:cNvSpPr>
          <p:nvPr/>
        </p:nvSpPr>
        <p:spPr>
          <a:xfrm>
            <a:off x="457200" y="274638"/>
            <a:ext cx="8229600" cy="2849562"/>
          </a:xfrm>
          <a:prstGeom prst="rect">
            <a:avLst/>
          </a:prstGeom>
        </p:spPr>
        <p:txBody>
          <a:bodyPr vert="horz" rtlCol="0" anchor="ctr">
            <a:normAutofit fontScale="825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az-Latn-AZ" dirty="0" smtClean="0"/>
              <a:t/>
            </a:r>
            <a:br>
              <a:rPr lang="az-Latn-AZ" dirty="0" smtClean="0"/>
            </a:br>
            <a:r>
              <a:rPr lang="az-Latn-AZ" dirty="0" smtClean="0">
                <a:solidFill>
                  <a:srgbClr val="C00000"/>
                </a:solidFill>
              </a:rPr>
              <a:t>1 saylı Protokolun 1-ci Maddəsi</a:t>
            </a:r>
            <a:endParaRPr lang="en-US" dirty="0" smtClean="0">
              <a:solidFill>
                <a:srgbClr val="C00000"/>
              </a:solidFill>
            </a:endParaRPr>
          </a:p>
          <a:p>
            <a:endParaRPr lang="en-US" dirty="0" smtClean="0">
              <a:solidFill>
                <a:srgbClr val="C00000"/>
              </a:solidFill>
            </a:endParaRPr>
          </a:p>
          <a:p>
            <a:pPr algn="ctr"/>
            <a:r>
              <a:rPr lang="az-Latn-AZ" dirty="0">
                <a:solidFill>
                  <a:srgbClr val="C00000"/>
                </a:solidFill>
              </a:rPr>
              <a:t>Dövlətin pozitiv </a:t>
            </a:r>
            <a:r>
              <a:rPr lang="az-Latn-AZ" dirty="0" smtClean="0">
                <a:solidFill>
                  <a:srgbClr val="C00000"/>
                </a:solidFill>
              </a:rPr>
              <a:t>öhdəlikləri</a:t>
            </a:r>
            <a:br>
              <a:rPr lang="az-Latn-AZ" dirty="0" smtClean="0">
                <a:solidFill>
                  <a:srgbClr val="C00000"/>
                </a:solidFill>
              </a:rPr>
            </a:br>
            <a:r>
              <a:rPr lang="az-Latn-AZ" dirty="0" smtClean="0"/>
              <a:t/>
            </a:r>
            <a:br>
              <a:rPr lang="az-Latn-AZ" dirty="0" smtClean="0"/>
            </a:b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181599"/>
          </a:xfrm>
        </p:spPr>
        <p:txBody>
          <a:bodyPr>
            <a:normAutofit fontScale="25000" lnSpcReduction="20000"/>
          </a:bodyPr>
          <a:lstStyle/>
          <a:p>
            <a:pPr>
              <a:buNone/>
              <a:tabLst>
                <a:tab pos="2057400" algn="l"/>
              </a:tabLst>
            </a:pPr>
            <a:r>
              <a:rPr lang="az-Latn-AZ" sz="5100" b="1" dirty="0" smtClean="0">
                <a:latin typeface="Times New Roman" panose="02020603050405020304" pitchFamily="18" charset="0"/>
                <a:cs typeface="Times New Roman" panose="02020603050405020304" pitchFamily="18" charset="0"/>
              </a:rPr>
              <a:t>   </a:t>
            </a:r>
            <a:r>
              <a:rPr lang="az-Latn-AZ" sz="9200" b="1" dirty="0" smtClean="0">
                <a:latin typeface="Times New Roman" panose="02020603050405020304" pitchFamily="18" charset="0"/>
                <a:cs typeface="Times New Roman" panose="02020603050405020304" pitchFamily="18" charset="0"/>
              </a:rPr>
              <a:t>Məhkəmə qərarlarının vaxtında icra edilməməsi ilə bağlı</a:t>
            </a:r>
          </a:p>
          <a:p>
            <a:pPr>
              <a:buFont typeface="Wingdings" pitchFamily="2" charset="2"/>
              <a:buChar char="ü"/>
              <a:tabLst>
                <a:tab pos="2057400" algn="l"/>
              </a:tabLst>
            </a:pPr>
            <a:endParaRPr lang="az-Latn-AZ" sz="9200" i="1" dirty="0" smtClean="0">
              <a:latin typeface="Times New Roman" panose="02020603050405020304" pitchFamily="18" charset="0"/>
              <a:cs typeface="Times New Roman" panose="02020603050405020304" pitchFamily="18" charset="0"/>
            </a:endParaRPr>
          </a:p>
          <a:p>
            <a:pPr>
              <a:buFont typeface="Wingdings" pitchFamily="2" charset="2"/>
              <a:buChar char="ü"/>
              <a:tabLst>
                <a:tab pos="2057400" algn="l"/>
              </a:tabLst>
            </a:pPr>
            <a:r>
              <a:rPr lang="az-Latn-AZ" sz="9200" i="1" dirty="0" smtClean="0">
                <a:latin typeface="Times New Roman" panose="02020603050405020304" pitchFamily="18" charset="0"/>
                <a:cs typeface="Times New Roman" panose="02020603050405020304" pitchFamily="18" charset="0"/>
              </a:rPr>
              <a:t>03/12/2009 </a:t>
            </a:r>
            <a:r>
              <a:rPr lang="az-Latn-AZ" sz="9200" dirty="0" smtClean="0">
                <a:latin typeface="Times New Roman" panose="02020603050405020304" pitchFamily="18" charset="0"/>
                <a:cs typeface="Times New Roman" panose="02020603050405020304" pitchFamily="18" charset="0"/>
              </a:rPr>
              <a:t> </a:t>
            </a:r>
            <a:r>
              <a:rPr lang="az-Latn-AZ" sz="9200" i="1" dirty="0" smtClean="0">
                <a:latin typeface="Times New Roman" panose="02020603050405020304" pitchFamily="18" charset="0"/>
                <a:cs typeface="Times New Roman" panose="02020603050405020304" pitchFamily="18" charset="0"/>
              </a:rPr>
              <a:t>Hümbətov</a:t>
            </a:r>
            <a:r>
              <a:rPr lang="az-Latn-AZ" sz="9200" dirty="0" smtClean="0">
                <a:latin typeface="Times New Roman" panose="02020603050405020304" pitchFamily="18" charset="0"/>
                <a:cs typeface="Times New Roman" panose="02020603050405020304" pitchFamily="18" charset="0"/>
              </a:rPr>
              <a:t> (istifadəsinə verilmiş torpaq sahəsində üçüncü şəxs tərəfindən inşa edilmiş qanunsuz tikilinin sökülməsinə dair məhkəmə qərarının icra olunmaması)</a:t>
            </a:r>
          </a:p>
          <a:p>
            <a:pPr>
              <a:buFont typeface="Wingdings" pitchFamily="2" charset="2"/>
              <a:buChar char="ü"/>
              <a:tabLst>
                <a:tab pos="2057400" algn="l"/>
              </a:tabLst>
            </a:pPr>
            <a:endParaRPr lang="az-Latn-AZ" sz="9200" dirty="0" smtClean="0">
              <a:latin typeface="Times New Roman" panose="02020603050405020304" pitchFamily="18" charset="0"/>
              <a:cs typeface="Times New Roman" panose="02020603050405020304" pitchFamily="18" charset="0"/>
            </a:endParaRPr>
          </a:p>
          <a:p>
            <a:pPr>
              <a:buFont typeface="Wingdings" pitchFamily="2" charset="2"/>
              <a:buChar char="ü"/>
              <a:tabLst>
                <a:tab pos="2057400" algn="l"/>
              </a:tabLst>
            </a:pPr>
            <a:r>
              <a:rPr lang="az-Latn-AZ" sz="9200" i="1" dirty="0" smtClean="0">
                <a:latin typeface="Times New Roman" panose="02020603050405020304" pitchFamily="18" charset="0"/>
                <a:cs typeface="Times New Roman" panose="02020603050405020304" pitchFamily="18" charset="0"/>
              </a:rPr>
              <a:t>29/07/2010  Cəfərli və digərləri</a:t>
            </a:r>
            <a:r>
              <a:rPr lang="az-Latn-AZ" sz="9200" dirty="0" smtClean="0">
                <a:latin typeface="Times New Roman" panose="02020603050405020304" pitchFamily="18" charset="0"/>
                <a:cs typeface="Times New Roman" panose="02020603050405020304" pitchFamily="18" charset="0"/>
              </a:rPr>
              <a:t> (Dövlət Sərhəd Xidmətinə qarşı pul tələbinə dair məhkəmə qətnaməsi 4 ildən sonra icra olunmuşdur)</a:t>
            </a:r>
          </a:p>
          <a:p>
            <a:pPr>
              <a:buFont typeface="Wingdings" pitchFamily="2" charset="2"/>
              <a:buChar char="ü"/>
              <a:tabLst>
                <a:tab pos="2057400" algn="l"/>
              </a:tabLst>
            </a:pPr>
            <a:endParaRPr lang="az-Latn-AZ" sz="9200" dirty="0" smtClean="0">
              <a:latin typeface="Times New Roman" panose="02020603050405020304" pitchFamily="18" charset="0"/>
              <a:cs typeface="Times New Roman" panose="02020603050405020304" pitchFamily="18" charset="0"/>
            </a:endParaRPr>
          </a:p>
          <a:p>
            <a:pPr>
              <a:buFont typeface="Wingdings" pitchFamily="2" charset="2"/>
              <a:buChar char="ü"/>
              <a:tabLst>
                <a:tab pos="2057400" algn="l"/>
              </a:tabLst>
            </a:pPr>
            <a:r>
              <a:rPr lang="az-Latn-AZ" sz="9200" i="1" dirty="0" smtClean="0">
                <a:latin typeface="Times New Roman" panose="02020603050405020304" pitchFamily="18" charset="0"/>
                <a:cs typeface="Times New Roman" panose="02020603050405020304" pitchFamily="18" charset="0"/>
              </a:rPr>
              <a:t>03/02/2011 Axundov </a:t>
            </a:r>
            <a:r>
              <a:rPr lang="az-Latn-AZ" sz="9200" dirty="0" smtClean="0">
                <a:latin typeface="Times New Roman" panose="02020603050405020304" pitchFamily="18" charset="0"/>
                <a:cs typeface="Times New Roman" panose="02020603050405020304" pitchFamily="18" charset="0"/>
              </a:rPr>
              <a:t>(işə bərpa və pul tələbinə dair məhkəmə qətnaməsi 11 ildən sonra icra olunmuşdur)</a:t>
            </a:r>
          </a:p>
          <a:p>
            <a:pPr algn="just">
              <a:buNone/>
            </a:pPr>
            <a:r>
              <a:rPr lang="az-Latn-AZ" sz="9200" dirty="0" smtClean="0">
                <a:latin typeface="Times New Roman" panose="02020603050405020304" pitchFamily="18" charset="0"/>
                <a:cs typeface="Times New Roman" panose="02020603050405020304" pitchFamily="18" charset="0"/>
              </a:rPr>
              <a:t>  </a:t>
            </a:r>
          </a:p>
          <a:p>
            <a:pPr algn="just">
              <a:buNone/>
            </a:pPr>
            <a:r>
              <a:rPr lang="az-Latn-AZ" sz="9200" b="1" dirty="0" smtClean="0">
                <a:latin typeface="Times New Roman" panose="02020603050405020304" pitchFamily="18" charset="0"/>
                <a:cs typeface="Times New Roman" panose="02020603050405020304" pitchFamily="18" charset="0"/>
              </a:rPr>
              <a:t>Əmlakın üzərinə həbsin qanunsuz olaraq qoyulması</a:t>
            </a:r>
          </a:p>
          <a:p>
            <a:pPr>
              <a:buFont typeface="Wingdings" pitchFamily="2" charset="2"/>
              <a:buChar char="ü"/>
              <a:tabLst>
                <a:tab pos="2057400" algn="l"/>
              </a:tabLst>
            </a:pPr>
            <a:r>
              <a:rPr lang="az-Latn-AZ" sz="9200" i="1" dirty="0" smtClean="0">
                <a:latin typeface="Times New Roman" panose="02020603050405020304" pitchFamily="18" charset="0"/>
                <a:cs typeface="Times New Roman" panose="02020603050405020304" pitchFamily="18" charset="0"/>
              </a:rPr>
              <a:t>06/12/2011 Rafiq Əliyev</a:t>
            </a:r>
          </a:p>
          <a:p>
            <a:pPr>
              <a:buNone/>
              <a:tabLst>
                <a:tab pos="2057400" algn="l"/>
              </a:tabLst>
            </a:pPr>
            <a:endParaRPr lang="az-Latn-AZ" sz="2800" dirty="0" smtClean="0">
              <a:latin typeface="Times New Roman" panose="02020603050405020304" pitchFamily="18" charset="0"/>
              <a:cs typeface="Times New Roman" panose="02020603050405020304" pitchFamily="18" charset="0"/>
            </a:endParaRPr>
          </a:p>
          <a:p>
            <a:pPr>
              <a:buNone/>
              <a:tabLst>
                <a:tab pos="2057400" algn="l"/>
              </a:tabLst>
            </a:pPr>
            <a:r>
              <a:rPr lang="az-Latn-AZ" sz="2800" dirty="0" smtClean="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a:buFont typeface="Wingdings" pitchFamily="2" charset="2"/>
              <a:buChar char="ü"/>
              <a:tabLst>
                <a:tab pos="2057400" algn="l"/>
              </a:tabLst>
            </a:pPr>
            <a:endParaRPr lang="az-Latn-AZ" sz="2800" dirty="0" smtClean="0">
              <a:latin typeface="Times New Roman" panose="02020603050405020304" pitchFamily="18" charset="0"/>
              <a:cs typeface="Times New Roman" panose="02020603050405020304" pitchFamily="18" charset="0"/>
            </a:endParaRPr>
          </a:p>
          <a:p>
            <a:pPr>
              <a:buFont typeface="Wingdings" pitchFamily="2" charset="2"/>
              <a:buChar char="ü"/>
              <a:tabLst>
                <a:tab pos="2057400" algn="l"/>
              </a:tabLst>
            </a:pPr>
            <a:endParaRPr lang="en-US" sz="2800" dirty="0" smtClean="0">
              <a:latin typeface="Times New Roman" panose="02020603050405020304" pitchFamily="18" charset="0"/>
              <a:cs typeface="Times New Roman" panose="02020603050405020304" pitchFamily="18" charset="0"/>
            </a:endParaRPr>
          </a:p>
          <a:p>
            <a:pPr>
              <a:buNone/>
              <a:tabLst>
                <a:tab pos="2057400" algn="l"/>
              </a:tabLst>
            </a:pPr>
            <a:endParaRPr lang="az-Latn-AZ" dirty="0" smtClean="0">
              <a:latin typeface="Times New Roman" panose="02020603050405020304" pitchFamily="18" charset="0"/>
              <a:cs typeface="Times New Roman" panose="02020603050405020304" pitchFamily="18" charset="0"/>
            </a:endParaRPr>
          </a:p>
          <a:p>
            <a:pPr>
              <a:buNone/>
              <a:tabLst>
                <a:tab pos="2057400" algn="l"/>
              </a:tabLst>
            </a:pPr>
            <a:r>
              <a:rPr lang="az-Latn-AZ" dirty="0"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buNone/>
            </a:pPr>
            <a:endParaRPr lang="az-Latn-AZ" i="1" dirty="0" smtClean="0">
              <a:latin typeface="Times New Roman" panose="02020603050405020304" pitchFamily="18" charset="0"/>
              <a:cs typeface="Times New Roman" panose="02020603050405020304" pitchFamily="18" charset="0"/>
            </a:endParaRPr>
          </a:p>
          <a:p>
            <a:pPr algn="just"/>
            <a:endParaRPr lang="az-Latn-AZ" i="1" dirty="0" smtClean="0"/>
          </a:p>
        </p:txBody>
      </p:sp>
      <p:sp>
        <p:nvSpPr>
          <p:cNvPr id="2" name="Title 1"/>
          <p:cNvSpPr>
            <a:spLocks noGrp="1"/>
          </p:cNvSpPr>
          <p:nvPr>
            <p:ph type="title"/>
          </p:nvPr>
        </p:nvSpPr>
        <p:spPr>
          <a:xfrm>
            <a:off x="457200" y="274638"/>
            <a:ext cx="8229600" cy="1096962"/>
          </a:xfrm>
        </p:spPr>
        <p:txBody>
          <a:bodyPr>
            <a:normAutofit fontScale="90000"/>
          </a:bodyPr>
          <a:lstStyle/>
          <a:p>
            <a:r>
              <a:rPr lang="az-Latn-AZ" dirty="0" smtClean="0"/>
              <a:t/>
            </a:r>
            <a:br>
              <a:rPr lang="az-Latn-AZ" dirty="0" smtClean="0"/>
            </a:br>
            <a:r>
              <a:rPr lang="az-Latn-AZ" dirty="0" smtClean="0">
                <a:solidFill>
                  <a:srgbClr val="C00000"/>
                </a:solidFill>
              </a:rPr>
              <a:t>Azərbaycana qarşı işlər (P1)</a:t>
            </a:r>
            <a:r>
              <a:rPr lang="az-Latn-AZ" sz="4900" dirty="0" smtClean="0">
                <a:solidFill>
                  <a:srgbClr val="C00000"/>
                </a:solidFill>
              </a:rPr>
              <a:t/>
            </a:r>
            <a:br>
              <a:rPr lang="az-Latn-AZ" sz="4900" dirty="0" smtClean="0">
                <a:solidFill>
                  <a:srgbClr val="C00000"/>
                </a:solidFill>
              </a:rPr>
            </a:br>
            <a:endParaRPr lang="ru-RU" sz="4900" dirty="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95400"/>
            <a:ext cx="8229600" cy="4953000"/>
          </a:xfrm>
        </p:spPr>
        <p:txBody>
          <a:bodyPr>
            <a:normAutofit/>
          </a:bodyPr>
          <a:lstStyle/>
          <a:p>
            <a:pPr marL="109728" indent="0">
              <a:buNone/>
            </a:pPr>
            <a:r>
              <a:rPr lang="az-Latn-AZ" sz="1800" b="1" dirty="0" smtClean="0">
                <a:solidFill>
                  <a:srgbClr val="C00000"/>
                </a:solidFill>
                <a:effectLst>
                  <a:outerShdw blurRad="38100" dist="38100" dir="2700000" algn="tl">
                    <a:srgbClr val="000000">
                      <a:alpha val="43137"/>
                    </a:srgbClr>
                  </a:outerShdw>
                </a:effectLst>
              </a:rPr>
              <a:t> </a:t>
            </a:r>
            <a:r>
              <a:rPr lang="az-Latn-AZ" b="1" dirty="0">
                <a:solidFill>
                  <a:srgbClr val="C00000"/>
                </a:solidFill>
                <a:effectLst>
                  <a:outerShdw blurRad="38100" dist="38100" dir="2700000" algn="tl">
                    <a:srgbClr val="000000">
                      <a:alpha val="43137"/>
                    </a:srgbClr>
                  </a:outerShdw>
                </a:effectLst>
              </a:rPr>
              <a:t/>
            </a:r>
            <a:br>
              <a:rPr lang="az-Latn-AZ" b="1" dirty="0">
                <a:solidFill>
                  <a:srgbClr val="C00000"/>
                </a:solidFill>
                <a:effectLst>
                  <a:outerShdw blurRad="38100" dist="38100" dir="2700000" algn="tl">
                    <a:srgbClr val="000000">
                      <a:alpha val="43137"/>
                    </a:srgbClr>
                  </a:outerShdw>
                </a:effectLst>
              </a:rPr>
            </a:br>
            <a:r>
              <a:rPr lang="az-Latn-AZ" sz="2800" i="1" dirty="0">
                <a:solidFill>
                  <a:schemeClr val="tx2"/>
                </a:solidFill>
                <a:effectLst>
                  <a:outerShdw blurRad="38100" dist="38100" dir="2700000" algn="tl">
                    <a:srgbClr val="000000">
                      <a:alpha val="43137"/>
                    </a:srgbClr>
                  </a:outerShdw>
                </a:effectLst>
              </a:rPr>
              <a:t>Bu iş üzrə daxili məhkəmələr məcburi köçkünlərin ərizəçiyə məxsus olan mənzildə məskunlaşmaqda davam etməsinə icazə verərkən bu qərarlarının hüquqi cəhətdən əsaslandırılmasını təmin etməyiblər, baxmayaraq ki, onlar bu cür məskunlaşmanın qanunsuz olduğu barədə qərar çıxarıblar.</a:t>
            </a:r>
            <a:r>
              <a:rPr lang="az-Latn-AZ" sz="3200" i="1" dirty="0">
                <a:solidFill>
                  <a:schemeClr val="tx2"/>
                </a:solidFill>
                <a:effectLst>
                  <a:outerShdw blurRad="38100" dist="38100" dir="2700000" algn="tl">
                    <a:srgbClr val="000000">
                      <a:alpha val="43137"/>
                    </a:srgbClr>
                  </a:outerShdw>
                </a:effectLst>
              </a:rPr>
              <a:t/>
            </a:r>
            <a:br>
              <a:rPr lang="az-Latn-AZ" sz="3200" i="1" dirty="0">
                <a:solidFill>
                  <a:schemeClr val="tx2"/>
                </a:solidFill>
                <a:effectLst>
                  <a:outerShdw blurRad="38100" dist="38100" dir="2700000" algn="tl">
                    <a:srgbClr val="000000">
                      <a:alpha val="43137"/>
                    </a:srgbClr>
                  </a:outerShdw>
                </a:effectLst>
              </a:rPr>
            </a:br>
            <a:r>
              <a:rPr lang="az-Latn-AZ" sz="1200" i="1" dirty="0">
                <a:solidFill>
                  <a:schemeClr val="tx2"/>
                </a:solidFill>
                <a:effectLst>
                  <a:outerShdw blurRad="38100" dist="38100" dir="2700000" algn="tl">
                    <a:srgbClr val="000000">
                      <a:alpha val="43137"/>
                    </a:srgbClr>
                  </a:outerShdw>
                </a:effectLst>
              </a:rPr>
              <a:t/>
            </a:r>
            <a:br>
              <a:rPr lang="az-Latn-AZ" sz="1200" i="1" dirty="0">
                <a:solidFill>
                  <a:schemeClr val="tx2"/>
                </a:solidFill>
                <a:effectLst>
                  <a:outerShdw blurRad="38100" dist="38100" dir="2700000" algn="tl">
                    <a:srgbClr val="000000">
                      <a:alpha val="43137"/>
                    </a:srgbClr>
                  </a:outerShdw>
                </a:effectLst>
              </a:rPr>
            </a:br>
            <a:r>
              <a:rPr lang="az-Latn-AZ" sz="1200" i="1" dirty="0">
                <a:solidFill>
                  <a:schemeClr val="tx2"/>
                </a:solidFill>
                <a:effectLst>
                  <a:outerShdw blurRad="38100" dist="38100" dir="2700000" algn="tl">
                    <a:srgbClr val="000000">
                      <a:alpha val="43137"/>
                    </a:srgbClr>
                  </a:outerShdw>
                </a:effectLst>
              </a:rPr>
              <a:t/>
            </a:r>
            <a:br>
              <a:rPr lang="az-Latn-AZ" sz="1200" i="1" dirty="0">
                <a:solidFill>
                  <a:schemeClr val="tx2"/>
                </a:solidFill>
                <a:effectLst>
                  <a:outerShdw blurRad="38100" dist="38100" dir="2700000" algn="tl">
                    <a:srgbClr val="000000">
                      <a:alpha val="43137"/>
                    </a:srgbClr>
                  </a:outerShdw>
                </a:effectLst>
              </a:rPr>
            </a:br>
            <a:r>
              <a:rPr lang="az-Latn-AZ" sz="2400" i="1" dirty="0">
                <a:solidFill>
                  <a:schemeClr val="tx2"/>
                </a:solidFill>
                <a:effectLst>
                  <a:outerShdw blurRad="38100" dist="38100" dir="2700000" algn="tl">
                    <a:srgbClr val="000000">
                      <a:alpha val="43137"/>
                    </a:srgbClr>
                  </a:outerShdw>
                </a:effectLst>
              </a:rPr>
              <a:t>Ərizəçi Konvensiyanın 6-cı, 8-ci və 1 saylı Protokolun 1-ci maddəsinin pozuntusunu iddia edib</a:t>
            </a:r>
            <a:r>
              <a:rPr lang="az-Latn-AZ" sz="3200" i="1" dirty="0">
                <a:solidFill>
                  <a:schemeClr val="tx2"/>
                </a:solidFill>
                <a:effectLst>
                  <a:outerShdw blurRad="38100" dist="38100" dir="2700000" algn="tl">
                    <a:srgbClr val="000000">
                      <a:alpha val="43137"/>
                    </a:srgbClr>
                  </a:outerShdw>
                </a:effectLst>
              </a:rPr>
              <a:t>.</a:t>
            </a:r>
            <a:endParaRPr lang="en-US" dirty="0">
              <a:solidFill>
                <a:schemeClr val="tx2"/>
              </a:solidFill>
            </a:endParaRPr>
          </a:p>
        </p:txBody>
      </p:sp>
      <p:sp>
        <p:nvSpPr>
          <p:cNvPr id="3" name="Заголовок 2"/>
          <p:cNvSpPr>
            <a:spLocks noGrp="1"/>
          </p:cNvSpPr>
          <p:nvPr>
            <p:ph type="title"/>
          </p:nvPr>
        </p:nvSpPr>
        <p:spPr>
          <a:xfrm>
            <a:off x="457200" y="533400"/>
            <a:ext cx="8229600" cy="838200"/>
          </a:xfrm>
        </p:spPr>
        <p:txBody>
          <a:bodyPr>
            <a:normAutofit fontScale="90000"/>
          </a:bodyPr>
          <a:lstStyle/>
          <a:p>
            <a:r>
              <a:rPr lang="az-Latn-AZ" sz="3800" dirty="0">
                <a:solidFill>
                  <a:srgbClr val="C00000"/>
                </a:solidFill>
                <a:effectLst>
                  <a:outerShdw blurRad="38100" dist="38100" dir="2700000" algn="tl">
                    <a:srgbClr val="000000">
                      <a:alpha val="43137"/>
                    </a:srgbClr>
                  </a:outerShdw>
                </a:effectLst>
              </a:rPr>
              <a:t>Akimova Azərbaycana qarşı iş (2007</a:t>
            </a:r>
            <a:r>
              <a:rPr lang="az-Latn-AZ" sz="3800" dirty="0" smtClean="0">
                <a:solidFill>
                  <a:srgbClr val="C00000"/>
                </a:solidFill>
                <a:effectLst>
                  <a:outerShdw blurRad="38100" dist="38100" dir="2700000" algn="tl">
                    <a:srgbClr val="000000">
                      <a:alpha val="43137"/>
                    </a:srgbClr>
                  </a:outerShdw>
                </a:effectLst>
              </a:rPr>
              <a:t>)</a:t>
            </a:r>
            <a:endParaRPr lang="en-US" dirty="0"/>
          </a:p>
        </p:txBody>
      </p:sp>
    </p:spTree>
    <p:extLst>
      <p:ext uri="{BB962C8B-B14F-4D97-AF65-F5344CB8AC3E}">
        <p14:creationId xmlns:p14="http://schemas.microsoft.com/office/powerpoint/2010/main" val="2662111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767072"/>
          </a:xfrm>
        </p:spPr>
        <p:txBody>
          <a:bodyPr>
            <a:normAutofit/>
          </a:bodyPr>
          <a:lstStyle/>
          <a:p>
            <a:pPr marL="109728" indent="0">
              <a:buNone/>
            </a:pPr>
            <a:r>
              <a:rPr lang="az-Latn-AZ" sz="3200" b="1" i="1" dirty="0" smtClean="0">
                <a:solidFill>
                  <a:schemeClr val="tx2"/>
                </a:solidFill>
                <a:effectLst>
                  <a:outerShdw blurRad="38100" dist="38100" dir="2700000" algn="tl">
                    <a:srgbClr val="000000">
                      <a:alpha val="43137"/>
                    </a:srgbClr>
                  </a:outerShdw>
                </a:effectLst>
              </a:rPr>
              <a:t>- </a:t>
            </a:r>
            <a:r>
              <a:rPr lang="az-Latn-AZ" sz="3200" i="1" dirty="0">
                <a:solidFill>
                  <a:schemeClr val="tx2"/>
                </a:solidFill>
                <a:effectLst>
                  <a:outerShdw blurRad="38100" dist="38100" dir="2700000" algn="tl">
                    <a:srgbClr val="000000">
                      <a:alpha val="43137"/>
                    </a:srgbClr>
                  </a:outerShdw>
                </a:effectLst>
              </a:rPr>
              <a:t>yerli </a:t>
            </a:r>
            <a:r>
              <a:rPr lang="az-Latn-AZ" sz="2800" i="1" dirty="0">
                <a:solidFill>
                  <a:schemeClr val="tx2"/>
                </a:solidFill>
                <a:effectLst>
                  <a:outerShdw blurRad="38100" dist="38100" dir="2700000" algn="tl">
                    <a:srgbClr val="000000">
                      <a:alpha val="43137"/>
                    </a:srgbClr>
                  </a:outerShdw>
                </a:effectLst>
              </a:rPr>
              <a:t>qanunvericiliyə əsasən torpaqları almaq səlahiyyəti verilməmiş yerli </a:t>
            </a:r>
            <a:br>
              <a:rPr lang="az-Latn-AZ" sz="2800" i="1" dirty="0">
                <a:solidFill>
                  <a:schemeClr val="tx2"/>
                </a:solidFill>
                <a:effectLst>
                  <a:outerShdw blurRad="38100" dist="38100" dir="2700000" algn="tl">
                    <a:srgbClr val="000000">
                      <a:alpha val="43137"/>
                    </a:srgbClr>
                  </a:outerShdw>
                </a:effectLst>
              </a:rPr>
            </a:br>
            <a:r>
              <a:rPr lang="az-Latn-AZ" sz="2800" i="1" dirty="0">
                <a:solidFill>
                  <a:schemeClr val="tx2"/>
                </a:solidFill>
                <a:effectLst>
                  <a:outerShdw blurRad="38100" dist="38100" dir="2700000" algn="tl">
                    <a:srgbClr val="000000">
                      <a:alpha val="43137"/>
                    </a:srgbClr>
                  </a:outerShdw>
                </a:effectLst>
              </a:rPr>
              <a:t>icra hakimiyyəti orqanının (BŞİH) sərəncamı ərizəçinin mülkiyyətinin alınması üçün qanuni əsas hesab oluna bilməz;</a:t>
            </a:r>
            <a:br>
              <a:rPr lang="az-Latn-AZ" sz="2800" i="1" dirty="0">
                <a:solidFill>
                  <a:schemeClr val="tx2"/>
                </a:solidFill>
                <a:effectLst>
                  <a:outerShdw blurRad="38100" dist="38100" dir="2700000" algn="tl">
                    <a:srgbClr val="000000">
                      <a:alpha val="43137"/>
                    </a:srgbClr>
                  </a:outerShdw>
                </a:effectLst>
              </a:rPr>
            </a:br>
            <a:r>
              <a:rPr lang="az-Latn-AZ" sz="1800" i="1" dirty="0">
                <a:solidFill>
                  <a:schemeClr val="tx2"/>
                </a:solidFill>
                <a:effectLst>
                  <a:outerShdw blurRad="38100" dist="38100" dir="2700000" algn="tl">
                    <a:srgbClr val="000000">
                      <a:alpha val="43137"/>
                    </a:srgbClr>
                  </a:outerShdw>
                </a:effectLst>
              </a:rPr>
              <a:t/>
            </a:r>
            <a:br>
              <a:rPr lang="az-Latn-AZ" sz="1800" i="1" dirty="0">
                <a:solidFill>
                  <a:schemeClr val="tx2"/>
                </a:solidFill>
                <a:effectLst>
                  <a:outerShdw blurRad="38100" dist="38100" dir="2700000" algn="tl">
                    <a:srgbClr val="000000">
                      <a:alpha val="43137"/>
                    </a:srgbClr>
                  </a:outerShdw>
                </a:effectLst>
              </a:rPr>
            </a:br>
            <a:r>
              <a:rPr lang="az-Latn-AZ" sz="2800" i="1" dirty="0">
                <a:solidFill>
                  <a:schemeClr val="tx2"/>
                </a:solidFill>
                <a:effectLst>
                  <a:outerShdw blurRad="38100" dist="38100" dir="2700000" algn="tl">
                    <a:srgbClr val="000000">
                      <a:alpha val="43137"/>
                    </a:srgbClr>
                  </a:outerShdw>
                </a:effectLst>
              </a:rPr>
              <a:t>- Məhkəmə, həmçinin qüvvədə olmayan qanuna əsasən təklif olunan kompensasiyanı da qanuni hesab etmədi.</a:t>
            </a:r>
            <a:endParaRPr lang="en-US" i="1" dirty="0">
              <a:solidFill>
                <a:schemeClr val="tx2"/>
              </a:solidFill>
            </a:endParaRPr>
          </a:p>
        </p:txBody>
      </p:sp>
      <p:sp>
        <p:nvSpPr>
          <p:cNvPr id="3" name="Заголовок 2"/>
          <p:cNvSpPr>
            <a:spLocks noGrp="1"/>
          </p:cNvSpPr>
          <p:nvPr>
            <p:ph type="title"/>
          </p:nvPr>
        </p:nvSpPr>
        <p:spPr/>
        <p:txBody>
          <a:bodyPr>
            <a:noAutofit/>
          </a:bodyPr>
          <a:lstStyle/>
          <a:p>
            <a:r>
              <a:rPr lang="az-Latn-AZ" sz="3200" dirty="0">
                <a:solidFill>
                  <a:srgbClr val="C00000"/>
                </a:solidFill>
                <a:effectLst>
                  <a:outerShdw blurRad="38100" dist="38100" dir="2700000" algn="tl">
                    <a:srgbClr val="000000">
                      <a:alpha val="43137"/>
                    </a:srgbClr>
                  </a:outerShdw>
                </a:effectLst>
              </a:rPr>
              <a:t>Axverdiyev Azərbaycana qarşı iş (2015</a:t>
            </a:r>
            <a:r>
              <a:rPr lang="az-Latn-AZ" sz="3200" dirty="0" smtClean="0">
                <a:solidFill>
                  <a:srgbClr val="C00000"/>
                </a:solidFill>
                <a:effectLst>
                  <a:outerShdw blurRad="38100" dist="38100" dir="2700000" algn="tl">
                    <a:srgbClr val="000000">
                      <a:alpha val="43137"/>
                    </a:srgbClr>
                  </a:outerShdw>
                </a:effectLst>
              </a:rPr>
              <a:t>)</a:t>
            </a:r>
            <a:endParaRPr lang="en-US" sz="3200" dirty="0"/>
          </a:p>
        </p:txBody>
      </p:sp>
    </p:spTree>
    <p:extLst>
      <p:ext uri="{BB962C8B-B14F-4D97-AF65-F5344CB8AC3E}">
        <p14:creationId xmlns:p14="http://schemas.microsoft.com/office/powerpoint/2010/main" val="2006533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2209800"/>
            <a:ext cx="8229600" cy="4038600"/>
          </a:xfrm>
        </p:spPr>
        <p:txBody>
          <a:bodyPr/>
          <a:lstStyle/>
          <a:p>
            <a:pPr marL="109728" indent="0">
              <a:buNone/>
            </a:pPr>
            <a:r>
              <a:rPr lang="az-Latn-AZ" sz="2800" i="1" dirty="0" smtClean="0">
                <a:solidFill>
                  <a:schemeClr val="tx2"/>
                </a:solidFill>
                <a:effectLst>
                  <a:outerShdw blurRad="38100" dist="38100" dir="2700000" algn="tl">
                    <a:srgbClr val="000000">
                      <a:alpha val="43137"/>
                    </a:srgbClr>
                  </a:outerShdw>
                </a:effectLst>
              </a:rPr>
              <a:t>müvafiq </a:t>
            </a:r>
            <a:r>
              <a:rPr lang="az-Latn-AZ" sz="2800" i="1" dirty="0">
                <a:solidFill>
                  <a:schemeClr val="tx2"/>
                </a:solidFill>
                <a:effectLst>
                  <a:outerShdw blurRad="38100" dist="38100" dir="2700000" algn="tl">
                    <a:srgbClr val="000000">
                      <a:alpha val="43137"/>
                    </a:srgbClr>
                  </a:outerShdw>
                </a:effectLst>
              </a:rPr>
              <a:t>Dövlətin icra orqanları şəxslər vasitəsilə tədbir həyata keçirdikdə və bu tədbir həmin ərazi dairəsindəki digər şəxslərin Konvensiya üzrə verilən hüquqlarını pozursa, o zaman Dövlət Konvensiyaya əsasən məsuliyyət daşıyır.</a:t>
            </a:r>
            <a:endParaRPr lang="en-US" i="1" dirty="0">
              <a:solidFill>
                <a:schemeClr val="tx2"/>
              </a:solidFill>
            </a:endParaRPr>
          </a:p>
        </p:txBody>
      </p:sp>
      <p:sp>
        <p:nvSpPr>
          <p:cNvPr id="3" name="Заголовок 2"/>
          <p:cNvSpPr>
            <a:spLocks noGrp="1"/>
          </p:cNvSpPr>
          <p:nvPr>
            <p:ph type="title"/>
          </p:nvPr>
        </p:nvSpPr>
        <p:spPr>
          <a:xfrm>
            <a:off x="457200" y="274638"/>
            <a:ext cx="8229600" cy="1477962"/>
          </a:xfrm>
        </p:spPr>
        <p:txBody>
          <a:bodyPr>
            <a:normAutofit/>
          </a:bodyPr>
          <a:lstStyle/>
          <a:p>
            <a:r>
              <a:rPr lang="az-Latn-AZ" sz="3200" dirty="0">
                <a:solidFill>
                  <a:srgbClr val="C00000"/>
                </a:solidFill>
                <a:effectLst>
                  <a:outerShdw blurRad="38100" dist="38100" dir="2700000" algn="tl">
                    <a:srgbClr val="000000">
                      <a:alpha val="43137"/>
                    </a:srgbClr>
                  </a:outerShdw>
                </a:effectLst>
              </a:rPr>
              <a:t>Xalıqova Azərbaycana qarşı iş (</a:t>
            </a:r>
            <a:r>
              <a:rPr lang="az-Latn-AZ" sz="3200" dirty="0" smtClean="0">
                <a:solidFill>
                  <a:srgbClr val="C00000"/>
                </a:solidFill>
                <a:effectLst>
                  <a:outerShdw blurRad="38100" dist="38100" dir="2700000" algn="tl">
                    <a:srgbClr val="000000">
                      <a:alpha val="43137"/>
                    </a:srgbClr>
                  </a:outerShdw>
                </a:effectLst>
              </a:rPr>
              <a:t>2015)</a:t>
            </a:r>
            <a:endParaRPr lang="en-US" sz="3200" dirty="0"/>
          </a:p>
        </p:txBody>
      </p:sp>
    </p:spTree>
    <p:extLst>
      <p:ext uri="{BB962C8B-B14F-4D97-AF65-F5344CB8AC3E}">
        <p14:creationId xmlns:p14="http://schemas.microsoft.com/office/powerpoint/2010/main" val="2414135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109728" indent="0">
              <a:buNone/>
            </a:pPr>
            <a:r>
              <a:rPr lang="az-Latn-AZ" sz="1100" b="1" dirty="0">
                <a:solidFill>
                  <a:srgbClr val="C00000"/>
                </a:solidFill>
              </a:rPr>
              <a:t/>
            </a:r>
            <a:br>
              <a:rPr lang="az-Latn-AZ" sz="1100" b="1" dirty="0">
                <a:solidFill>
                  <a:srgbClr val="C00000"/>
                </a:solidFill>
              </a:rPr>
            </a:br>
            <a:r>
              <a:rPr lang="az-Latn-AZ" sz="2400" i="1" dirty="0" smtClean="0">
                <a:solidFill>
                  <a:schemeClr val="tx2"/>
                </a:solidFill>
              </a:rPr>
              <a:t>- </a:t>
            </a:r>
            <a:r>
              <a:rPr lang="az-Latn-AZ" sz="2400" i="1" dirty="0">
                <a:solidFill>
                  <a:schemeClr val="tx2"/>
                </a:solidFill>
                <a:effectLst>
                  <a:outerShdw blurRad="38100" dist="38100" dir="2700000" algn="tl">
                    <a:srgbClr val="000000">
                      <a:alpha val="43137"/>
                    </a:srgbClr>
                  </a:outerShdw>
                </a:effectLst>
              </a:rPr>
              <a:t>qanuni qüvvəyə minmiş məhkəmə qərarının Dövlət tərəfindən </a:t>
            </a:r>
            <a:r>
              <a:rPr lang="az-Latn-AZ" sz="2400" b="1" i="1" dirty="0">
                <a:solidFill>
                  <a:schemeClr val="tx2"/>
                </a:solidFill>
                <a:effectLst>
                  <a:outerShdw blurRad="38100" dist="38100" dir="2700000" algn="tl">
                    <a:srgbClr val="000000">
                      <a:alpha val="43137"/>
                    </a:srgbClr>
                  </a:outerShdw>
                </a:effectLst>
              </a:rPr>
              <a:t>icra edilməməsi </a:t>
            </a:r>
            <a:r>
              <a:rPr lang="az-Latn-AZ" sz="2400" i="1" dirty="0">
                <a:solidFill>
                  <a:schemeClr val="tx2"/>
                </a:solidFill>
                <a:effectLst>
                  <a:outerShdw blurRad="38100" dist="38100" dir="2700000" algn="tl">
                    <a:srgbClr val="000000">
                      <a:alpha val="43137"/>
                    </a:srgbClr>
                  </a:outerShdw>
                </a:effectLst>
              </a:rPr>
              <a:t>Konvensiyanın 6.1-ci maddəsini </a:t>
            </a:r>
            <a:r>
              <a:rPr lang="az-Latn-AZ" sz="2000" i="1" dirty="0">
                <a:solidFill>
                  <a:schemeClr val="tx2"/>
                </a:solidFill>
                <a:effectLst>
                  <a:outerShdw blurRad="38100" dist="38100" dir="2700000" algn="tl">
                    <a:srgbClr val="000000">
                      <a:alpha val="43137"/>
                    </a:srgbClr>
                  </a:outerShdw>
                </a:effectLst>
              </a:rPr>
              <a:t>(ədalətli məhkəmə araşdırması hüququ) </a:t>
            </a:r>
            <a:r>
              <a:rPr lang="az-Latn-AZ" sz="2400" b="1" i="1" dirty="0">
                <a:solidFill>
                  <a:schemeClr val="tx2"/>
                </a:solidFill>
                <a:effectLst>
                  <a:outerShdw blurRad="38100" dist="38100" dir="2700000" algn="tl">
                    <a:srgbClr val="000000">
                      <a:alpha val="43137"/>
                    </a:srgbClr>
                  </a:outerShdw>
                </a:effectLst>
              </a:rPr>
              <a:t>«xəyali hüquqa» </a:t>
            </a:r>
            <a:r>
              <a:rPr lang="az-Latn-AZ" sz="2400" i="1" dirty="0">
                <a:solidFill>
                  <a:schemeClr val="tx2"/>
                </a:solidFill>
                <a:effectLst>
                  <a:outerShdw blurRad="38100" dist="38100" dir="2700000" algn="tl">
                    <a:srgbClr val="000000">
                      <a:alpha val="43137"/>
                    </a:srgbClr>
                  </a:outerShdw>
                </a:effectLst>
              </a:rPr>
              <a:t>çevirib;</a:t>
            </a:r>
            <a:br>
              <a:rPr lang="az-Latn-AZ" sz="2400" i="1" dirty="0">
                <a:solidFill>
                  <a:schemeClr val="tx2"/>
                </a:solidFill>
                <a:effectLst>
                  <a:outerShdw blurRad="38100" dist="38100" dir="2700000" algn="tl">
                    <a:srgbClr val="000000">
                      <a:alpha val="43137"/>
                    </a:srgbClr>
                  </a:outerShdw>
                </a:effectLst>
              </a:rPr>
            </a:br>
            <a:r>
              <a:rPr lang="az-Latn-AZ" sz="1400" i="1" dirty="0">
                <a:solidFill>
                  <a:schemeClr val="tx2"/>
                </a:solidFill>
                <a:effectLst>
                  <a:outerShdw blurRad="38100" dist="38100" dir="2700000" algn="tl">
                    <a:srgbClr val="000000">
                      <a:alpha val="43137"/>
                    </a:srgbClr>
                  </a:outerShdw>
                </a:effectLst>
              </a:rPr>
              <a:t/>
            </a:r>
            <a:br>
              <a:rPr lang="az-Latn-AZ" sz="1400" i="1" dirty="0">
                <a:solidFill>
                  <a:schemeClr val="tx2"/>
                </a:solidFill>
                <a:effectLst>
                  <a:outerShdw blurRad="38100" dist="38100" dir="2700000" algn="tl">
                    <a:srgbClr val="000000">
                      <a:alpha val="43137"/>
                    </a:srgbClr>
                  </a:outerShdw>
                </a:effectLst>
              </a:rPr>
            </a:br>
            <a:r>
              <a:rPr lang="az-Latn-AZ" sz="2400" i="1" dirty="0">
                <a:solidFill>
                  <a:schemeClr val="tx2"/>
                </a:solidFill>
                <a:effectLst>
                  <a:outerShdw blurRad="38100" dist="38100" dir="2700000" algn="tl">
                    <a:srgbClr val="000000">
                      <a:alpha val="43137"/>
                    </a:srgbClr>
                  </a:outerShdw>
                </a:effectLst>
              </a:rPr>
              <a:t>- dövlət icranı gecikdirdiyi üçün ağlabatan əsaslar gətirməyib. Əksinə özünü «gülünc» vəziyyətə salıb - əvvəllər özünün istidan etdiyi qiymətləndirmə təşkilatının ekspert rəyini bu işdə şübhə altına alıb;</a:t>
            </a:r>
            <a:br>
              <a:rPr lang="az-Latn-AZ" sz="2400" i="1" dirty="0">
                <a:solidFill>
                  <a:schemeClr val="tx2"/>
                </a:solidFill>
                <a:effectLst>
                  <a:outerShdw blurRad="38100" dist="38100" dir="2700000" algn="tl">
                    <a:srgbClr val="000000">
                      <a:alpha val="43137"/>
                    </a:srgbClr>
                  </a:outerShdw>
                </a:effectLst>
              </a:rPr>
            </a:br>
            <a:r>
              <a:rPr lang="az-Latn-AZ" sz="1400" i="1" dirty="0">
                <a:solidFill>
                  <a:schemeClr val="tx2"/>
                </a:solidFill>
                <a:effectLst>
                  <a:outerShdw blurRad="38100" dist="38100" dir="2700000" algn="tl">
                    <a:srgbClr val="000000">
                      <a:alpha val="43137"/>
                    </a:srgbClr>
                  </a:outerShdw>
                </a:effectLst>
              </a:rPr>
              <a:t/>
            </a:r>
            <a:br>
              <a:rPr lang="az-Latn-AZ" sz="1400" i="1" dirty="0">
                <a:solidFill>
                  <a:schemeClr val="tx2"/>
                </a:solidFill>
                <a:effectLst>
                  <a:outerShdw blurRad="38100" dist="38100" dir="2700000" algn="tl">
                    <a:srgbClr val="000000">
                      <a:alpha val="43137"/>
                    </a:srgbClr>
                  </a:outerShdw>
                </a:effectLst>
              </a:rPr>
            </a:br>
            <a:r>
              <a:rPr lang="az-Latn-AZ" sz="2400" i="1" dirty="0">
                <a:solidFill>
                  <a:schemeClr val="tx2"/>
                </a:solidFill>
                <a:effectLst>
                  <a:outerShdw blurRad="38100" dist="38100" dir="2700000" algn="tl">
                    <a:srgbClr val="000000">
                      <a:alpha val="43137"/>
                    </a:srgbClr>
                  </a:outerShdw>
                </a:effectLst>
              </a:rPr>
              <a:t>- Konvensiyanın 1 saylı protokolun 1-ci maddəsi pozulub – </a:t>
            </a:r>
            <a:r>
              <a:rPr lang="az-Latn-AZ" sz="2400" b="1" i="1" dirty="0">
                <a:solidFill>
                  <a:schemeClr val="tx2"/>
                </a:solidFill>
                <a:effectLst>
                  <a:outerShdw blurRad="38100" dist="38100" dir="2700000" algn="tl">
                    <a:srgbClr val="000000">
                      <a:alpha val="43137"/>
                    </a:srgbClr>
                  </a:outerShdw>
                </a:effectLst>
              </a:rPr>
              <a:t>öz mülkiyyətindən maneəsiz istifadə hüququna </a:t>
            </a:r>
            <a:r>
              <a:rPr lang="az-Latn-AZ" sz="2400" i="1" dirty="0">
                <a:solidFill>
                  <a:schemeClr val="tx2"/>
                </a:solidFill>
                <a:effectLst>
                  <a:outerShdw blurRad="38100" dist="38100" dir="2700000" algn="tl">
                    <a:srgbClr val="000000">
                      <a:alpha val="43137"/>
                    </a:srgbClr>
                  </a:outerShdw>
                </a:effectLst>
              </a:rPr>
              <a:t>müdaxilə baş verib. </a:t>
            </a:r>
            <a:endParaRPr lang="en-US" i="1" dirty="0">
              <a:solidFill>
                <a:schemeClr val="tx2"/>
              </a:solidFill>
            </a:endParaRPr>
          </a:p>
        </p:txBody>
      </p:sp>
      <p:sp>
        <p:nvSpPr>
          <p:cNvPr id="3" name="Заголовок 2"/>
          <p:cNvSpPr>
            <a:spLocks noGrp="1"/>
          </p:cNvSpPr>
          <p:nvPr>
            <p:ph type="title"/>
          </p:nvPr>
        </p:nvSpPr>
        <p:spPr/>
        <p:txBody>
          <a:bodyPr>
            <a:noAutofit/>
          </a:bodyPr>
          <a:lstStyle/>
          <a:p>
            <a:r>
              <a:rPr lang="az-Latn-AZ" sz="3000" dirty="0">
                <a:solidFill>
                  <a:srgbClr val="C00000"/>
                </a:solidFill>
                <a:effectLst>
                  <a:outerShdw blurRad="38100" dist="38100" dir="2700000" algn="tl">
                    <a:srgbClr val="000000">
                      <a:alpha val="43137"/>
                    </a:srgbClr>
                  </a:outerShdw>
                </a:effectLst>
              </a:rPr>
              <a:t>Zemfira Səfərova Azərbaycana qarşı (2010</a:t>
            </a:r>
            <a:r>
              <a:rPr lang="az-Latn-AZ" sz="3000" dirty="0" smtClean="0">
                <a:solidFill>
                  <a:srgbClr val="C00000"/>
                </a:solidFill>
                <a:effectLst>
                  <a:outerShdw blurRad="38100" dist="38100" dir="2700000" algn="tl">
                    <a:srgbClr val="000000">
                      <a:alpha val="43137"/>
                    </a:srgbClr>
                  </a:outerShdw>
                </a:effectLst>
              </a:rPr>
              <a:t>)</a:t>
            </a:r>
            <a:endParaRPr lang="en-US" sz="3000" dirty="0"/>
          </a:p>
        </p:txBody>
      </p:sp>
    </p:spTree>
    <p:extLst>
      <p:ext uri="{BB962C8B-B14F-4D97-AF65-F5344CB8AC3E}">
        <p14:creationId xmlns:p14="http://schemas.microsoft.com/office/powerpoint/2010/main" val="193344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buNone/>
            </a:pPr>
            <a:endParaRPr lang="az-Latn-AZ" sz="4000" b="1" dirty="0" smtClean="0">
              <a:solidFill>
                <a:srgbClr val="C00000"/>
              </a:solidFill>
            </a:endParaRPr>
          </a:p>
          <a:p>
            <a:pPr marL="109728" indent="0">
              <a:buNone/>
            </a:pPr>
            <a:r>
              <a:rPr lang="az-Latn-AZ" sz="4000" b="1" smtClean="0">
                <a:solidFill>
                  <a:srgbClr val="C00000"/>
                </a:solidFill>
              </a:rPr>
              <a:t>Təşəkkür </a:t>
            </a:r>
            <a:r>
              <a:rPr lang="az-Latn-AZ" sz="4000" b="1" dirty="0" smtClean="0">
                <a:solidFill>
                  <a:srgbClr val="C00000"/>
                </a:solidFill>
              </a:rPr>
              <a:t>edirəm...</a:t>
            </a:r>
            <a:endParaRPr lang="en-US" sz="4000" b="1" dirty="0">
              <a:solidFill>
                <a:srgbClr val="C00000"/>
              </a:solidFill>
            </a:endParaRPr>
          </a:p>
        </p:txBody>
      </p:sp>
      <p:sp>
        <p:nvSpPr>
          <p:cNvPr id="3" name="Заголовок 2"/>
          <p:cNvSpPr>
            <a:spLocks noGrp="1"/>
          </p:cNvSpPr>
          <p:nvPr>
            <p:ph type="title"/>
          </p:nvPr>
        </p:nvSpPr>
        <p:spPr/>
        <p:txBody>
          <a:bodyPr/>
          <a:lstStyle/>
          <a:p>
            <a:endParaRPr lang="en-US"/>
          </a:p>
        </p:txBody>
      </p:sp>
    </p:spTree>
    <p:extLst>
      <p:ext uri="{BB962C8B-B14F-4D97-AF65-F5344CB8AC3E}">
        <p14:creationId xmlns:p14="http://schemas.microsoft.com/office/powerpoint/2010/main" val="3435197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endParaRPr lang="az-Latn-AZ" dirty="0" smtClean="0"/>
          </a:p>
          <a:p>
            <a:pPr algn="just"/>
            <a:r>
              <a:rPr lang="az-Latn-AZ" dirty="0" smtClean="0"/>
              <a:t>İnsan hüquqlarına hörmət olunması öhdəliyi</a:t>
            </a:r>
          </a:p>
          <a:p>
            <a:pPr algn="just"/>
            <a:endParaRPr lang="az-Latn-AZ" dirty="0" smtClean="0"/>
          </a:p>
          <a:p>
            <a:pPr algn="just">
              <a:buNone/>
            </a:pPr>
            <a:r>
              <a:rPr lang="az-Latn-AZ" dirty="0" smtClean="0"/>
              <a:t>	Razılığa gələn Yüksək Tərəflər onların yurisdiksiyası altında olan hər kəs üçün bu Konvensiyada... müəyyən olunmuş hüquq və azadlıqları təmin edirlər.</a:t>
            </a:r>
            <a:endParaRPr lang="az-Latn-AZ" i="1" dirty="0" smtClean="0"/>
          </a:p>
        </p:txBody>
      </p:sp>
      <p:sp>
        <p:nvSpPr>
          <p:cNvPr id="2" name="Title 1"/>
          <p:cNvSpPr>
            <a:spLocks noGrp="1"/>
          </p:cNvSpPr>
          <p:nvPr>
            <p:ph type="title"/>
          </p:nvPr>
        </p:nvSpPr>
        <p:spPr/>
        <p:txBody>
          <a:bodyPr>
            <a:normAutofit fontScale="90000"/>
          </a:bodyPr>
          <a:lstStyle/>
          <a:p>
            <a:pPr algn="ctr"/>
            <a:r>
              <a:rPr lang="az-Latn-AZ" dirty="0" smtClean="0"/>
              <a:t/>
            </a:r>
            <a:br>
              <a:rPr lang="az-Latn-AZ" dirty="0" smtClean="0"/>
            </a:br>
            <a:r>
              <a:rPr lang="en-US" sz="3600" dirty="0" smtClean="0">
                <a:solidFill>
                  <a:srgbClr val="C00000"/>
                </a:solidFill>
              </a:rPr>
              <a:t>P</a:t>
            </a:r>
            <a:r>
              <a:rPr lang="az-Latn-AZ" sz="3600" dirty="0" smtClean="0">
                <a:solidFill>
                  <a:srgbClr val="C00000"/>
                </a:solidFill>
              </a:rPr>
              <a:t>ozitiv öhdəliklərin əsası</a:t>
            </a:r>
            <a:br>
              <a:rPr lang="az-Latn-AZ" sz="3600" dirty="0" smtClean="0">
                <a:solidFill>
                  <a:srgbClr val="C00000"/>
                </a:solidFill>
              </a:rPr>
            </a:br>
            <a:r>
              <a:rPr lang="az-Latn-AZ" sz="3600" dirty="0" smtClean="0">
                <a:solidFill>
                  <a:srgbClr val="C00000"/>
                </a:solidFill>
              </a:rPr>
              <a:t>Konvensiyanın 1-ci maddəsi</a:t>
            </a:r>
            <a:br>
              <a:rPr lang="az-Latn-AZ" sz="3600" dirty="0" smtClean="0">
                <a:solidFill>
                  <a:srgbClr val="C00000"/>
                </a:solidFill>
              </a:rPr>
            </a:br>
            <a:endParaRPr lang="ru-RU" sz="3600" dirty="0">
              <a:solidFill>
                <a:srgbClr val="C00000"/>
              </a:solidFill>
            </a:endParaRPr>
          </a:p>
        </p:txBody>
      </p:sp>
    </p:spTree>
    <p:extLst>
      <p:ext uri="{BB962C8B-B14F-4D97-AF65-F5344CB8AC3E}">
        <p14:creationId xmlns:p14="http://schemas.microsoft.com/office/powerpoint/2010/main" val="4257559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az-Latn-AZ" dirty="0" smtClean="0"/>
              <a:t>Dövlət tərəfindən tənzimləmə tələb edir </a:t>
            </a:r>
            <a:r>
              <a:rPr lang="az-Latn-AZ" i="1" dirty="0" smtClean="0"/>
              <a:t>(Dillər haqqında Belçika işi)</a:t>
            </a:r>
            <a:r>
              <a:rPr lang="az-Latn-AZ" dirty="0" smtClean="0"/>
              <a:t>;</a:t>
            </a:r>
          </a:p>
          <a:p>
            <a:pPr algn="just">
              <a:buNone/>
            </a:pPr>
            <a:endParaRPr lang="az-Latn-AZ" dirty="0" smtClean="0"/>
          </a:p>
          <a:p>
            <a:pPr algn="just"/>
            <a:r>
              <a:rPr lang="az-Latn-AZ" dirty="0" smtClean="0"/>
              <a:t>Praktikada onlar milli hakimiyyət orqanlarından hüququn təmin edilməsi üçün zəruri tədbirlər görülməsini tələb edir </a:t>
            </a:r>
            <a:r>
              <a:rPr lang="az-Latn-AZ" i="1" dirty="0" smtClean="0"/>
              <a:t>(Hakkanen Finlandiyaya qarşı);</a:t>
            </a:r>
          </a:p>
          <a:p>
            <a:pPr algn="just"/>
            <a:endParaRPr lang="az-Latn-AZ" dirty="0" smtClean="0"/>
          </a:p>
          <a:p>
            <a:pPr algn="just"/>
            <a:r>
              <a:rPr lang="az-Latn-AZ" dirty="0" smtClean="0"/>
              <a:t>Fərdin hüquqlarını qorumaq üçün ağlabatan və münasib tədbirlər görülməsini tələb edirlər </a:t>
            </a:r>
            <a:r>
              <a:rPr lang="az-Latn-AZ" i="1" dirty="0" smtClean="0"/>
              <a:t>(Lipez-Ostra İspaniyaya qarşı)</a:t>
            </a:r>
            <a:r>
              <a:rPr lang="az-Latn-AZ" dirty="0" smtClean="0"/>
              <a:t>;</a:t>
            </a:r>
          </a:p>
          <a:p>
            <a:pPr algn="just"/>
            <a:endParaRPr lang="az-Latn-AZ" dirty="0" smtClean="0"/>
          </a:p>
          <a:p>
            <a:pPr algn="just"/>
            <a:r>
              <a:rPr lang="az-Latn-AZ" dirty="0" smtClean="0"/>
              <a:t>Belə tədbirlər məhkəmə tədbirləri ola bilər </a:t>
            </a:r>
            <a:r>
              <a:rPr lang="az-Latn-AZ" i="1" dirty="0" smtClean="0"/>
              <a:t>(Vgt Verein Tierfabriken İsveçrəyə qarşı);</a:t>
            </a:r>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solidFill>
                  <a:srgbClr val="C00000"/>
                </a:solidFill>
              </a:rPr>
              <a:t>Dövlətin pozitiv öhdəlikləri</a:t>
            </a:r>
            <a:r>
              <a:rPr lang="az-Latn-AZ" dirty="0" smtClean="0"/>
              <a:t/>
            </a:r>
            <a:br>
              <a:rPr lang="az-Latn-AZ" dirty="0" smtClean="0"/>
            </a:b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endParaRPr lang="az-Latn-AZ" dirty="0" smtClean="0"/>
          </a:p>
          <a:p>
            <a:pPr algn="just"/>
            <a:r>
              <a:rPr lang="en-US" dirty="0" smtClean="0"/>
              <a:t>M</a:t>
            </a:r>
            <a:r>
              <a:rPr lang="az-Latn-AZ" dirty="0" smtClean="0"/>
              <a:t>üsadirəyə görə kompensasiya </a:t>
            </a:r>
            <a:r>
              <a:rPr lang="az-Latn-AZ" i="1" dirty="0" smtClean="0"/>
              <a:t>(James v. UK; Kozacioglu v. Turkey; Çıraqovlar və b. Ermənistana qarşı, Sarqsyan Azərbaycana qarşı;</a:t>
            </a:r>
          </a:p>
          <a:p>
            <a:pPr marL="109728" indent="0" algn="just">
              <a:buNone/>
            </a:pPr>
            <a:endParaRPr lang="az-Latn-AZ" i="1" dirty="0" smtClean="0"/>
          </a:p>
          <a:p>
            <a:pPr algn="just"/>
            <a:r>
              <a:rPr lang="az-Latn-AZ" i="1" dirty="0" smtClean="0"/>
              <a:t>James v. UK- “ekvivalent prinsipi” olmasaydı , mülkiyyət hüququnun müdafiəsi ... əsasən xəyali və səmərəsiz olardı.</a:t>
            </a:r>
          </a:p>
        </p:txBody>
      </p:sp>
      <p:sp>
        <p:nvSpPr>
          <p:cNvPr id="2" name="Title 1"/>
          <p:cNvSpPr>
            <a:spLocks noGrp="1"/>
          </p:cNvSpPr>
          <p:nvPr>
            <p:ph type="title"/>
          </p:nvPr>
        </p:nvSpPr>
        <p:spPr/>
        <p:txBody>
          <a:bodyPr>
            <a:normAutofit fontScale="90000"/>
          </a:bodyPr>
          <a:lstStyle/>
          <a:p>
            <a:pPr algn="ctr"/>
            <a:r>
              <a:rPr lang="az-Latn-AZ" dirty="0" smtClean="0"/>
              <a:t/>
            </a:r>
            <a:br>
              <a:rPr lang="az-Latn-AZ" dirty="0" smtClean="0"/>
            </a:br>
            <a:r>
              <a:rPr lang="az-Latn-AZ" sz="3600" dirty="0" smtClean="0">
                <a:solidFill>
                  <a:srgbClr val="C00000"/>
                </a:solidFill>
              </a:rPr>
              <a:t>1 saylı Prokotolun 1-ci maddəsi və Dövlətin pozitiv öhdəlikləri</a:t>
            </a:r>
            <a:r>
              <a:rPr lang="az-Latn-AZ" dirty="0" smtClean="0">
                <a:solidFill>
                  <a:srgbClr val="C00000"/>
                </a:solidFill>
              </a:rPr>
              <a:t/>
            </a:r>
            <a:br>
              <a:rPr lang="az-Latn-AZ" dirty="0" smtClean="0">
                <a:solidFill>
                  <a:srgbClr val="C00000"/>
                </a:solidFill>
              </a:rPr>
            </a:br>
            <a:endParaRPr lang="ru-RU" dirty="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919472"/>
          </a:xfrm>
        </p:spPr>
        <p:txBody>
          <a:bodyPr>
            <a:normAutofit lnSpcReduction="10000"/>
          </a:bodyPr>
          <a:lstStyle/>
          <a:p>
            <a:pPr algn="just"/>
            <a:r>
              <a:rPr lang="az-Latn-AZ" i="1" dirty="0" smtClean="0"/>
              <a:t>Çıraqovlar və b. Ermənistana qarşı, </a:t>
            </a:r>
          </a:p>
          <a:p>
            <a:pPr algn="just"/>
            <a:r>
              <a:rPr lang="az-Latn-AZ" i="1" dirty="0" smtClean="0"/>
              <a:t>Sarqsyan Azərbaycana qarşı.</a:t>
            </a:r>
          </a:p>
          <a:p>
            <a:pPr marL="109728" indent="0" algn="just">
              <a:buNone/>
            </a:pPr>
            <a:endParaRPr lang="az-Latn-AZ" dirty="0" smtClean="0"/>
          </a:p>
          <a:p>
            <a:pPr marL="90488" indent="19050" algn="just">
              <a:buNone/>
            </a:pPr>
            <a:r>
              <a:rPr lang="az-Latn-AZ" b="1" dirty="0" smtClean="0"/>
              <a:t>mülkiyyət iddiaları ilə əlaqədar olaraq asanlıqla əlçatan olan və çevik sübutetmə standartlarının tətbiqini nəzərdə tutan prosedurları təmin edən elə bir mexanizmin yaradılması önəmli idi ki, ərizəçilərin və onların vəziyyətində olan digər şəxslərin mülkiyyət hüquqlarının bərpasına və hüquqlarından istifadə etmək imkanından məhrum olduqlarına görə kompensasiya əldə etməsinə imkan yaranmış olsun. </a:t>
            </a:r>
            <a:endParaRPr lang="az-Latn-AZ" b="1" i="1" dirty="0" smtClean="0"/>
          </a:p>
        </p:txBody>
      </p:sp>
      <p:sp>
        <p:nvSpPr>
          <p:cNvPr id="2" name="Title 1"/>
          <p:cNvSpPr>
            <a:spLocks noGrp="1"/>
          </p:cNvSpPr>
          <p:nvPr>
            <p:ph type="title"/>
          </p:nvPr>
        </p:nvSpPr>
        <p:spPr>
          <a:xfrm>
            <a:off x="457200" y="274638"/>
            <a:ext cx="8229600" cy="868362"/>
          </a:xfrm>
        </p:spPr>
        <p:txBody>
          <a:bodyPr>
            <a:normAutofit fontScale="90000"/>
          </a:bodyPr>
          <a:lstStyle/>
          <a:p>
            <a:pPr algn="ctr"/>
            <a:r>
              <a:rPr lang="az-Latn-AZ" dirty="0" smtClean="0"/>
              <a:t/>
            </a:r>
            <a:br>
              <a:rPr lang="az-Latn-AZ" dirty="0" smtClean="0"/>
            </a:br>
            <a:r>
              <a:rPr lang="az-Latn-AZ" sz="3600" dirty="0" smtClean="0">
                <a:solidFill>
                  <a:srgbClr val="C00000"/>
                </a:solidFill>
              </a:rPr>
              <a:t>1 saylı Prokotolun 1-ci maddəsi və Dövlətin pozitiv öhdəlikləri</a:t>
            </a:r>
            <a:r>
              <a:rPr lang="az-Latn-AZ" sz="3800" dirty="0" smtClean="0"/>
              <a:t/>
            </a:r>
            <a:br>
              <a:rPr lang="az-Latn-AZ" sz="3800" dirty="0" smtClean="0"/>
            </a:br>
            <a:endParaRPr lang="ru-RU" sz="3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endParaRPr lang="az-Latn-AZ" dirty="0" smtClean="0"/>
          </a:p>
          <a:p>
            <a:pPr marL="109728" indent="0" algn="just">
              <a:buNone/>
            </a:pPr>
            <a:r>
              <a:rPr lang="az-Latn-AZ" b="1" dirty="0" smtClean="0"/>
              <a:t>Kompensasiya iki şərtə cavab verməlidir:</a:t>
            </a:r>
          </a:p>
          <a:p>
            <a:pPr algn="just">
              <a:buNone/>
            </a:pPr>
            <a:endParaRPr lang="az-Latn-AZ" i="1" dirty="0" smtClean="0"/>
          </a:p>
          <a:p>
            <a:pPr algn="just">
              <a:buFont typeface="Wingdings" pitchFamily="2" charset="2"/>
              <a:buChar char="Ø"/>
            </a:pPr>
            <a:r>
              <a:rPr lang="az-Latn-AZ" dirty="0" smtClean="0"/>
              <a:t>Onun dəyəri mülkiyyətin qiymətinə mütənasib (proporsional) olmalı, lakin həmin məbləğ tam kompensasiya dəyərindən az da ola bilər;</a:t>
            </a:r>
          </a:p>
          <a:p>
            <a:pPr algn="just">
              <a:buFont typeface="Wingdings" pitchFamily="2" charset="2"/>
              <a:buChar char="Ø"/>
            </a:pPr>
            <a:endParaRPr lang="az-Latn-AZ" dirty="0" smtClean="0"/>
          </a:p>
          <a:p>
            <a:pPr algn="just">
              <a:buFont typeface="Wingdings" pitchFamily="2" charset="2"/>
              <a:buChar char="Ø"/>
            </a:pPr>
            <a:r>
              <a:rPr lang="az-Latn-AZ" dirty="0" smtClean="0"/>
              <a:t>Ağlabatan müddətdə ödənilməlidir.</a:t>
            </a:r>
          </a:p>
          <a:p>
            <a:pPr algn="just">
              <a:buFont typeface="Wingdings" pitchFamily="2" charset="2"/>
              <a:buChar char="Ø"/>
            </a:pPr>
            <a:endParaRPr lang="az-Latn-AZ" dirty="0" smtClean="0"/>
          </a:p>
          <a:p>
            <a:pPr algn="just"/>
            <a:endParaRPr lang="az-Latn-AZ" dirty="0" smtClean="0"/>
          </a:p>
        </p:txBody>
      </p:sp>
      <p:sp>
        <p:nvSpPr>
          <p:cNvPr id="2" name="Title 1"/>
          <p:cNvSpPr>
            <a:spLocks noGrp="1"/>
          </p:cNvSpPr>
          <p:nvPr>
            <p:ph type="title"/>
          </p:nvPr>
        </p:nvSpPr>
        <p:spPr/>
        <p:txBody>
          <a:bodyPr>
            <a:normAutofit fontScale="90000"/>
          </a:bodyPr>
          <a:lstStyle/>
          <a:p>
            <a:pPr algn="ctr"/>
            <a:r>
              <a:rPr lang="az-Latn-AZ" dirty="0" smtClean="0"/>
              <a:t/>
            </a:r>
            <a:br>
              <a:rPr lang="az-Latn-AZ" dirty="0" smtClean="0"/>
            </a:br>
            <a:r>
              <a:rPr lang="az-Latn-AZ" sz="3600" dirty="0" smtClean="0">
                <a:solidFill>
                  <a:srgbClr val="C00000"/>
                </a:solidFill>
              </a:rPr>
              <a:t>1 saylı Prokotolun 1-ci maddəsi və Dövlətin pozitiv öhdəlikləri</a:t>
            </a:r>
            <a:r>
              <a:rPr lang="az-Latn-AZ" sz="3600" dirty="0" smtClean="0"/>
              <a:t/>
            </a:r>
            <a:br>
              <a:rPr lang="az-Latn-AZ" sz="3600" dirty="0" smtClean="0"/>
            </a:br>
            <a:endParaRPr lang="ru-RU"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919472"/>
          </a:xfrm>
        </p:spPr>
        <p:txBody>
          <a:bodyPr>
            <a:normAutofit fontScale="92500" lnSpcReduction="20000"/>
          </a:bodyPr>
          <a:lstStyle/>
          <a:p>
            <a:pPr algn="just">
              <a:buNone/>
            </a:pPr>
            <a:r>
              <a:rPr lang="az-Latn-AZ" dirty="0" smtClean="0"/>
              <a:t>	- </a:t>
            </a:r>
            <a:r>
              <a:rPr lang="az-Latn-AZ" b="1" dirty="0" smtClean="0"/>
              <a:t>Mülkiyyətin müdafiəsi:</a:t>
            </a:r>
          </a:p>
          <a:p>
            <a:pPr algn="just">
              <a:buNone/>
            </a:pPr>
            <a:r>
              <a:rPr lang="az-Latn-AZ" b="1" dirty="0" smtClean="0"/>
              <a:t>	- Mülkiyyətin praktiki və maddi-hüquqi müdafiəsi</a:t>
            </a:r>
          </a:p>
          <a:p>
            <a:pPr algn="just">
              <a:buNone/>
            </a:pPr>
            <a:endParaRPr lang="az-Latn-AZ" b="1" dirty="0" smtClean="0"/>
          </a:p>
          <a:p>
            <a:pPr algn="just"/>
            <a:r>
              <a:rPr lang="az-Latn-AZ" dirty="0" smtClean="0"/>
              <a:t>Mülkiyyətin müdafiəsi üçün (mülkiyyət hüququnun pozuntusunun qarşısının alınması üçün) praktik  tədbirlərin görülməsi – xüsusən təhlükəli fəaliyyətlərdən söhbət gedirsə </a:t>
            </a:r>
            <a:r>
              <a:rPr lang="az-Latn-AZ" i="1" dirty="0" smtClean="0"/>
              <a:t>(Oneryildiz v. Turkey)</a:t>
            </a:r>
            <a:r>
              <a:rPr lang="az-Latn-AZ" dirty="0" smtClean="0"/>
              <a:t>;</a:t>
            </a:r>
          </a:p>
          <a:p>
            <a:pPr algn="just"/>
            <a:endParaRPr lang="az-Latn-AZ" dirty="0" smtClean="0"/>
          </a:p>
          <a:p>
            <a:pPr algn="just"/>
            <a:r>
              <a:rPr lang="az-Latn-AZ" dirty="0" smtClean="0"/>
              <a:t>Mülkiyyətin müdafiəsi ilə bağlı səmərəli hüquq normalarının qəbul edilməsi və onların icra edilməsi </a:t>
            </a:r>
            <a:r>
              <a:rPr lang="az-Latn-AZ" i="1" dirty="0" smtClean="0"/>
              <a:t>(Bronio</a:t>
            </a:r>
            <a:r>
              <a:rPr lang="en-US" i="1" dirty="0" smtClean="0"/>
              <a:t>w</a:t>
            </a:r>
            <a:r>
              <a:rPr lang="az-Latn-AZ" i="1" dirty="0" smtClean="0"/>
              <a:t>ski v. Poland; Paduraru v. Romania; Catholic Archdiocese of Alba Iulia v. Romania)</a:t>
            </a:r>
            <a:endParaRPr lang="az-Latn-AZ" dirty="0" smtClean="0"/>
          </a:p>
        </p:txBody>
      </p:sp>
      <p:sp>
        <p:nvSpPr>
          <p:cNvPr id="2" name="Title 1"/>
          <p:cNvSpPr>
            <a:spLocks noGrp="1"/>
          </p:cNvSpPr>
          <p:nvPr>
            <p:ph type="title"/>
          </p:nvPr>
        </p:nvSpPr>
        <p:spPr>
          <a:xfrm>
            <a:off x="457200" y="274638"/>
            <a:ext cx="8229600" cy="868362"/>
          </a:xfrm>
        </p:spPr>
        <p:txBody>
          <a:bodyPr>
            <a:normAutofit fontScale="90000"/>
          </a:bodyPr>
          <a:lstStyle/>
          <a:p>
            <a:pPr algn="ctr"/>
            <a:r>
              <a:rPr lang="az-Latn-AZ" dirty="0" smtClean="0"/>
              <a:t/>
            </a:r>
            <a:br>
              <a:rPr lang="az-Latn-AZ" dirty="0" smtClean="0"/>
            </a:br>
            <a:r>
              <a:rPr lang="az-Latn-AZ" sz="3600" dirty="0" smtClean="0">
                <a:solidFill>
                  <a:srgbClr val="C00000"/>
                </a:solidFill>
              </a:rPr>
              <a:t>1 saylı Prokotolun 1-ci maddəsi və Dövlətin pozitiv öhdəlikləri</a:t>
            </a:r>
            <a:r>
              <a:rPr lang="az-Latn-AZ" dirty="0" smtClean="0"/>
              <a:t/>
            </a:r>
            <a:br>
              <a:rPr lang="az-Latn-AZ" dirty="0" smtClean="0"/>
            </a:b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343400"/>
          </a:xfrm>
        </p:spPr>
        <p:txBody>
          <a:bodyPr>
            <a:normAutofit fontScale="92500" lnSpcReduction="20000"/>
          </a:bodyPr>
          <a:lstStyle/>
          <a:p>
            <a:pPr marL="109728" indent="0" algn="just">
              <a:buNone/>
            </a:pPr>
            <a:r>
              <a:rPr lang="az-Latn-AZ" b="1" dirty="0" smtClean="0"/>
              <a:t>Mülkiyyətin müdafiəsi:  </a:t>
            </a:r>
          </a:p>
          <a:p>
            <a:pPr marL="109728" indent="0" algn="just">
              <a:buNone/>
            </a:pPr>
            <a:endParaRPr lang="az-Latn-AZ" dirty="0" smtClean="0"/>
          </a:p>
          <a:p>
            <a:pPr algn="just"/>
            <a:r>
              <a:rPr lang="az-Latn-AZ" dirty="0" smtClean="0"/>
              <a:t>Prosessual vəzifələri lazımi səylə yerinə yetirmək öhdəliyi</a:t>
            </a:r>
          </a:p>
          <a:p>
            <a:pPr marL="109728" indent="0" algn="just">
              <a:buNone/>
            </a:pPr>
            <a:endParaRPr lang="az-Latn-AZ" dirty="0" smtClean="0"/>
          </a:p>
          <a:p>
            <a:pPr algn="just"/>
            <a:r>
              <a:rPr lang="az-Latn-AZ" dirty="0" smtClean="0"/>
              <a:t>Araşdırma aparmaq öhdəliyi </a:t>
            </a:r>
            <a:r>
              <a:rPr lang="az-Latn-AZ" i="1" dirty="0" smtClean="0"/>
              <a:t>(Novoseletskiy v. Ukraine)</a:t>
            </a:r>
          </a:p>
          <a:p>
            <a:pPr algn="just">
              <a:buNone/>
            </a:pPr>
            <a:endParaRPr lang="az-Latn-AZ" dirty="0" smtClean="0"/>
          </a:p>
          <a:p>
            <a:pPr algn="just"/>
            <a:r>
              <a:rPr lang="az-Latn-AZ" dirty="0" smtClean="0"/>
              <a:t>Mülkiyyətin məhkəmə müdafiəsinin təmin edilməsi – məhkəmə prosedurlarına şərait yaratmaq öhdəliyi </a:t>
            </a:r>
            <a:r>
              <a:rPr lang="az-Latn-AZ" i="1" dirty="0" smtClean="0"/>
              <a:t>(Sovtransavto Holding v. Ukraine);</a:t>
            </a:r>
          </a:p>
        </p:txBody>
      </p:sp>
      <p:sp>
        <p:nvSpPr>
          <p:cNvPr id="2" name="Title 1"/>
          <p:cNvSpPr>
            <a:spLocks noGrp="1"/>
          </p:cNvSpPr>
          <p:nvPr>
            <p:ph type="title"/>
          </p:nvPr>
        </p:nvSpPr>
        <p:spPr/>
        <p:txBody>
          <a:bodyPr>
            <a:normAutofit fontScale="90000"/>
          </a:bodyPr>
          <a:lstStyle/>
          <a:p>
            <a:pPr algn="ctr"/>
            <a:r>
              <a:rPr lang="az-Latn-AZ" dirty="0" smtClean="0"/>
              <a:t/>
            </a:r>
            <a:br>
              <a:rPr lang="az-Latn-AZ" dirty="0" smtClean="0"/>
            </a:br>
            <a:r>
              <a:rPr lang="az-Latn-AZ" sz="3600" dirty="0" smtClean="0">
                <a:solidFill>
                  <a:srgbClr val="C00000"/>
                </a:solidFill>
              </a:rPr>
              <a:t>1 saylı Prokotolun 1-ci maddəsi və Dövlətin pozitiv öhdəlikləri</a:t>
            </a:r>
            <a:r>
              <a:rPr lang="az-Latn-AZ" sz="3600" dirty="0" smtClean="0"/>
              <a:t/>
            </a:r>
            <a:br>
              <a:rPr lang="az-Latn-AZ" sz="3600" dirty="0" smtClean="0"/>
            </a:br>
            <a:endParaRPr lang="ru-RU"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029199"/>
          </a:xfrm>
        </p:spPr>
        <p:txBody>
          <a:bodyPr>
            <a:normAutofit fontScale="77500" lnSpcReduction="20000"/>
          </a:bodyPr>
          <a:lstStyle/>
          <a:p>
            <a:pPr>
              <a:buNone/>
              <a:tabLst>
                <a:tab pos="2057400" algn="l"/>
              </a:tabLst>
            </a:pPr>
            <a:r>
              <a:rPr lang="az-Latn-AZ" b="1" dirty="0" smtClean="0">
                <a:solidFill>
                  <a:schemeClr val="accent1">
                    <a:lumMod val="50000"/>
                  </a:schemeClr>
                </a:solidFill>
                <a:latin typeface="Times New Roman" panose="02020603050405020304" pitchFamily="18" charset="0"/>
                <a:cs typeface="Times New Roman" panose="02020603050405020304" pitchFamily="18" charset="0"/>
              </a:rPr>
              <a:t>Məcburi köçkünlərin ərizəçilərə məxsus mənzillərdən çıxarılmasına</a:t>
            </a:r>
          </a:p>
          <a:p>
            <a:pPr>
              <a:buNone/>
              <a:tabLst>
                <a:tab pos="2057400" algn="l"/>
              </a:tabLst>
            </a:pPr>
            <a:r>
              <a:rPr lang="az-Latn-AZ" b="1" dirty="0" smtClean="0">
                <a:solidFill>
                  <a:schemeClr val="accent1">
                    <a:lumMod val="50000"/>
                  </a:schemeClr>
                </a:solidFill>
                <a:latin typeface="Times New Roman" panose="02020603050405020304" pitchFamily="18" charset="0"/>
                <a:cs typeface="Times New Roman" panose="02020603050405020304" pitchFamily="18" charset="0"/>
              </a:rPr>
              <a:t>dair məhkəmə qərarlarının icra edilməməsi ilə bağlı</a:t>
            </a:r>
          </a:p>
          <a:p>
            <a:pPr>
              <a:buNone/>
              <a:tabLst>
                <a:tab pos="2057400" algn="l"/>
              </a:tabLst>
            </a:pPr>
            <a:endParaRPr lang="az-Latn-AZ" dirty="0" smtClean="0">
              <a:latin typeface="Times New Roman" panose="02020603050405020304" pitchFamily="18" charset="0"/>
              <a:cs typeface="Times New Roman" panose="02020603050405020304" pitchFamily="18" charset="0"/>
            </a:endParaRPr>
          </a:p>
          <a:p>
            <a:pPr>
              <a:tabLst>
                <a:tab pos="2057400" algn="l"/>
              </a:tabLst>
            </a:pPr>
            <a:r>
              <a:rPr lang="az-Latn-AZ" dirty="0" smtClean="0">
                <a:latin typeface="Times New Roman" panose="02020603050405020304" pitchFamily="18" charset="0"/>
                <a:cs typeface="Times New Roman" panose="02020603050405020304" pitchFamily="18" charset="0"/>
              </a:rPr>
              <a:t>27/09/2007  Akimova		  </a:t>
            </a:r>
            <a:r>
              <a:rPr lang="az-Latn-AZ" sz="2800" dirty="0" smtClean="0">
                <a:latin typeface="Times New Roman" panose="02020603050405020304" pitchFamily="18" charset="0"/>
                <a:cs typeface="Times New Roman" panose="02020603050405020304" pitchFamily="18" charset="0"/>
              </a:rPr>
              <a:t>03/12/2009 Mirzəyev</a:t>
            </a:r>
            <a:endParaRPr lang="en-US" sz="2800" dirty="0" smtClean="0">
              <a:latin typeface="Times New Roman" panose="02020603050405020304" pitchFamily="18" charset="0"/>
              <a:cs typeface="Times New Roman" panose="02020603050405020304" pitchFamily="18" charset="0"/>
            </a:endParaRPr>
          </a:p>
          <a:p>
            <a:pPr>
              <a:tabLst>
                <a:tab pos="2057400" algn="l"/>
              </a:tabLst>
            </a:pPr>
            <a:r>
              <a:rPr lang="az-Latn-AZ" dirty="0" smtClean="0">
                <a:latin typeface="Times New Roman" panose="02020603050405020304" pitchFamily="18" charset="0"/>
                <a:cs typeface="Times New Roman" panose="02020603050405020304" pitchFamily="18" charset="0"/>
              </a:rPr>
              <a:t>08/07/2010  İsgəndərov və digərləri  08/07/2010  Hacıyeva</a:t>
            </a:r>
          </a:p>
          <a:p>
            <a:pPr>
              <a:tabLst>
                <a:tab pos="2057400" algn="l"/>
              </a:tabLst>
            </a:pPr>
            <a:r>
              <a:rPr lang="az-Latn-AZ" dirty="0" smtClean="0">
                <a:latin typeface="Times New Roman" panose="02020603050405020304" pitchFamily="18" charset="0"/>
                <a:cs typeface="Times New Roman" panose="02020603050405020304" pitchFamily="18" charset="0"/>
              </a:rPr>
              <a:t>22/04/2010  Gülməmmədova 	  11/02/2010 Cəfərov  </a:t>
            </a:r>
          </a:p>
          <a:p>
            <a:pPr>
              <a:tabLst>
                <a:tab pos="2057400" algn="l"/>
              </a:tabLst>
            </a:pPr>
            <a:r>
              <a:rPr lang="az-Latn-AZ" dirty="0" smtClean="0">
                <a:latin typeface="Times New Roman" panose="02020603050405020304" pitchFamily="18" charset="0"/>
                <a:cs typeface="Times New Roman" panose="02020603050405020304" pitchFamily="18" charset="0"/>
              </a:rPr>
              <a:t>26/06/2012  Zülfəli Hüseynov</a:t>
            </a:r>
            <a:endParaRPr lang="en-US" dirty="0" smtClean="0">
              <a:latin typeface="Times New Roman" panose="02020603050405020304" pitchFamily="18" charset="0"/>
              <a:cs typeface="Times New Roman" panose="02020603050405020304" pitchFamily="18" charset="0"/>
            </a:endParaRPr>
          </a:p>
          <a:p>
            <a:pPr>
              <a:buNone/>
              <a:tabLst>
                <a:tab pos="2057400" algn="l"/>
              </a:tabLst>
            </a:pPr>
            <a:endParaRPr lang="az-Latn-AZ" dirty="0" smtClean="0">
              <a:latin typeface="Times New Roman" panose="02020603050405020304" pitchFamily="18" charset="0"/>
              <a:cs typeface="Times New Roman" panose="02020603050405020304" pitchFamily="18" charset="0"/>
            </a:endParaRPr>
          </a:p>
          <a:p>
            <a:pPr>
              <a:buNone/>
              <a:tabLst>
                <a:tab pos="2057400" algn="l"/>
              </a:tabLst>
            </a:pPr>
            <a:r>
              <a:rPr lang="az-Latn-AZ" dirty="0" smtClean="0">
                <a:latin typeface="Times New Roman" panose="02020603050405020304" pitchFamily="18" charset="0"/>
                <a:cs typeface="Times New Roman" panose="02020603050405020304" pitchFamily="18" charset="0"/>
              </a:rPr>
              <a:t>	</a:t>
            </a:r>
            <a:r>
              <a:rPr lang="az-Latn-AZ" b="1" dirty="0" smtClean="0">
                <a:latin typeface="Times New Roman" panose="02020603050405020304" pitchFamily="18" charset="0"/>
                <a:cs typeface="Times New Roman" panose="02020603050405020304" pitchFamily="18" charset="0"/>
              </a:rPr>
              <a:t>BŞİH-nin vətəndaşların mənzillərindən çıxarması ilə bağlı </a:t>
            </a:r>
          </a:p>
          <a:p>
            <a:pPr>
              <a:tabLst>
                <a:tab pos="2057400" algn="l"/>
              </a:tabLst>
            </a:pPr>
            <a:r>
              <a:rPr lang="az-Latn-AZ" dirty="0" smtClean="0">
                <a:latin typeface="Times New Roman" panose="02020603050405020304" pitchFamily="18" charset="0"/>
                <a:cs typeface="Times New Roman" panose="02020603050405020304" pitchFamily="18" charset="0"/>
              </a:rPr>
              <a:t>29/01/2015 Axverdiyev  (Haqverdiyev)</a:t>
            </a:r>
          </a:p>
          <a:p>
            <a:pPr>
              <a:tabLst>
                <a:tab pos="2057400" algn="l"/>
              </a:tabLst>
            </a:pPr>
            <a:r>
              <a:rPr lang="az-Latn-AZ" dirty="0" smtClean="0">
                <a:latin typeface="Times New Roman" panose="02020603050405020304" pitchFamily="18" charset="0"/>
                <a:cs typeface="Times New Roman" panose="02020603050405020304" pitchFamily="18" charset="0"/>
              </a:rPr>
              <a:t>22/10/2015 Xalikova (Xalıqova)	</a:t>
            </a:r>
          </a:p>
          <a:p>
            <a:pPr>
              <a:tabLst>
                <a:tab pos="2057400" algn="l"/>
              </a:tabLst>
            </a:pPr>
            <a:endParaRPr lang="az-Latn-AZ" dirty="0" smtClean="0">
              <a:latin typeface="Times New Roman" panose="02020603050405020304" pitchFamily="18" charset="0"/>
              <a:cs typeface="Times New Roman" panose="02020603050405020304" pitchFamily="18" charset="0"/>
            </a:endParaRPr>
          </a:p>
          <a:p>
            <a:pPr algn="just">
              <a:buNone/>
              <a:tabLst>
                <a:tab pos="2057400" algn="l"/>
              </a:tabLst>
            </a:pPr>
            <a:r>
              <a:rPr lang="az-Latn-AZ" dirty="0" smtClean="0">
                <a:latin typeface="Times New Roman" panose="02020603050405020304" pitchFamily="18" charset="0"/>
                <a:cs typeface="Times New Roman" panose="02020603050405020304" pitchFamily="18" charset="0"/>
              </a:rPr>
              <a:t>	</a:t>
            </a:r>
            <a:r>
              <a:rPr lang="az-Latn-AZ" b="1" dirty="0" smtClean="0">
                <a:latin typeface="Times New Roman" panose="02020603050405020304" pitchFamily="18" charset="0"/>
                <a:cs typeface="Times New Roman" panose="02020603050405020304" pitchFamily="18" charset="0"/>
              </a:rPr>
              <a:t>Ali Məhkəmənin Plenumunun yeni qərar qəbul etməsi ilə hüququn müəyyənliyi prisipini pozması ilə bağlı </a:t>
            </a:r>
          </a:p>
          <a:p>
            <a:pPr algn="just">
              <a:buFont typeface="Wingdings" pitchFamily="2" charset="2"/>
              <a:buChar char="ü"/>
              <a:tabLst>
                <a:tab pos="2057400" algn="l"/>
              </a:tabLst>
            </a:pPr>
            <a:r>
              <a:rPr lang="az-Latn-AZ" dirty="0" smtClean="0">
                <a:latin typeface="Times New Roman" panose="02020603050405020304" pitchFamily="18" charset="0"/>
                <a:cs typeface="Times New Roman" panose="02020603050405020304" pitchFamily="18" charset="0"/>
              </a:rPr>
              <a:t>10/07/2008 	Rəhmanova</a:t>
            </a:r>
          </a:p>
          <a:p>
            <a:pPr>
              <a:tabLst>
                <a:tab pos="2057400" algn="l"/>
              </a:tabLst>
            </a:pPr>
            <a:endParaRPr lang="en-US" dirty="0" smtClean="0">
              <a:latin typeface="Times New Roman" panose="02020603050405020304" pitchFamily="18" charset="0"/>
              <a:cs typeface="Times New Roman" panose="02020603050405020304" pitchFamily="18" charset="0"/>
            </a:endParaRPr>
          </a:p>
          <a:p>
            <a:pPr>
              <a:buNone/>
            </a:pPr>
            <a:endParaRPr lang="az-Latn-AZ" i="1" dirty="0" smtClean="0">
              <a:latin typeface="Times New Roman" panose="02020603050405020304" pitchFamily="18" charset="0"/>
              <a:cs typeface="Times New Roman" panose="02020603050405020304" pitchFamily="18" charset="0"/>
            </a:endParaRPr>
          </a:p>
          <a:p>
            <a:pPr algn="just"/>
            <a:endParaRPr lang="az-Latn-AZ" i="1" dirty="0" smtClean="0"/>
          </a:p>
        </p:txBody>
      </p:sp>
      <p:sp>
        <p:nvSpPr>
          <p:cNvPr id="2" name="Title 1"/>
          <p:cNvSpPr>
            <a:spLocks noGrp="1"/>
          </p:cNvSpPr>
          <p:nvPr>
            <p:ph type="title"/>
          </p:nvPr>
        </p:nvSpPr>
        <p:spPr>
          <a:xfrm>
            <a:off x="457200" y="274638"/>
            <a:ext cx="8229600" cy="792162"/>
          </a:xfrm>
        </p:spPr>
        <p:txBody>
          <a:bodyPr>
            <a:normAutofit fontScale="90000"/>
          </a:bodyPr>
          <a:lstStyle/>
          <a:p>
            <a:r>
              <a:rPr lang="az-Latn-AZ" dirty="0" smtClean="0"/>
              <a:t/>
            </a:r>
            <a:br>
              <a:rPr lang="az-Latn-AZ" dirty="0" smtClean="0"/>
            </a:br>
            <a:r>
              <a:rPr lang="az-Latn-AZ" dirty="0" smtClean="0">
                <a:solidFill>
                  <a:srgbClr val="C00000"/>
                </a:solidFill>
              </a:rPr>
              <a:t>Azərbaycana qarşı işlər (P1)</a:t>
            </a:r>
            <a:br>
              <a:rPr lang="az-Latn-AZ" dirty="0" smtClean="0">
                <a:solidFill>
                  <a:srgbClr val="C00000"/>
                </a:solidFill>
              </a:rPr>
            </a:br>
            <a:endParaRPr lang="ru-RU" dirty="0">
              <a:solidFill>
                <a:srgbClr val="C0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1217</TotalTime>
  <Words>406</Words>
  <Application>Microsoft Office PowerPoint</Application>
  <PresentationFormat>On-screen Show (4:3)</PresentationFormat>
  <Paragraphs>95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  </vt:lpstr>
      <vt:lpstr> Pozitiv öhdəliklərin əsası Konvensiyanın 1-ci maddəsi </vt:lpstr>
      <vt:lpstr> Dövlətin pozitiv öhdəlikləri </vt:lpstr>
      <vt:lpstr> 1 saylı Prokotolun 1-ci maddəsi və Dövlətin pozitiv öhdəlikləri </vt:lpstr>
      <vt:lpstr> 1 saylı Prokotolun 1-ci maddəsi və Dövlətin pozitiv öhdəlikləri </vt:lpstr>
      <vt:lpstr> 1 saylı Prokotolun 1-ci maddəsi və Dövlətin pozitiv öhdəlikləri </vt:lpstr>
      <vt:lpstr> 1 saylı Prokotolun 1-ci maddəsi və Dövlətin pozitiv öhdəlikləri </vt:lpstr>
      <vt:lpstr> 1 saylı Prokotolun 1-ci maddəsi və Dövlətin pozitiv öhdəlikləri </vt:lpstr>
      <vt:lpstr> Azərbaycana qarşı işlər (P1) </vt:lpstr>
      <vt:lpstr> Azərbaycana qarşı işlər (P1) </vt:lpstr>
      <vt:lpstr>Akimova Azərbaycana qarşı iş (2007)</vt:lpstr>
      <vt:lpstr>Axverdiyev Azərbaycana qarşı iş (2015)</vt:lpstr>
      <vt:lpstr>Xalıqova Azərbaycana qarşı iş (2015)</vt:lpstr>
      <vt:lpstr>Zemfira Səfərova Azərbaycana qarşı (2010)</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Gunel</dc:creator>
  <cp:lastModifiedBy>ROVSHANOVA Vafa</cp:lastModifiedBy>
  <cp:revision>170</cp:revision>
  <dcterms:created xsi:type="dcterms:W3CDTF">2006-08-16T00:00:00Z</dcterms:created>
  <dcterms:modified xsi:type="dcterms:W3CDTF">2016-11-10T11:59:15Z</dcterms:modified>
</cp:coreProperties>
</file>