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164" r:id="rId1"/>
  </p:sldMasterIdLst>
  <p:notesMasterIdLst>
    <p:notesMasterId r:id="rId18"/>
  </p:notesMasterIdLst>
  <p:sldIdLst>
    <p:sldId id="256" r:id="rId2"/>
    <p:sldId id="257" r:id="rId3"/>
    <p:sldId id="260" r:id="rId4"/>
    <p:sldId id="261" r:id="rId5"/>
    <p:sldId id="262" r:id="rId6"/>
    <p:sldId id="283" r:id="rId7"/>
    <p:sldId id="263" r:id="rId8"/>
    <p:sldId id="264" r:id="rId9"/>
    <p:sldId id="265" r:id="rId10"/>
    <p:sldId id="284" r:id="rId11"/>
    <p:sldId id="266" r:id="rId12"/>
    <p:sldId id="267" r:id="rId13"/>
    <p:sldId id="268" r:id="rId14"/>
    <p:sldId id="276" r:id="rId15"/>
    <p:sldId id="277" r:id="rId16"/>
    <p:sldId id="27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4B8847F7-E030-4467-8211-0A3D141AF5FD}">
          <p14:sldIdLst>
            <p14:sldId id="256"/>
          </p14:sldIdLst>
        </p14:section>
        <p14:section name="Раздел без заголовка" id="{9E1B4140-0CBC-424E-9664-9FBFF4213289}">
          <p14:sldIdLst>
            <p14:sldId id="257"/>
            <p14:sldId id="260"/>
            <p14:sldId id="261"/>
            <p14:sldId id="262"/>
            <p14:sldId id="283"/>
            <p14:sldId id="263"/>
            <p14:sldId id="264"/>
            <p14:sldId id="265"/>
            <p14:sldId id="284"/>
            <p14:sldId id="266"/>
            <p14:sldId id="267"/>
            <p14:sldId id="268"/>
            <p14:sldId id="276"/>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15" autoAdjust="0"/>
    <p:restoredTop sz="94671" autoAdjust="0"/>
  </p:normalViewPr>
  <p:slideViewPr>
    <p:cSldViewPr>
      <p:cViewPr>
        <p:scale>
          <a:sx n="70" d="100"/>
          <a:sy n="70" d="100"/>
        </p:scale>
        <p:origin x="-1854" y="-4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44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E9222-A56E-46F1-A014-12A7B6372699}" type="datetimeFigureOut">
              <a:rPr lang="ru-RU" smtClean="0"/>
              <a:t>04.07.2016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02A90-971B-4BC7-95ED-B59DF7144A80}" type="slidenum">
              <a:rPr lang="ru-RU" smtClean="0"/>
              <a:t>‹#›</a:t>
            </a:fld>
            <a:endParaRPr lang="ru-RU"/>
          </a:p>
        </p:txBody>
      </p:sp>
    </p:spTree>
    <p:extLst>
      <p:ext uri="{BB962C8B-B14F-4D97-AF65-F5344CB8AC3E}">
        <p14:creationId xmlns:p14="http://schemas.microsoft.com/office/powerpoint/2010/main" val="272136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8502A90-971B-4BC7-95ED-B59DF7144A80}" type="slidenum">
              <a:rPr lang="ru-RU" smtClean="0"/>
              <a:t>0</a:t>
            </a:fld>
            <a:endParaRPr lang="ru-RU"/>
          </a:p>
        </p:txBody>
      </p:sp>
    </p:spTree>
    <p:extLst>
      <p:ext uri="{BB962C8B-B14F-4D97-AF65-F5344CB8AC3E}">
        <p14:creationId xmlns:p14="http://schemas.microsoft.com/office/powerpoint/2010/main" val="105846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B437B52-1A47-4DF7-BA93-D76AF8E55E9D}" type="datetimeFigureOut">
              <a:rPr lang="ru-RU" smtClean="0"/>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437B52-1A47-4DF7-BA93-D76AF8E55E9D}" type="datetimeFigureOut">
              <a:rPr lang="ru-RU" smtClean="0"/>
              <a:t>04.07.2016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4B437B52-1A47-4DF7-BA93-D76AF8E55E9D}" type="datetimeFigureOut">
              <a:rPr lang="ru-RU" smtClean="0"/>
              <a:t>04.07.2016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B8744-B86D-4F8F-BFF5-64A582494629}"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B437B52-1A47-4DF7-BA93-D76AF8E55E9D}" type="datetimeFigureOut">
              <a:rPr lang="ru-RU" smtClean="0"/>
              <a:t>04.07.2016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B437B52-1A47-4DF7-BA93-D76AF8E55E9D}" type="datetimeFigureOut">
              <a:rPr lang="ru-RU" smtClean="0"/>
              <a:t>04.07.2016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B437B52-1A47-4DF7-BA93-D76AF8E55E9D}" type="datetimeFigureOut">
              <a:rPr lang="ru-RU" smtClean="0"/>
              <a:t>04.07.2016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B437B52-1A47-4DF7-BA93-D76AF8E55E9D}" type="datetimeFigureOut">
              <a:rPr lang="ru-RU" smtClean="0"/>
              <a:t>04.07.2016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B8744-B86D-4F8F-BFF5-64A582494629}"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437B52-1A47-4DF7-BA93-D76AF8E55E9D}" type="datetimeFigureOut">
              <a:rPr lang="ru-RU" smtClean="0"/>
              <a:t>04.07.2016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B8744-B86D-4F8F-BFF5-64A582494629}"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B437B52-1A47-4DF7-BA93-D76AF8E55E9D}" type="datetimeFigureOut">
              <a:rPr lang="ru-RU" smtClean="0"/>
              <a:t>04.07.2016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DEB8744-B86D-4F8F-BFF5-64A582494629}"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764704"/>
            <a:ext cx="8064896" cy="3024336"/>
          </a:xfrm>
        </p:spPr>
        <p:txBody>
          <a:bodyPr>
            <a:normAutofit fontScale="90000"/>
          </a:bodyPr>
          <a:lstStyle/>
          <a:p>
            <a:pPr algn="l"/>
            <a:r>
              <a:rPr lang="az-Latn-AZ"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Konvensiyanın 1 saylı Protokolunun 1-ci maddəsi üzrə mülkiyyət hüququnun məhdudlaşdırılması və müdafiəsi</a:t>
            </a:r>
            <a:br>
              <a:rPr lang="az-Latn-AZ"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ru-RU"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563888" y="4293096"/>
            <a:ext cx="5273304" cy="1080120"/>
          </a:xfrm>
        </p:spPr>
        <p:txBody>
          <a:bodyPr>
            <a:normAutofit lnSpcReduction="10000"/>
          </a:bodyPr>
          <a:lstStyle/>
          <a:p>
            <a:r>
              <a:rPr lang="az-Latn-AZ" b="1" dirty="0" smtClean="0">
                <a:solidFill>
                  <a:schemeClr val="bg1"/>
                </a:solidFill>
                <a:latin typeface="Times New Roman" panose="02020603050405020304" pitchFamily="18" charset="0"/>
                <a:cs typeface="Times New Roman" panose="02020603050405020304" pitchFamily="18" charset="0"/>
              </a:rPr>
              <a:t>Abiddin Hüseynov,</a:t>
            </a:r>
          </a:p>
          <a:p>
            <a:r>
              <a:rPr lang="az-Latn-AZ" b="1" dirty="0" smtClean="0">
                <a:solidFill>
                  <a:schemeClr val="bg1"/>
                </a:solidFill>
                <a:latin typeface="Times New Roman" panose="02020603050405020304" pitchFamily="18" charset="0"/>
                <a:cs typeface="Times New Roman" panose="02020603050405020304" pitchFamily="18" charset="0"/>
              </a:rPr>
              <a:t>Bakı Apellyasiya Məhkəməsinin hakimi</a:t>
            </a:r>
          </a:p>
          <a:p>
            <a:r>
              <a:rPr lang="az-Latn-AZ" b="1" dirty="0" smtClean="0">
                <a:solidFill>
                  <a:schemeClr val="bg1"/>
                </a:solidFill>
                <a:latin typeface="Times New Roman" panose="02020603050405020304" pitchFamily="18" charset="0"/>
                <a:cs typeface="Times New Roman" panose="02020603050405020304" pitchFamily="18" charset="0"/>
              </a:rPr>
              <a:t>2016</a:t>
            </a:r>
            <a:endParaRPr lang="az-Latn-AZ" b="1" dirty="0" smtClean="0">
              <a:solidFill>
                <a:schemeClr val="bg1"/>
              </a:solidFill>
              <a:latin typeface="Times New Roman" panose="02020603050405020304" pitchFamily="18" charset="0"/>
              <a:cs typeface="Times New Roman" panose="02020603050405020304" pitchFamily="18" charset="0"/>
            </a:endParaRPr>
          </a:p>
          <a:p>
            <a:endParaRPr lang="ru-RU"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9823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29600" cy="5832648"/>
          </a:xfrm>
        </p:spPr>
        <p:txBody>
          <a:bodyPr>
            <a:normAutofit/>
          </a:bodyPr>
          <a:lstStyle/>
          <a:p>
            <a:r>
              <a:rPr lang="az-Latn-AZ" b="1" dirty="0" err="1" smtClean="0">
                <a:solidFill>
                  <a:srgbClr val="C00000"/>
                </a:solidFill>
                <a:effectLst>
                  <a:outerShdw blurRad="38100" dist="38100" dir="2700000" algn="tl">
                    <a:srgbClr val="000000">
                      <a:alpha val="43137"/>
                    </a:srgbClr>
                  </a:outerShdw>
                </a:effectLst>
              </a:rPr>
              <a:t>Önəryıldız</a:t>
            </a:r>
            <a:r>
              <a:rPr lang="az-Latn-AZ" b="1" dirty="0" smtClean="0">
                <a:solidFill>
                  <a:srgbClr val="C00000"/>
                </a:solidFill>
                <a:effectLst>
                  <a:outerShdw blurRad="38100" dist="38100" dir="2700000" algn="tl">
                    <a:srgbClr val="000000">
                      <a:alpha val="43137"/>
                    </a:srgbClr>
                  </a:outerShdw>
                </a:effectLst>
              </a:rPr>
              <a:t> Türkiyəyə qarşı </a:t>
            </a:r>
            <a:r>
              <a:rPr lang="az-Latn-AZ" b="1" dirty="0">
                <a:solidFill>
                  <a:srgbClr val="C00000"/>
                </a:solidFill>
                <a:effectLst>
                  <a:outerShdw blurRad="38100" dist="38100" dir="2700000" algn="tl">
                    <a:srgbClr val="000000">
                      <a:alpha val="43137"/>
                    </a:srgbClr>
                  </a:outerShdw>
                </a:effectLst>
              </a:rPr>
              <a:t>iş </a:t>
            </a:r>
            <a:r>
              <a:rPr lang="az-Latn-AZ" b="1" dirty="0" smtClean="0">
                <a:solidFill>
                  <a:srgbClr val="C00000"/>
                </a:solidFill>
                <a:effectLst>
                  <a:outerShdw blurRad="38100" dist="38100" dir="2700000" algn="tl">
                    <a:srgbClr val="000000">
                      <a:alpha val="43137"/>
                    </a:srgbClr>
                  </a:outerShdw>
                </a:effectLst>
              </a:rPr>
              <a:t>(2002) </a:t>
            </a:r>
            <a:r>
              <a:rPr lang="az-Latn-AZ" dirty="0" smtClean="0">
                <a:solidFill>
                  <a:srgbClr val="C00000"/>
                </a:solidFill>
              </a:rPr>
              <a:t/>
            </a:r>
            <a:br>
              <a:rPr lang="az-Latn-AZ" dirty="0" smtClean="0">
                <a:solidFill>
                  <a:srgbClr val="C00000"/>
                </a:solidFill>
              </a:rPr>
            </a:br>
            <a:r>
              <a:rPr lang="az-Latn-AZ" dirty="0" smtClean="0">
                <a:solidFill>
                  <a:srgbClr val="C00000"/>
                </a:solidFill>
              </a:rPr>
              <a:t>İddia </a:t>
            </a:r>
            <a:r>
              <a:rPr lang="az-Latn-AZ" dirty="0">
                <a:solidFill>
                  <a:srgbClr val="C00000"/>
                </a:solidFill>
              </a:rPr>
              <a:t>edilən pozuntuya görə adekvat kompensasiyanın təyin edilib-edilməməsi məsələsini həll edərkən inzibati prosesin uzun </a:t>
            </a:r>
            <a:r>
              <a:rPr lang="az-Latn-AZ" dirty="0" err="1">
                <a:solidFill>
                  <a:srgbClr val="C00000"/>
                </a:solidFill>
              </a:rPr>
              <a:t>surməsi</a:t>
            </a:r>
            <a:r>
              <a:rPr lang="az-Latn-AZ" dirty="0">
                <a:solidFill>
                  <a:srgbClr val="C00000"/>
                </a:solidFill>
              </a:rPr>
              <a:t> də nəzərə alınmalı olan </a:t>
            </a:r>
            <a:r>
              <a:rPr lang="az-Latn-AZ" dirty="0" smtClean="0">
                <a:solidFill>
                  <a:srgbClr val="C00000"/>
                </a:solidFill>
              </a:rPr>
              <a:t>amildir</a:t>
            </a:r>
            <a:endParaRPr lang="ru-RU" dirty="0">
              <a:solidFill>
                <a:srgbClr val="C00000"/>
              </a:solidFill>
            </a:endParaRPr>
          </a:p>
        </p:txBody>
      </p:sp>
    </p:spTree>
    <p:extLst>
      <p:ext uri="{BB962C8B-B14F-4D97-AF65-F5344CB8AC3E}">
        <p14:creationId xmlns:p14="http://schemas.microsoft.com/office/powerpoint/2010/main" val="1813469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Autofit/>
          </a:bodyPr>
          <a:lstStyle/>
          <a:p>
            <a:r>
              <a:rPr lang="az-Latn-AZ" sz="3000" dirty="0" smtClean="0">
                <a:solidFill>
                  <a:srgbClr val="C00000"/>
                </a:solidFill>
              </a:rPr>
              <a:t/>
            </a:r>
            <a:br>
              <a:rPr lang="az-Latn-AZ" sz="3000" dirty="0" smtClean="0">
                <a:solidFill>
                  <a:srgbClr val="C00000"/>
                </a:solidFill>
              </a:rPr>
            </a:br>
            <a:r>
              <a:rPr lang="az-Latn-AZ" sz="3000" dirty="0" smtClean="0">
                <a:solidFill>
                  <a:srgbClr val="C00000"/>
                </a:solidFill>
              </a:rPr>
              <a:t>Mütənasiblik </a:t>
            </a:r>
            <a:r>
              <a:rPr lang="az-Latn-AZ" sz="3000" dirty="0">
                <a:solidFill>
                  <a:srgbClr val="C00000"/>
                </a:solidFill>
              </a:rPr>
              <a:t>tələbini təmin etmək üçün kompensasiya ödənilməsi zəruri olduqda, bütün hallarda tam kompensasiya ödənilməsi vacib deyil. </a:t>
            </a:r>
            <a:r>
              <a:rPr lang="az-Latn-AZ" sz="3000" dirty="0" smtClean="0">
                <a:solidFill>
                  <a:srgbClr val="C00000"/>
                </a:solidFill>
              </a:rPr>
              <a:t>Qanuni </a:t>
            </a:r>
            <a:r>
              <a:rPr lang="az-Latn-AZ" sz="3000" dirty="0">
                <a:solidFill>
                  <a:srgbClr val="C00000"/>
                </a:solidFill>
              </a:rPr>
              <a:t>məqsədlər, yəni «cəmiyyətin maraqlarına» xidmət edən məqsədlər, məsələn, iqtisadi islahatın və ya daha çox sosial ədalət nail olmağa yönələn tədbirlərin həyata keçirilməsi məqsədləri tam bazar dəyərindən aşağı məbləğdə kompensasiya </a:t>
            </a:r>
            <a:r>
              <a:rPr lang="az-Latn-AZ" sz="3000" dirty="0" err="1">
                <a:solidFill>
                  <a:srgbClr val="C00000"/>
                </a:solidFill>
              </a:rPr>
              <a:t>ödənilməsinə</a:t>
            </a:r>
            <a:r>
              <a:rPr lang="az-Latn-AZ" sz="3000" dirty="0">
                <a:solidFill>
                  <a:srgbClr val="C00000"/>
                </a:solidFill>
              </a:rPr>
              <a:t> haqq qazandıra bilər. Lakin bu halda kompensasiyanın məbləği ən azı mülkiyyətin dəyərinə ağlabatan dərəcədə uyğun olmalıdır</a:t>
            </a:r>
            <a:r>
              <a:rPr lang="ru-RU" sz="3000" dirty="0">
                <a:solidFill>
                  <a:srgbClr val="C00000"/>
                </a:solidFill>
              </a:rPr>
              <a:t/>
            </a:r>
            <a:br>
              <a:rPr lang="ru-RU" sz="3000" dirty="0">
                <a:solidFill>
                  <a:srgbClr val="C00000"/>
                </a:solidFill>
              </a:rPr>
            </a:br>
            <a:endParaRPr lang="ru-RU" sz="3000" dirty="0">
              <a:solidFill>
                <a:srgbClr val="C00000"/>
              </a:solidFill>
            </a:endParaRPr>
          </a:p>
        </p:txBody>
      </p:sp>
    </p:spTree>
    <p:extLst>
      <p:ext uri="{BB962C8B-B14F-4D97-AF65-F5344CB8AC3E}">
        <p14:creationId xmlns:p14="http://schemas.microsoft.com/office/powerpoint/2010/main" val="2357084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590506"/>
          </a:xfrm>
        </p:spPr>
        <p:txBody>
          <a:bodyPr>
            <a:normAutofit/>
          </a:bodyPr>
          <a:lstStyle/>
          <a:p>
            <a:r>
              <a:rPr lang="az-Latn-AZ" sz="3200" b="1" dirty="0" err="1" smtClean="0">
                <a:solidFill>
                  <a:srgbClr val="C00000"/>
                </a:solidFill>
                <a:effectLst>
                  <a:outerShdw blurRad="38100" dist="38100" dir="2700000" algn="tl">
                    <a:srgbClr val="000000">
                      <a:alpha val="43137"/>
                    </a:srgbClr>
                  </a:outerShdw>
                </a:effectLst>
              </a:rPr>
              <a:t>Litqou</a:t>
            </a:r>
            <a:r>
              <a:rPr lang="az-Latn-AZ" sz="3200" b="1" dirty="0" smtClean="0">
                <a:solidFill>
                  <a:srgbClr val="C00000"/>
                </a:solidFill>
                <a:effectLst>
                  <a:outerShdw blurRad="38100" dist="38100" dir="2700000" algn="tl">
                    <a:srgbClr val="000000">
                      <a:alpha val="43137"/>
                    </a:srgbClr>
                  </a:outerShdw>
                </a:effectLst>
              </a:rPr>
              <a:t> Birləşmiş Krallığa </a:t>
            </a:r>
            <a:r>
              <a:rPr lang="az-Latn-AZ" sz="3200" b="1" dirty="0">
                <a:solidFill>
                  <a:srgbClr val="C00000"/>
                </a:solidFill>
                <a:effectLst>
                  <a:outerShdw blurRad="38100" dist="38100" dir="2700000" algn="tl">
                    <a:srgbClr val="000000">
                      <a:alpha val="43137"/>
                    </a:srgbClr>
                  </a:outerShdw>
                </a:effectLst>
              </a:rPr>
              <a:t>qarşı iş (</a:t>
            </a:r>
            <a:r>
              <a:rPr lang="az-Latn-AZ" sz="3200" b="1" dirty="0" smtClean="0">
                <a:solidFill>
                  <a:srgbClr val="C00000"/>
                </a:solidFill>
                <a:effectLst>
                  <a:outerShdw blurRad="38100" dist="38100" dir="2700000" algn="tl">
                    <a:srgbClr val="000000">
                      <a:alpha val="43137"/>
                    </a:srgbClr>
                  </a:outerShdw>
                </a:effectLst>
              </a:rPr>
              <a:t>1986) </a:t>
            </a:r>
            <a:r>
              <a:rPr lang="az-Latn-AZ" sz="3200" b="1" dirty="0">
                <a:solidFill>
                  <a:srgbClr val="C00000"/>
                </a:solidFill>
                <a:effectLst>
                  <a:outerShdw blurRad="38100" dist="38100" dir="2700000" algn="tl">
                    <a:srgbClr val="000000">
                      <a:alpha val="43137"/>
                    </a:srgbClr>
                  </a:outerShdw>
                </a:effectLst>
              </a:rPr>
              <a:t/>
            </a:r>
            <a:br>
              <a:rPr lang="az-Latn-AZ" sz="3200" b="1" dirty="0">
                <a:solidFill>
                  <a:srgbClr val="C00000"/>
                </a:solidFill>
                <a:effectLst>
                  <a:outerShdw blurRad="38100" dist="38100" dir="2700000" algn="tl">
                    <a:srgbClr val="000000">
                      <a:alpha val="43137"/>
                    </a:srgbClr>
                  </a:outerShdw>
                </a:effectLst>
              </a:rPr>
            </a:br>
            <a:r>
              <a:rPr lang="az-Latn-AZ" sz="3200" b="1" dirty="0">
                <a:solidFill>
                  <a:srgbClr val="C00000"/>
                </a:solidFill>
              </a:rPr>
              <a:t>- </a:t>
            </a:r>
            <a:r>
              <a:rPr lang="az-Latn-AZ" sz="3200" b="1" dirty="0" smtClean="0">
                <a:solidFill>
                  <a:srgbClr val="C00000"/>
                </a:solidFill>
              </a:rPr>
              <a:t>səhmlərin </a:t>
            </a:r>
            <a:r>
              <a:rPr lang="az-Latn-AZ" sz="3200" b="1" dirty="0" err="1" smtClean="0">
                <a:solidFill>
                  <a:srgbClr val="C00000"/>
                </a:solidFill>
              </a:rPr>
              <a:t>milliləşdirilməsi</a:t>
            </a:r>
            <a:r>
              <a:rPr lang="az-Latn-AZ" sz="3200" b="1" dirty="0" smtClean="0">
                <a:solidFill>
                  <a:srgbClr val="C00000"/>
                </a:solidFill>
              </a:rPr>
              <a:t> üçün kompensasiyanın ölkədə üç ilə əvvəl qüvvədə olan dərəcələr üzrə qiymətləndirilməsi (hökumət bunu səhmlərin qiymətinin süni surətdə </a:t>
            </a:r>
            <a:r>
              <a:rPr lang="az-Latn-AZ" sz="3200" b="1" dirty="0" err="1" smtClean="0">
                <a:solidFill>
                  <a:srgbClr val="C00000"/>
                </a:solidFill>
              </a:rPr>
              <a:t>artırılmasına</a:t>
            </a:r>
            <a:r>
              <a:rPr lang="az-Latn-AZ" sz="3200" b="1" dirty="0" smtClean="0">
                <a:solidFill>
                  <a:srgbClr val="C00000"/>
                </a:solidFill>
              </a:rPr>
              <a:t> qarşı tədbir kim </a:t>
            </a:r>
            <a:r>
              <a:rPr lang="az-Latn-AZ" sz="3200" b="1" dirty="0" err="1" smtClean="0">
                <a:solidFill>
                  <a:srgbClr val="C00000"/>
                </a:solidFill>
              </a:rPr>
              <a:t>əsaslandırırdı</a:t>
            </a:r>
            <a:r>
              <a:rPr lang="az-Latn-AZ" sz="3200" b="1" dirty="0" smtClean="0">
                <a:solidFill>
                  <a:srgbClr val="C00000"/>
                </a:solidFill>
              </a:rPr>
              <a:t>) dövlətin geniş </a:t>
            </a:r>
            <a:r>
              <a:rPr lang="az-Latn-AZ" sz="3200" b="1" dirty="0" err="1" smtClean="0">
                <a:solidFill>
                  <a:srgbClr val="C00000"/>
                </a:solidFill>
              </a:rPr>
              <a:t>qiymətləndirmə</a:t>
            </a:r>
            <a:r>
              <a:rPr lang="az-Latn-AZ" sz="3200" b="1" dirty="0" smtClean="0">
                <a:solidFill>
                  <a:srgbClr val="C00000"/>
                </a:solidFill>
              </a:rPr>
              <a:t> sərbəstliyinə daxildir.</a:t>
            </a:r>
            <a:endParaRPr lang="ru-RU" sz="3200" dirty="0"/>
          </a:p>
        </p:txBody>
      </p:sp>
    </p:spTree>
    <p:extLst>
      <p:ext uri="{BB962C8B-B14F-4D97-AF65-F5344CB8AC3E}">
        <p14:creationId xmlns:p14="http://schemas.microsoft.com/office/powerpoint/2010/main" val="3047867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0032" y="1556792"/>
            <a:ext cx="7772400" cy="5184576"/>
          </a:xfrm>
        </p:spPr>
        <p:txBody>
          <a:bodyPr>
            <a:normAutofit/>
          </a:bodyPr>
          <a:lstStyle/>
          <a:p>
            <a:pPr algn="l"/>
            <a:r>
              <a:rPr lang="az-Latn-AZ" sz="2500" dirty="0" smtClean="0">
                <a:solidFill>
                  <a:srgbClr val="C00000"/>
                </a:solidFill>
              </a:rPr>
              <a:t>- demokratik cəmiyyətdə heç bir qanunsuz qərar heç bir şəraitdə hüquqa uyğun sayıla bilməz (</a:t>
            </a:r>
            <a:r>
              <a:rPr lang="az-Latn-AZ" sz="2500" i="1" dirty="0" err="1" smtClean="0">
                <a:solidFill>
                  <a:srgbClr val="C00000"/>
                </a:solidFill>
              </a:rPr>
              <a:t>İatridis</a:t>
            </a:r>
            <a:r>
              <a:rPr lang="az-Latn-AZ" sz="2500" i="1" dirty="0" smtClean="0">
                <a:solidFill>
                  <a:srgbClr val="C00000"/>
                </a:solidFill>
              </a:rPr>
              <a:t> işi</a:t>
            </a:r>
            <a:r>
              <a:rPr lang="az-Latn-AZ" sz="2500" dirty="0" smtClean="0">
                <a:solidFill>
                  <a:srgbClr val="C00000"/>
                </a:solidFill>
              </a:rPr>
              <a:t>);</a:t>
            </a:r>
            <a:br>
              <a:rPr lang="az-Latn-AZ" sz="2500" dirty="0" smtClean="0">
                <a:solidFill>
                  <a:srgbClr val="C00000"/>
                </a:solidFill>
              </a:rPr>
            </a:br>
            <a:r>
              <a:rPr lang="az-Latn-AZ" sz="2500" dirty="0" smtClean="0">
                <a:solidFill>
                  <a:srgbClr val="C00000"/>
                </a:solidFill>
              </a:rPr>
              <a:t>- dövlətin hərəkətləri daxili qanunvericilik normalarına uyğun olmalı;</a:t>
            </a:r>
            <a:br>
              <a:rPr lang="az-Latn-AZ" sz="2500" dirty="0" smtClean="0">
                <a:solidFill>
                  <a:srgbClr val="C00000"/>
                </a:solidFill>
              </a:rPr>
            </a:br>
            <a:r>
              <a:rPr lang="az-Latn-AZ" sz="2500" dirty="0" smtClean="0">
                <a:solidFill>
                  <a:srgbClr val="C00000"/>
                </a:solidFill>
              </a:rPr>
              <a:t>- əlçatan olmalı;</a:t>
            </a:r>
            <a:br>
              <a:rPr lang="az-Latn-AZ" sz="2500" dirty="0" smtClean="0">
                <a:solidFill>
                  <a:srgbClr val="C00000"/>
                </a:solidFill>
              </a:rPr>
            </a:br>
            <a:r>
              <a:rPr lang="az-Latn-AZ" sz="2500" dirty="0" smtClean="0">
                <a:solidFill>
                  <a:srgbClr val="C00000"/>
                </a:solidFill>
              </a:rPr>
              <a:t>- kifayət qədər aydın ifadə edilməli, </a:t>
            </a:r>
            <a:r>
              <a:rPr lang="az-Latn-AZ" altLang="ru-RU" sz="2500" dirty="0" smtClean="0">
                <a:solidFill>
                  <a:srgbClr val="C00000"/>
                </a:solidFill>
              </a:rPr>
              <a:t>nəticələri </a:t>
            </a:r>
            <a:r>
              <a:rPr lang="az-Latn-AZ" altLang="ru-RU" sz="2500" dirty="0">
                <a:solidFill>
                  <a:srgbClr val="C00000"/>
                </a:solidFill>
              </a:rPr>
              <a:t>öncədən </a:t>
            </a:r>
            <a:r>
              <a:rPr lang="az-Latn-AZ" altLang="ru-RU" sz="2500" dirty="0" smtClean="0">
                <a:solidFill>
                  <a:srgbClr val="C00000"/>
                </a:solidFill>
              </a:rPr>
              <a:t>görülən olmalı</a:t>
            </a:r>
            <a:r>
              <a:rPr lang="az-Latn-AZ" sz="2500" dirty="0" smtClean="0">
                <a:solidFill>
                  <a:srgbClr val="C00000"/>
                </a:solidFill>
              </a:rPr>
              <a:t>; </a:t>
            </a:r>
            <a:br>
              <a:rPr lang="az-Latn-AZ" sz="2500" dirty="0" smtClean="0">
                <a:solidFill>
                  <a:srgbClr val="C00000"/>
                </a:solidFill>
              </a:rPr>
            </a:br>
            <a:r>
              <a:rPr lang="az-Latn-AZ" sz="2500" dirty="0" smtClean="0">
                <a:solidFill>
                  <a:srgbClr val="C00000"/>
                </a:solidFill>
              </a:rPr>
              <a:t>- qanun anlayışının mühüm tələblərinə cavab verməlidir;</a:t>
            </a:r>
            <a:br>
              <a:rPr lang="az-Latn-AZ" sz="2500" dirty="0" smtClean="0">
                <a:solidFill>
                  <a:srgbClr val="C00000"/>
                </a:solidFill>
              </a:rPr>
            </a:br>
            <a:r>
              <a:rPr lang="az-Latn-AZ" sz="2500" dirty="0" smtClean="0">
                <a:solidFill>
                  <a:srgbClr val="C00000"/>
                </a:solidFill>
              </a:rPr>
              <a:t>- daxili qanunvericilik normasına əsaslanmaq yetərli deyil, həm də ədalətli və müvafiq prosessual qayda mövcud olmalıdır, yəni şikayət edilən tədbir müvafiq hakimiyyət orqanı tərəfindən müəyyən edilməli, icra olunmalı və qanunsuz </a:t>
            </a:r>
            <a:r>
              <a:rPr lang="az-Latn-AZ" sz="2500" dirty="0" err="1" smtClean="0">
                <a:solidFill>
                  <a:srgbClr val="C00000"/>
                </a:solidFill>
              </a:rPr>
              <a:t>olmamalıdır</a:t>
            </a:r>
            <a:r>
              <a:rPr lang="az-Latn-AZ" sz="2500" dirty="0" smtClean="0">
                <a:solidFill>
                  <a:srgbClr val="C00000"/>
                </a:solidFill>
              </a:rPr>
              <a:t> (</a:t>
            </a:r>
            <a:r>
              <a:rPr lang="az-Latn-AZ" sz="2500" i="1" dirty="0" err="1" smtClean="0">
                <a:solidFill>
                  <a:srgbClr val="C00000"/>
                </a:solidFill>
              </a:rPr>
              <a:t>Hentrix</a:t>
            </a:r>
            <a:r>
              <a:rPr lang="az-Latn-AZ" sz="2500" i="1" dirty="0" smtClean="0">
                <a:solidFill>
                  <a:srgbClr val="C00000"/>
                </a:solidFill>
              </a:rPr>
              <a:t> işi</a:t>
            </a:r>
            <a:r>
              <a:rPr lang="az-Latn-AZ" sz="2500" dirty="0" smtClean="0">
                <a:solidFill>
                  <a:srgbClr val="C00000"/>
                </a:solidFill>
              </a:rPr>
              <a:t>).</a:t>
            </a:r>
            <a:endParaRPr lang="ru-RU" sz="2500" dirty="0">
              <a:solidFill>
                <a:srgbClr val="C00000"/>
              </a:solidFill>
            </a:endParaRPr>
          </a:p>
        </p:txBody>
      </p:sp>
      <p:sp>
        <p:nvSpPr>
          <p:cNvPr id="3" name="Текст 2"/>
          <p:cNvSpPr>
            <a:spLocks noGrp="1"/>
          </p:cNvSpPr>
          <p:nvPr>
            <p:ph type="body" idx="1"/>
          </p:nvPr>
        </p:nvSpPr>
        <p:spPr>
          <a:xfrm>
            <a:off x="1331640" y="620688"/>
            <a:ext cx="6417734" cy="939801"/>
          </a:xfrm>
        </p:spPr>
        <p:txBody>
          <a:bodyPr>
            <a:normAutofit/>
          </a:bodyPr>
          <a:lstStyle/>
          <a:p>
            <a:r>
              <a:rPr lang="az-Latn-AZ" sz="4000" b="1" dirty="0" smtClean="0">
                <a:effectLst>
                  <a:outerShdw blurRad="38100" dist="38100" dir="2700000" algn="tl">
                    <a:srgbClr val="000000">
                      <a:alpha val="43137"/>
                    </a:srgbClr>
                  </a:outerShdw>
                </a:effectLst>
              </a:rPr>
              <a:t>Hüquqi müəyyənlik</a:t>
            </a:r>
            <a:endParaRPr lang="ru-RU"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24498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6408712"/>
          </a:xfrm>
        </p:spPr>
        <p:txBody>
          <a:bodyPr>
            <a:normAutofit fontScale="90000"/>
          </a:bodyPr>
          <a:lstStyle/>
          <a:p>
            <a:r>
              <a:rPr lang="az-Latn-AZ" b="1" dirty="0" smtClean="0">
                <a:solidFill>
                  <a:srgbClr val="C00000"/>
                </a:solidFill>
                <a:effectLst>
                  <a:outerShdw blurRad="38100" dist="38100" dir="2700000" algn="tl">
                    <a:srgbClr val="000000">
                      <a:alpha val="43137"/>
                    </a:srgbClr>
                  </a:outerShdw>
                </a:effectLst>
              </a:rPr>
              <a:t>Akimova Azərbaycana qarşı iş (2007) </a:t>
            </a:r>
            <a:r>
              <a:rPr lang="az-Latn-AZ" b="1" dirty="0">
                <a:solidFill>
                  <a:srgbClr val="C00000"/>
                </a:solidFill>
                <a:effectLst>
                  <a:outerShdw blurRad="38100" dist="38100" dir="2700000" algn="tl">
                    <a:srgbClr val="000000">
                      <a:alpha val="43137"/>
                    </a:srgbClr>
                  </a:outerShdw>
                </a:effectLst>
              </a:rPr>
              <a:t/>
            </a:r>
            <a:br>
              <a:rPr lang="az-Latn-AZ" b="1" dirty="0">
                <a:solidFill>
                  <a:srgbClr val="C00000"/>
                </a:solidFill>
                <a:effectLst>
                  <a:outerShdw blurRad="38100" dist="38100" dir="2700000" algn="tl">
                    <a:srgbClr val="000000">
                      <a:alpha val="43137"/>
                    </a:srgbClr>
                  </a:outerShdw>
                </a:effectLst>
              </a:rPr>
            </a:br>
            <a:r>
              <a:rPr lang="az-Latn-AZ" dirty="0" smtClean="0">
                <a:solidFill>
                  <a:srgbClr val="C00000"/>
                </a:solidFill>
              </a:rPr>
              <a:t>daxili </a:t>
            </a:r>
            <a:r>
              <a:rPr lang="az-Latn-AZ" dirty="0">
                <a:solidFill>
                  <a:srgbClr val="C00000"/>
                </a:solidFill>
              </a:rPr>
              <a:t>məhkəmələr məcburi köçkünlərin ərizəçiyə məxsus olan mənzildə </a:t>
            </a:r>
            <a:r>
              <a:rPr lang="az-Latn-AZ" dirty="0" err="1">
                <a:solidFill>
                  <a:srgbClr val="C00000"/>
                </a:solidFill>
              </a:rPr>
              <a:t>məskunlaşmaqda</a:t>
            </a:r>
            <a:r>
              <a:rPr lang="az-Latn-AZ" dirty="0">
                <a:solidFill>
                  <a:srgbClr val="C00000"/>
                </a:solidFill>
              </a:rPr>
              <a:t> davam etməsinə icazə verərkən bu qərarlarının hüquqi cəhətdən </a:t>
            </a:r>
            <a:r>
              <a:rPr lang="az-Latn-AZ" dirty="0" err="1">
                <a:solidFill>
                  <a:srgbClr val="C00000"/>
                </a:solidFill>
              </a:rPr>
              <a:t>əsaslandırılmasını</a:t>
            </a:r>
            <a:r>
              <a:rPr lang="az-Latn-AZ" dirty="0">
                <a:solidFill>
                  <a:srgbClr val="C00000"/>
                </a:solidFill>
              </a:rPr>
              <a:t> təmin </a:t>
            </a:r>
            <a:r>
              <a:rPr lang="az-Latn-AZ" dirty="0" err="1">
                <a:solidFill>
                  <a:srgbClr val="C00000"/>
                </a:solidFill>
              </a:rPr>
              <a:t>etməyiblər</a:t>
            </a:r>
            <a:r>
              <a:rPr lang="az-Latn-AZ" dirty="0">
                <a:solidFill>
                  <a:srgbClr val="C00000"/>
                </a:solidFill>
              </a:rPr>
              <a:t>, baxmayaraq ki, onlar bu cür </a:t>
            </a:r>
            <a:r>
              <a:rPr lang="az-Latn-AZ" dirty="0" err="1">
                <a:solidFill>
                  <a:srgbClr val="C00000"/>
                </a:solidFill>
              </a:rPr>
              <a:t>məskunlaşmanın</a:t>
            </a:r>
            <a:r>
              <a:rPr lang="az-Latn-AZ" dirty="0">
                <a:solidFill>
                  <a:srgbClr val="C00000"/>
                </a:solidFill>
              </a:rPr>
              <a:t> qanunsuz olduğu barədə qərar çıxarıblar. </a:t>
            </a:r>
            <a:endParaRPr lang="ru-RU" dirty="0">
              <a:solidFill>
                <a:srgbClr val="C00000"/>
              </a:solidFill>
            </a:endParaRPr>
          </a:p>
        </p:txBody>
      </p:sp>
    </p:spTree>
    <p:extLst>
      <p:ext uri="{BB962C8B-B14F-4D97-AF65-F5344CB8AC3E}">
        <p14:creationId xmlns:p14="http://schemas.microsoft.com/office/powerpoint/2010/main" val="3194841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29858"/>
          </a:xfrm>
        </p:spPr>
        <p:txBody>
          <a:bodyPr>
            <a:noAutofit/>
          </a:bodyPr>
          <a:lstStyle/>
          <a:p>
            <a:r>
              <a:rPr lang="az-Latn-AZ" sz="3800" b="1" dirty="0" err="1" smtClean="0">
                <a:solidFill>
                  <a:srgbClr val="C00000"/>
                </a:solidFill>
                <a:effectLst>
                  <a:outerShdw blurRad="38100" dist="38100" dir="2700000" algn="tl">
                    <a:srgbClr val="000000">
                      <a:alpha val="43137"/>
                    </a:srgbClr>
                  </a:outerShdw>
                </a:effectLst>
              </a:rPr>
              <a:t>Axverdiyev</a:t>
            </a:r>
            <a:r>
              <a:rPr lang="az-Latn-AZ" sz="3800" b="1" dirty="0" smtClean="0">
                <a:solidFill>
                  <a:srgbClr val="C00000"/>
                </a:solidFill>
                <a:effectLst>
                  <a:outerShdw blurRad="38100" dist="38100" dir="2700000" algn="tl">
                    <a:srgbClr val="000000">
                      <a:alpha val="43137"/>
                    </a:srgbClr>
                  </a:outerShdw>
                </a:effectLst>
              </a:rPr>
              <a:t> Azərbaycana </a:t>
            </a:r>
            <a:r>
              <a:rPr lang="az-Latn-AZ" sz="3800" b="1" dirty="0">
                <a:solidFill>
                  <a:srgbClr val="C00000"/>
                </a:solidFill>
                <a:effectLst>
                  <a:outerShdw blurRad="38100" dist="38100" dir="2700000" algn="tl">
                    <a:srgbClr val="000000">
                      <a:alpha val="43137"/>
                    </a:srgbClr>
                  </a:outerShdw>
                </a:effectLst>
              </a:rPr>
              <a:t>qarşı iş (</a:t>
            </a:r>
            <a:r>
              <a:rPr lang="az-Latn-AZ" sz="3800" b="1" dirty="0" smtClean="0">
                <a:solidFill>
                  <a:srgbClr val="C00000"/>
                </a:solidFill>
                <a:effectLst>
                  <a:outerShdw blurRad="38100" dist="38100" dir="2700000" algn="tl">
                    <a:srgbClr val="000000">
                      <a:alpha val="43137"/>
                    </a:srgbClr>
                  </a:outerShdw>
                </a:effectLst>
              </a:rPr>
              <a:t>2015) </a:t>
            </a:r>
            <a:r>
              <a:rPr lang="az-Latn-AZ" sz="3800" b="1" dirty="0">
                <a:solidFill>
                  <a:srgbClr val="C00000"/>
                </a:solidFill>
                <a:effectLst>
                  <a:outerShdw blurRad="38100" dist="38100" dir="2700000" algn="tl">
                    <a:srgbClr val="000000">
                      <a:alpha val="43137"/>
                    </a:srgbClr>
                  </a:outerShdw>
                </a:effectLst>
              </a:rPr>
              <a:t/>
            </a:r>
            <a:br>
              <a:rPr lang="az-Latn-AZ" sz="3800" b="1" dirty="0">
                <a:solidFill>
                  <a:srgbClr val="C00000"/>
                </a:solidFill>
                <a:effectLst>
                  <a:outerShdw blurRad="38100" dist="38100" dir="2700000" algn="tl">
                    <a:srgbClr val="000000">
                      <a:alpha val="43137"/>
                    </a:srgbClr>
                  </a:outerShdw>
                </a:effectLst>
              </a:rPr>
            </a:br>
            <a:r>
              <a:rPr lang="az-Latn-AZ" sz="3800" b="1" dirty="0" smtClean="0">
                <a:solidFill>
                  <a:srgbClr val="C00000"/>
                </a:solidFill>
                <a:effectLst>
                  <a:outerShdw blurRad="38100" dist="38100" dir="2700000" algn="tl">
                    <a:srgbClr val="000000">
                      <a:alpha val="43137"/>
                    </a:srgbClr>
                  </a:outerShdw>
                </a:effectLst>
              </a:rPr>
              <a:t>- </a:t>
            </a:r>
            <a:r>
              <a:rPr lang="az-Latn-AZ" sz="3800" dirty="0" smtClean="0">
                <a:solidFill>
                  <a:srgbClr val="C00000"/>
                </a:solidFill>
              </a:rPr>
              <a:t>qanunvericiliyə əsasən torpaqları almaq səlahiyyəti verilməmiş yerli icra hakimiyyəti orqanının (BŞİH) sərəncamı </a:t>
            </a:r>
            <a:r>
              <a:rPr lang="az-Latn-AZ" sz="3800" dirty="0">
                <a:solidFill>
                  <a:srgbClr val="C00000"/>
                </a:solidFill>
              </a:rPr>
              <a:t>ərizəçinin mülkiyyətinin alınması üçün qanuni əsas hesab oluna </a:t>
            </a:r>
            <a:r>
              <a:rPr lang="az-Latn-AZ" sz="3800" dirty="0" smtClean="0">
                <a:solidFill>
                  <a:srgbClr val="C00000"/>
                </a:solidFill>
              </a:rPr>
              <a:t>bilməz;</a:t>
            </a:r>
            <a:br>
              <a:rPr lang="az-Latn-AZ" sz="3800" dirty="0" smtClean="0">
                <a:solidFill>
                  <a:srgbClr val="C00000"/>
                </a:solidFill>
              </a:rPr>
            </a:br>
            <a:r>
              <a:rPr lang="az-Latn-AZ" sz="3800" dirty="0" smtClean="0">
                <a:solidFill>
                  <a:srgbClr val="C00000"/>
                </a:solidFill>
              </a:rPr>
              <a:t>- Məhkəmə, həmçinin qüvvədə olmayan qanuna əsasən təklif olunan kompensasiyanı da qanuni hesab etmədi.</a:t>
            </a:r>
            <a:endParaRPr lang="ru-RU" sz="3800" b="1" dirty="0">
              <a:solidFill>
                <a:srgbClr val="C00000"/>
              </a:solidFill>
            </a:endParaRPr>
          </a:p>
        </p:txBody>
      </p:sp>
    </p:spTree>
    <p:extLst>
      <p:ext uri="{BB962C8B-B14F-4D97-AF65-F5344CB8AC3E}">
        <p14:creationId xmlns:p14="http://schemas.microsoft.com/office/powerpoint/2010/main" val="1084258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13834"/>
          </a:xfrm>
        </p:spPr>
        <p:txBody>
          <a:bodyPr>
            <a:normAutofit fontScale="90000"/>
          </a:bodyPr>
          <a:lstStyle/>
          <a:p>
            <a:r>
              <a:rPr lang="az-Latn-AZ" b="1" dirty="0" err="1" smtClean="0">
                <a:solidFill>
                  <a:srgbClr val="C00000"/>
                </a:solidFill>
                <a:effectLst>
                  <a:outerShdw blurRad="38100" dist="38100" dir="2700000" algn="tl">
                    <a:srgbClr val="000000">
                      <a:alpha val="43137"/>
                    </a:srgbClr>
                  </a:outerShdw>
                </a:effectLst>
              </a:rPr>
              <a:t>Xalıqova</a:t>
            </a:r>
            <a:r>
              <a:rPr lang="az-Latn-AZ" b="1" dirty="0" smtClean="0">
                <a:solidFill>
                  <a:srgbClr val="C00000"/>
                </a:solidFill>
                <a:effectLst>
                  <a:outerShdw blurRad="38100" dist="38100" dir="2700000" algn="tl">
                    <a:srgbClr val="000000">
                      <a:alpha val="43137"/>
                    </a:srgbClr>
                  </a:outerShdw>
                </a:effectLst>
              </a:rPr>
              <a:t> </a:t>
            </a:r>
            <a:r>
              <a:rPr lang="az-Latn-AZ" b="1" dirty="0">
                <a:solidFill>
                  <a:srgbClr val="C00000"/>
                </a:solidFill>
                <a:effectLst>
                  <a:outerShdw blurRad="38100" dist="38100" dir="2700000" algn="tl">
                    <a:srgbClr val="000000">
                      <a:alpha val="43137"/>
                    </a:srgbClr>
                  </a:outerShdw>
                </a:effectLst>
              </a:rPr>
              <a:t>Azərbaycana qarşı iş (2015)</a:t>
            </a:r>
            <a:r>
              <a:rPr lang="az-Latn-AZ" dirty="0" smtClean="0">
                <a:solidFill>
                  <a:srgbClr val="C00000"/>
                </a:solidFill>
              </a:rPr>
              <a:t/>
            </a:r>
            <a:br>
              <a:rPr lang="az-Latn-AZ" dirty="0" smtClean="0">
                <a:solidFill>
                  <a:srgbClr val="C00000"/>
                </a:solidFill>
              </a:rPr>
            </a:br>
            <a:r>
              <a:rPr lang="az-Latn-AZ" dirty="0" smtClean="0">
                <a:solidFill>
                  <a:srgbClr val="C00000"/>
                </a:solidFill>
              </a:rPr>
              <a:t>müvafiq Dövlətin </a:t>
            </a:r>
            <a:r>
              <a:rPr lang="az-Latn-AZ" dirty="0">
                <a:solidFill>
                  <a:srgbClr val="C00000"/>
                </a:solidFill>
              </a:rPr>
              <a:t>icra orqanları şəxslər vasitəsilə tədbir həyata keçirdikdə və bu tədbir həmin ərazi dairəsindəki digər şəxslərin Konvensiya üzrə verilən hüquqlarını pozursa, o zaman Dövlət Konvensiyaya əsasən məsuliyyət daşıyır</a:t>
            </a:r>
            <a:endParaRPr lang="ru-RU" dirty="0">
              <a:solidFill>
                <a:srgbClr val="C00000"/>
              </a:solidFill>
            </a:endParaRPr>
          </a:p>
        </p:txBody>
      </p:sp>
    </p:spTree>
    <p:extLst>
      <p:ext uri="{BB962C8B-B14F-4D97-AF65-F5344CB8AC3E}">
        <p14:creationId xmlns:p14="http://schemas.microsoft.com/office/powerpoint/2010/main" val="2292461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908720"/>
            <a:ext cx="7772400" cy="1780108"/>
          </a:xfrm>
        </p:spPr>
        <p:txBody>
          <a:bodyPr>
            <a:normAutofit fontScale="90000"/>
          </a:bodyPr>
          <a:lstStyle/>
          <a:p>
            <a:pPr marL="182880" algn="l"/>
            <a:r>
              <a:rPr lang="az-Latn-AZ" sz="4000" dirty="0" smtClean="0">
                <a:solidFill>
                  <a:schemeClr val="tx1"/>
                </a:solidFill>
              </a:rPr>
              <a:t/>
            </a:r>
            <a:br>
              <a:rPr lang="az-Latn-AZ" sz="4000" dirty="0" smtClean="0">
                <a:solidFill>
                  <a:schemeClr val="tx1"/>
                </a:solidFill>
              </a:rPr>
            </a:br>
            <a:r>
              <a:rPr lang="az-Latn-AZ" sz="4000" dirty="0" smtClean="0">
                <a:solidFill>
                  <a:srgbClr val="C00000"/>
                </a:solidFill>
              </a:rPr>
              <a:t>Mülkiyyət hüququna müdaxilənin </a:t>
            </a:r>
            <a:r>
              <a:rPr lang="az-Latn-AZ" sz="4000" dirty="0" err="1" smtClean="0">
                <a:solidFill>
                  <a:srgbClr val="C00000"/>
                </a:solidFill>
              </a:rPr>
              <a:t>əsaslandırılması</a:t>
            </a:r>
            <a:r>
              <a:rPr lang="az-Latn-AZ" sz="4000" dirty="0">
                <a:solidFill>
                  <a:schemeClr val="tx1"/>
                </a:solidFill>
              </a:rPr>
              <a:t/>
            </a:r>
            <a:br>
              <a:rPr lang="az-Latn-AZ" sz="4000" dirty="0">
                <a:solidFill>
                  <a:schemeClr val="tx1"/>
                </a:solidFill>
              </a:rPr>
            </a:br>
            <a:endParaRPr lang="ru-RU" sz="4000" dirty="0">
              <a:solidFill>
                <a:schemeClr val="tx1"/>
              </a:solidFill>
            </a:endParaRPr>
          </a:p>
        </p:txBody>
      </p:sp>
      <p:sp>
        <p:nvSpPr>
          <p:cNvPr id="2" name="Подзаголовок 1"/>
          <p:cNvSpPr>
            <a:spLocks noGrp="1"/>
          </p:cNvSpPr>
          <p:nvPr>
            <p:ph type="subTitle" idx="1"/>
          </p:nvPr>
        </p:nvSpPr>
        <p:spPr>
          <a:xfrm>
            <a:off x="611560" y="2204864"/>
            <a:ext cx="8064896" cy="3168352"/>
          </a:xfrm>
        </p:spPr>
        <p:txBody>
          <a:bodyPr>
            <a:normAutofit/>
          </a:bodyPr>
          <a:lstStyle/>
          <a:p>
            <a:r>
              <a:rPr lang="az-Latn-AZ" sz="3000" dirty="0">
                <a:solidFill>
                  <a:schemeClr val="tx1"/>
                </a:solidFill>
              </a:rPr>
              <a:t>- cəmiyyətin maraqları və ya ümumi </a:t>
            </a:r>
            <a:r>
              <a:rPr lang="az-Latn-AZ" sz="3000" dirty="0" smtClean="0">
                <a:solidFill>
                  <a:schemeClr val="tx1"/>
                </a:solidFill>
              </a:rPr>
              <a:t>maraqlar (qanuni məqsəd);</a:t>
            </a:r>
            <a:r>
              <a:rPr lang="az-Latn-AZ" sz="3000" dirty="0">
                <a:solidFill>
                  <a:schemeClr val="tx1"/>
                </a:solidFill>
              </a:rPr>
              <a:t/>
            </a:r>
            <a:br>
              <a:rPr lang="az-Latn-AZ" sz="3000" dirty="0">
                <a:solidFill>
                  <a:schemeClr val="tx1"/>
                </a:solidFill>
              </a:rPr>
            </a:br>
            <a:r>
              <a:rPr lang="az-Latn-AZ" sz="3000" dirty="0">
                <a:solidFill>
                  <a:schemeClr val="tx1"/>
                </a:solidFill>
              </a:rPr>
              <a:t>- mütənasiblik;</a:t>
            </a:r>
            <a:br>
              <a:rPr lang="az-Latn-AZ" sz="3000" dirty="0">
                <a:solidFill>
                  <a:schemeClr val="tx1"/>
                </a:solidFill>
              </a:rPr>
            </a:br>
            <a:r>
              <a:rPr lang="az-Latn-AZ" sz="3000" dirty="0">
                <a:solidFill>
                  <a:schemeClr val="tx1"/>
                </a:solidFill>
              </a:rPr>
              <a:t>- kompensasiya;</a:t>
            </a:r>
            <a:br>
              <a:rPr lang="az-Latn-AZ" sz="3000" dirty="0">
                <a:solidFill>
                  <a:schemeClr val="tx1"/>
                </a:solidFill>
              </a:rPr>
            </a:br>
            <a:r>
              <a:rPr lang="az-Latn-AZ" sz="3000" dirty="0">
                <a:solidFill>
                  <a:schemeClr val="tx1"/>
                </a:solidFill>
              </a:rPr>
              <a:t>- hüquqi müəyyənlik.</a:t>
            </a:r>
            <a:endParaRPr lang="ru-RU" sz="3000" dirty="0"/>
          </a:p>
        </p:txBody>
      </p:sp>
    </p:spTree>
    <p:extLst>
      <p:ext uri="{BB962C8B-B14F-4D97-AF65-F5344CB8AC3E}">
        <p14:creationId xmlns:p14="http://schemas.microsoft.com/office/powerpoint/2010/main" val="1880611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620688"/>
            <a:ext cx="7920880" cy="5400600"/>
          </a:xfrm>
        </p:spPr>
        <p:txBody>
          <a:bodyPr>
            <a:noAutofit/>
          </a:bodyPr>
          <a:lstStyle/>
          <a:p>
            <a:pPr algn="l"/>
            <a:r>
              <a:rPr lang="az-Latn-AZ" sz="3000" b="1" dirty="0" err="1" smtClean="0">
                <a:solidFill>
                  <a:srgbClr val="C00000"/>
                </a:solidFill>
                <a:effectLst>
                  <a:outerShdw blurRad="38100" dist="38100" dir="2700000" algn="tl">
                    <a:srgbClr val="000000">
                      <a:alpha val="43137"/>
                    </a:srgbClr>
                  </a:outerShdw>
                </a:effectLst>
              </a:rPr>
              <a:t>Ceyms</a:t>
            </a:r>
            <a:r>
              <a:rPr lang="az-Latn-AZ" sz="3000" b="1" dirty="0" smtClean="0">
                <a:solidFill>
                  <a:srgbClr val="C00000"/>
                </a:solidFill>
                <a:effectLst>
                  <a:outerShdw blurRad="38100" dist="38100" dir="2700000" algn="tl">
                    <a:srgbClr val="000000">
                      <a:alpha val="43137"/>
                    </a:srgbClr>
                  </a:outerShdw>
                </a:effectLst>
              </a:rPr>
              <a:t> Birləşmiş Krallığa qarşı iş (1986) </a:t>
            </a:r>
          </a:p>
          <a:p>
            <a:pPr algn="l"/>
            <a:r>
              <a:rPr lang="az-Latn-AZ" sz="2500" b="1" dirty="0" smtClean="0">
                <a:solidFill>
                  <a:srgbClr val="C00000"/>
                </a:solidFill>
              </a:rPr>
              <a:t>- mülkiyyətin bir şəxsdən digərinə məcburi verilməsi qanuni məqsəd daşıya, yəni cəmiyyətin maraqlarına xidmət edə bilər;</a:t>
            </a:r>
          </a:p>
          <a:p>
            <a:pPr algn="l"/>
            <a:r>
              <a:rPr lang="az-Latn-AZ" sz="2500" b="1" dirty="0" smtClean="0">
                <a:solidFill>
                  <a:srgbClr val="C00000"/>
                </a:solidFill>
              </a:rPr>
              <a:t>- Məhkəmə dövlətin milli qanunvericiliyində qəbul edilmiş yanaşmanı əsas kimi götürməyə borclu deyil;</a:t>
            </a:r>
          </a:p>
          <a:p>
            <a:pPr algn="l"/>
            <a:r>
              <a:rPr lang="az-Latn-AZ" sz="2500" b="1" dirty="0" smtClean="0">
                <a:solidFill>
                  <a:srgbClr val="C00000"/>
                </a:solidFill>
              </a:rPr>
              <a:t>- dövlətin </a:t>
            </a:r>
            <a:r>
              <a:rPr lang="az-Latn-AZ" sz="2500" b="1" dirty="0" err="1" smtClean="0">
                <a:solidFill>
                  <a:srgbClr val="C00000"/>
                </a:solidFill>
              </a:rPr>
              <a:t>qiymətləndirmə</a:t>
            </a:r>
            <a:r>
              <a:rPr lang="az-Latn-AZ" sz="2500" b="1" dirty="0" smtClean="0">
                <a:solidFill>
                  <a:srgbClr val="C00000"/>
                </a:solidFill>
              </a:rPr>
              <a:t> sərbəstliyinin hüdudları;</a:t>
            </a:r>
          </a:p>
          <a:p>
            <a:pPr algn="l"/>
            <a:r>
              <a:rPr lang="az-Latn-AZ" sz="2500" b="1" dirty="0" smtClean="0">
                <a:solidFill>
                  <a:srgbClr val="C00000"/>
                </a:solidFill>
              </a:rPr>
              <a:t>- birbaşa norma olmasa da 1-ci maddə </a:t>
            </a:r>
            <a:r>
              <a:rPr lang="az-Latn-AZ" sz="2500" b="1" dirty="0" err="1" smtClean="0">
                <a:solidFill>
                  <a:srgbClr val="C00000"/>
                </a:solidFill>
              </a:rPr>
              <a:t>özgəninkiləşdirmə</a:t>
            </a:r>
            <a:r>
              <a:rPr lang="az-Latn-AZ" sz="2500" b="1" dirty="0" smtClean="0">
                <a:solidFill>
                  <a:srgbClr val="C00000"/>
                </a:solidFill>
              </a:rPr>
              <a:t> zamanı kompensasiya </a:t>
            </a:r>
            <a:r>
              <a:rPr lang="az-Latn-AZ" sz="2500" b="1" dirty="0" err="1" smtClean="0">
                <a:solidFill>
                  <a:srgbClr val="C00000"/>
                </a:solidFill>
              </a:rPr>
              <a:t>ödənilməsini</a:t>
            </a:r>
            <a:r>
              <a:rPr lang="az-Latn-AZ" sz="2500" b="1" dirty="0" smtClean="0">
                <a:solidFill>
                  <a:srgbClr val="C00000"/>
                </a:solidFill>
              </a:rPr>
              <a:t> nəzərdə tutur; müstəsna hallarda, bu, tam bazar dəyərindən aşağı da ola bilər.</a:t>
            </a:r>
          </a:p>
          <a:p>
            <a:pPr algn="l"/>
            <a:r>
              <a:rPr lang="az-Latn-AZ" sz="2500" dirty="0" smtClean="0">
                <a:solidFill>
                  <a:srgbClr val="FFFF00"/>
                </a:solidFill>
              </a:rPr>
              <a:t>- </a:t>
            </a:r>
            <a:endParaRPr lang="ru-RU" sz="2500" dirty="0">
              <a:solidFill>
                <a:srgbClr val="FFFF00"/>
              </a:solidFill>
            </a:endParaRPr>
          </a:p>
        </p:txBody>
      </p:sp>
    </p:spTree>
    <p:extLst>
      <p:ext uri="{BB962C8B-B14F-4D97-AF65-F5344CB8AC3E}">
        <p14:creationId xmlns:p14="http://schemas.microsoft.com/office/powerpoint/2010/main" val="2739327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229600" cy="5400600"/>
          </a:xfrm>
        </p:spPr>
        <p:txBody>
          <a:bodyPr>
            <a:normAutofit/>
          </a:bodyPr>
          <a:lstStyle/>
          <a:p>
            <a:pPr marL="0" indent="0">
              <a:buNone/>
            </a:pPr>
            <a:r>
              <a:rPr lang="az-Latn-AZ" sz="3600" b="1" dirty="0" smtClean="0">
                <a:solidFill>
                  <a:srgbClr val="002060"/>
                </a:solidFill>
                <a:effectLst>
                  <a:outerShdw blurRad="38100" dist="38100" dir="2700000" algn="tl">
                    <a:srgbClr val="000000">
                      <a:alpha val="43137"/>
                    </a:srgbClr>
                  </a:outerShdw>
                </a:effectLst>
              </a:rPr>
              <a:t>AQOSİ Birləşmiş Krallığa qarşı </a:t>
            </a:r>
            <a:r>
              <a:rPr lang="az-Latn-AZ" sz="3600" b="1" dirty="0">
                <a:solidFill>
                  <a:srgbClr val="002060"/>
                </a:solidFill>
                <a:effectLst>
                  <a:outerShdw blurRad="38100" dist="38100" dir="2700000" algn="tl">
                    <a:srgbClr val="000000">
                      <a:alpha val="43137"/>
                    </a:srgbClr>
                  </a:outerShdw>
                </a:effectLst>
              </a:rPr>
              <a:t>iş (</a:t>
            </a:r>
            <a:r>
              <a:rPr lang="az-Latn-AZ" sz="3600" b="1" dirty="0" smtClean="0">
                <a:solidFill>
                  <a:srgbClr val="002060"/>
                </a:solidFill>
                <a:effectLst>
                  <a:outerShdw blurRad="38100" dist="38100" dir="2700000" algn="tl">
                    <a:srgbClr val="000000">
                      <a:alpha val="43137"/>
                    </a:srgbClr>
                  </a:outerShdw>
                </a:effectLst>
              </a:rPr>
              <a:t>1986) </a:t>
            </a:r>
            <a:endParaRPr lang="az-Latn-AZ" sz="3600" b="1" dirty="0">
              <a:solidFill>
                <a:srgbClr val="002060"/>
              </a:solidFill>
              <a:effectLst>
                <a:outerShdw blurRad="38100" dist="38100" dir="2700000" algn="tl">
                  <a:srgbClr val="000000">
                    <a:alpha val="43137"/>
                  </a:srgbClr>
                </a:outerShdw>
              </a:effectLst>
            </a:endParaRPr>
          </a:p>
          <a:p>
            <a:pPr marL="0" indent="0">
              <a:buNone/>
            </a:pPr>
            <a:r>
              <a:rPr lang="az-Latn-AZ" sz="3200" b="1" dirty="0">
                <a:solidFill>
                  <a:srgbClr val="002060"/>
                </a:solidFill>
              </a:rPr>
              <a:t>- </a:t>
            </a:r>
            <a:r>
              <a:rPr lang="az-Latn-AZ" sz="3200" b="1" dirty="0" smtClean="0">
                <a:solidFill>
                  <a:srgbClr val="002060"/>
                </a:solidFill>
              </a:rPr>
              <a:t>tədbirləri seçməkdə və onların ümumi maraqlara uyğunluğunu müəyyən etməkdə dövlətlər geniş </a:t>
            </a:r>
            <a:r>
              <a:rPr lang="az-Latn-AZ" sz="3200" b="1" dirty="0" err="1" smtClean="0">
                <a:solidFill>
                  <a:srgbClr val="002060"/>
                </a:solidFill>
              </a:rPr>
              <a:t>qiymətləndirmə</a:t>
            </a:r>
            <a:r>
              <a:rPr lang="az-Latn-AZ" sz="3200" b="1" dirty="0" smtClean="0">
                <a:solidFill>
                  <a:srgbClr val="002060"/>
                </a:solidFill>
              </a:rPr>
              <a:t> sərbəstliyinə malikdir;</a:t>
            </a:r>
            <a:endParaRPr lang="az-Latn-AZ" sz="3200" b="1" dirty="0">
              <a:solidFill>
                <a:srgbClr val="002060"/>
              </a:solidFill>
            </a:endParaRPr>
          </a:p>
          <a:p>
            <a:pPr marL="0" indent="0">
              <a:buNone/>
            </a:pPr>
            <a:r>
              <a:rPr lang="az-Latn-AZ" sz="3200" b="1" dirty="0">
                <a:solidFill>
                  <a:srgbClr val="002060"/>
                </a:solidFill>
              </a:rPr>
              <a:t>- </a:t>
            </a:r>
            <a:r>
              <a:rPr lang="az-Latn-AZ" sz="3200" b="1" dirty="0" smtClean="0">
                <a:solidFill>
                  <a:srgbClr val="002060"/>
                </a:solidFill>
              </a:rPr>
              <a:t>qaçaqmal, bir qayda olaraq, müsadirə obyekti ola bilər, lakin bu zaman mülkiyyətçinin hərəkətləri , o cümlədən, onun təqsirliliyi və ya ehtiyatsızlığı da nəzərə alınmalıdır.</a:t>
            </a:r>
            <a:endParaRPr lang="az-Latn-AZ" sz="3200" b="1" dirty="0">
              <a:solidFill>
                <a:srgbClr val="002060"/>
              </a:solidFill>
            </a:endParaRPr>
          </a:p>
          <a:p>
            <a:pPr marL="64008" indent="0">
              <a:buNone/>
            </a:pPr>
            <a:endParaRPr lang="az-Latn-AZ" sz="3200" i="1" dirty="0"/>
          </a:p>
        </p:txBody>
      </p:sp>
    </p:spTree>
    <p:extLst>
      <p:ext uri="{BB962C8B-B14F-4D97-AF65-F5344CB8AC3E}">
        <p14:creationId xmlns:p14="http://schemas.microsoft.com/office/powerpoint/2010/main" val="3788660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762112"/>
          </a:xfrm>
        </p:spPr>
        <p:txBody>
          <a:bodyPr>
            <a:normAutofit/>
          </a:bodyPr>
          <a:lstStyle/>
          <a:p>
            <a:pPr marL="0" indent="0">
              <a:buNone/>
            </a:pPr>
            <a:r>
              <a:rPr lang="az-Latn-AZ" sz="3600" b="1" dirty="0" err="1" smtClean="0">
                <a:solidFill>
                  <a:srgbClr val="002060"/>
                </a:solidFill>
                <a:effectLst>
                  <a:outerShdw blurRad="38100" dist="38100" dir="2700000" algn="tl">
                    <a:srgbClr val="000000">
                      <a:alpha val="43137"/>
                    </a:srgbClr>
                  </a:outerShdw>
                </a:effectLst>
              </a:rPr>
              <a:t>Mellaxer</a:t>
            </a:r>
            <a:r>
              <a:rPr lang="az-Latn-AZ" sz="3600" b="1" dirty="0" smtClean="0">
                <a:solidFill>
                  <a:srgbClr val="002060"/>
                </a:solidFill>
                <a:effectLst>
                  <a:outerShdw blurRad="38100" dist="38100" dir="2700000" algn="tl">
                    <a:srgbClr val="000000">
                      <a:alpha val="43137"/>
                    </a:srgbClr>
                  </a:outerShdw>
                </a:effectLst>
              </a:rPr>
              <a:t> Avstriyaya qarşı </a:t>
            </a:r>
            <a:r>
              <a:rPr lang="az-Latn-AZ" sz="3600" b="1" dirty="0">
                <a:solidFill>
                  <a:srgbClr val="002060"/>
                </a:solidFill>
                <a:effectLst>
                  <a:outerShdw blurRad="38100" dist="38100" dir="2700000" algn="tl">
                    <a:srgbClr val="000000">
                      <a:alpha val="43137"/>
                    </a:srgbClr>
                  </a:outerShdw>
                </a:effectLst>
              </a:rPr>
              <a:t>iş (</a:t>
            </a:r>
            <a:r>
              <a:rPr lang="az-Latn-AZ" sz="3600" b="1" dirty="0" smtClean="0">
                <a:solidFill>
                  <a:srgbClr val="002060"/>
                </a:solidFill>
                <a:effectLst>
                  <a:outerShdw blurRad="38100" dist="38100" dir="2700000" algn="tl">
                    <a:srgbClr val="000000">
                      <a:alpha val="43137"/>
                    </a:srgbClr>
                  </a:outerShdw>
                </a:effectLst>
              </a:rPr>
              <a:t>1989) </a:t>
            </a:r>
            <a:endParaRPr lang="az-Latn-AZ" sz="3600" b="1" dirty="0">
              <a:solidFill>
                <a:srgbClr val="002060"/>
              </a:solidFill>
              <a:effectLst>
                <a:outerShdw blurRad="38100" dist="38100" dir="2700000" algn="tl">
                  <a:srgbClr val="000000">
                    <a:alpha val="43137"/>
                  </a:srgbClr>
                </a:outerShdw>
              </a:effectLst>
            </a:endParaRPr>
          </a:p>
          <a:p>
            <a:pPr marL="0" indent="0">
              <a:buNone/>
            </a:pPr>
            <a:r>
              <a:rPr lang="az-Latn-AZ" sz="3200" b="1" dirty="0">
                <a:solidFill>
                  <a:srgbClr val="002060"/>
                </a:solidFill>
              </a:rPr>
              <a:t>- </a:t>
            </a:r>
            <a:r>
              <a:rPr lang="az-Latn-AZ" sz="3200" b="1" dirty="0" smtClean="0">
                <a:solidFill>
                  <a:srgbClr val="002060"/>
                </a:solidFill>
              </a:rPr>
              <a:t>münasib qiymətlərlə mənzillərdə yaşamaq imkanı verən qanun ümumi maraqlara xidmət etmək məqsədi daşıyırdı;</a:t>
            </a:r>
            <a:endParaRPr lang="az-Latn-AZ" sz="3200" b="1" dirty="0">
              <a:solidFill>
                <a:srgbClr val="002060"/>
              </a:solidFill>
            </a:endParaRPr>
          </a:p>
          <a:p>
            <a:pPr marL="0" indent="0">
              <a:buNone/>
            </a:pPr>
            <a:r>
              <a:rPr lang="az-Latn-AZ" sz="3200" b="1" dirty="0">
                <a:solidFill>
                  <a:srgbClr val="002060"/>
                </a:solidFill>
              </a:rPr>
              <a:t>- </a:t>
            </a:r>
            <a:r>
              <a:rPr lang="az-Latn-AZ" sz="3200" b="1" dirty="0"/>
              <a:t>sosial problemlərin həllinə yönələn qanunvericilik məsələlərində, xüsusən mənzil kirayə haqlarına nəzarət sahəsində qanunvericilik orqanı ümumi maraqları əsas götürərək artıq bağlanmış olan müqavilələrin icrasına təsir göstərən tədbirlər görə bilər.</a:t>
            </a:r>
            <a:endParaRPr lang="ru-RU" sz="3200" b="1" dirty="0"/>
          </a:p>
          <a:p>
            <a:pPr marL="0" indent="0">
              <a:buNone/>
            </a:pPr>
            <a:endParaRPr lang="az-Latn-AZ" sz="3200" b="1" dirty="0">
              <a:solidFill>
                <a:srgbClr val="002060"/>
              </a:solidFill>
            </a:endParaRPr>
          </a:p>
          <a:p>
            <a:pPr marL="64008" indent="0">
              <a:buNone/>
            </a:pPr>
            <a:endParaRPr lang="ru-RU" dirty="0"/>
          </a:p>
        </p:txBody>
      </p:sp>
    </p:spTree>
    <p:extLst>
      <p:ext uri="{BB962C8B-B14F-4D97-AF65-F5344CB8AC3E}">
        <p14:creationId xmlns:p14="http://schemas.microsoft.com/office/powerpoint/2010/main" val="433106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692696"/>
            <a:ext cx="7408333" cy="5433467"/>
          </a:xfrm>
        </p:spPr>
        <p:txBody>
          <a:bodyPr/>
          <a:lstStyle/>
          <a:p>
            <a:pPr marL="0" indent="0">
              <a:buNone/>
            </a:pPr>
            <a:r>
              <a:rPr lang="az-Latn-AZ" sz="2800" b="1" dirty="0" smtClean="0">
                <a:solidFill>
                  <a:srgbClr val="002060"/>
                </a:solidFill>
                <a:effectLst>
                  <a:outerShdw blurRad="38100" dist="38100" dir="2700000" algn="tl">
                    <a:srgbClr val="000000">
                      <a:alpha val="43137"/>
                    </a:srgbClr>
                  </a:outerShdw>
                </a:effectLst>
              </a:rPr>
              <a:t>«</a:t>
            </a:r>
            <a:r>
              <a:rPr lang="az-Latn-AZ" sz="2800" b="1" dirty="0" err="1" smtClean="0">
                <a:solidFill>
                  <a:srgbClr val="002060"/>
                </a:solidFill>
                <a:effectLst>
                  <a:outerShdw blurRad="38100" dist="38100" dir="2700000" algn="tl">
                    <a:srgbClr val="000000">
                      <a:alpha val="43137"/>
                    </a:srgbClr>
                  </a:outerShdw>
                </a:effectLst>
              </a:rPr>
              <a:t>Ştrən</a:t>
            </a:r>
            <a:r>
              <a:rPr lang="az-Latn-AZ" sz="2800" b="1" dirty="0" smtClean="0">
                <a:solidFill>
                  <a:srgbClr val="002060"/>
                </a:solidFill>
                <a:effectLst>
                  <a:outerShdw blurRad="38100" dist="38100" dir="2700000" algn="tl">
                    <a:srgbClr val="000000">
                      <a:alpha val="43137"/>
                    </a:srgbClr>
                  </a:outerShdw>
                </a:effectLst>
              </a:rPr>
              <a:t>» Yunanıstana qarşı iş </a:t>
            </a:r>
            <a:r>
              <a:rPr lang="az-Latn-AZ" sz="2800" b="1" dirty="0">
                <a:solidFill>
                  <a:srgbClr val="002060"/>
                </a:solidFill>
                <a:effectLst>
                  <a:outerShdw blurRad="38100" dist="38100" dir="2700000" algn="tl">
                    <a:srgbClr val="000000">
                      <a:alpha val="43137"/>
                    </a:srgbClr>
                  </a:outerShdw>
                </a:effectLst>
              </a:rPr>
              <a:t>(</a:t>
            </a:r>
            <a:r>
              <a:rPr lang="az-Latn-AZ" sz="2800" b="1" dirty="0" smtClean="0">
                <a:solidFill>
                  <a:srgbClr val="002060"/>
                </a:solidFill>
                <a:effectLst>
                  <a:outerShdw blurRad="38100" dist="38100" dir="2700000" algn="tl">
                    <a:srgbClr val="000000">
                      <a:alpha val="43137"/>
                    </a:srgbClr>
                  </a:outerShdw>
                </a:effectLst>
              </a:rPr>
              <a:t>1994) </a:t>
            </a:r>
            <a:endParaRPr lang="az-Latn-AZ" sz="2800" b="1" dirty="0">
              <a:solidFill>
                <a:srgbClr val="002060"/>
              </a:solidFill>
              <a:effectLst>
                <a:outerShdw blurRad="38100" dist="38100" dir="2700000" algn="tl">
                  <a:srgbClr val="000000">
                    <a:alpha val="43137"/>
                  </a:srgbClr>
                </a:outerShdw>
              </a:effectLst>
            </a:endParaRPr>
          </a:p>
          <a:p>
            <a:pPr marL="0" indent="0">
              <a:buNone/>
            </a:pPr>
            <a:r>
              <a:rPr lang="az-Latn-AZ" b="1" dirty="0" smtClean="0">
                <a:solidFill>
                  <a:srgbClr val="002060"/>
                </a:solidFill>
              </a:rPr>
              <a:t>- arbitraj araşdırmasının </a:t>
            </a:r>
            <a:r>
              <a:rPr lang="az-Latn-AZ" b="1" dirty="0" err="1" smtClean="0">
                <a:solidFill>
                  <a:srgbClr val="002060"/>
                </a:solidFill>
              </a:rPr>
              <a:t>keçirilməsinə</a:t>
            </a:r>
            <a:r>
              <a:rPr lang="az-Latn-AZ" b="1" dirty="0" smtClean="0">
                <a:solidFill>
                  <a:srgbClr val="002060"/>
                </a:solidFill>
              </a:rPr>
              <a:t> razılıq vermiş, lakin onu icra etməyən dövlət həmin qərarı ləğv etməklə ədalətli balans prinsipini pozmuşdu.</a:t>
            </a:r>
          </a:p>
          <a:p>
            <a:pPr marL="0" indent="0">
              <a:buNone/>
            </a:pPr>
            <a:r>
              <a:rPr lang="az-Latn-AZ" sz="2800" b="1" dirty="0" smtClean="0">
                <a:solidFill>
                  <a:srgbClr val="002060"/>
                </a:solidFill>
                <a:effectLst>
                  <a:outerShdw blurRad="38100" dist="38100" dir="2700000" algn="tl">
                    <a:srgbClr val="000000">
                      <a:alpha val="43137"/>
                    </a:srgbClr>
                  </a:outerShdw>
                </a:effectLst>
              </a:rPr>
              <a:t>«</a:t>
            </a:r>
            <a:r>
              <a:rPr lang="az-Latn-AZ" sz="2800" b="1" dirty="0" err="1" smtClean="0">
                <a:solidFill>
                  <a:srgbClr val="002060"/>
                </a:solidFill>
                <a:effectLst>
                  <a:outerShdw blurRad="38100" dist="38100" dir="2700000" algn="tl">
                    <a:srgbClr val="000000">
                      <a:alpha val="43137"/>
                    </a:srgbClr>
                  </a:outerShdw>
                </a:effectLst>
              </a:rPr>
              <a:t>Pressos</a:t>
            </a:r>
            <a:r>
              <a:rPr lang="az-Latn-AZ" sz="2800" b="1" dirty="0" smtClean="0">
                <a:solidFill>
                  <a:srgbClr val="002060"/>
                </a:solidFill>
                <a:effectLst>
                  <a:outerShdw blurRad="38100" dist="38100" dir="2700000" algn="tl">
                    <a:srgbClr val="000000">
                      <a:alpha val="43137"/>
                    </a:srgbClr>
                  </a:outerShdw>
                </a:effectLst>
              </a:rPr>
              <a:t> Kompaniya </a:t>
            </a:r>
            <a:r>
              <a:rPr lang="az-Latn-AZ" sz="2800" b="1" dirty="0" err="1" smtClean="0">
                <a:solidFill>
                  <a:srgbClr val="002060"/>
                </a:solidFill>
                <a:effectLst>
                  <a:outerShdw blurRad="38100" dist="38100" dir="2700000" algn="tl">
                    <a:srgbClr val="000000">
                      <a:alpha val="43137"/>
                    </a:srgbClr>
                  </a:outerShdw>
                </a:effectLst>
              </a:rPr>
              <a:t>Navyero</a:t>
            </a:r>
            <a:r>
              <a:rPr lang="az-Latn-AZ" sz="2800" b="1" dirty="0" smtClean="0">
                <a:solidFill>
                  <a:srgbClr val="002060"/>
                </a:solidFill>
                <a:effectLst>
                  <a:outerShdw blurRad="38100" dist="38100" dir="2700000" algn="tl">
                    <a:srgbClr val="000000">
                      <a:alpha val="43137"/>
                    </a:srgbClr>
                  </a:outerShdw>
                </a:effectLst>
              </a:rPr>
              <a:t> A.O.» Belçikaya qarşı iş </a:t>
            </a:r>
            <a:r>
              <a:rPr lang="az-Latn-AZ" sz="2800" b="1" dirty="0">
                <a:solidFill>
                  <a:srgbClr val="002060"/>
                </a:solidFill>
                <a:effectLst>
                  <a:outerShdw blurRad="38100" dist="38100" dir="2700000" algn="tl">
                    <a:srgbClr val="000000">
                      <a:alpha val="43137"/>
                    </a:srgbClr>
                  </a:outerShdw>
                </a:effectLst>
              </a:rPr>
              <a:t>(</a:t>
            </a:r>
            <a:r>
              <a:rPr lang="az-Latn-AZ" sz="2800" b="1" dirty="0" smtClean="0">
                <a:solidFill>
                  <a:srgbClr val="002060"/>
                </a:solidFill>
                <a:effectLst>
                  <a:outerShdw blurRad="38100" dist="38100" dir="2700000" algn="tl">
                    <a:srgbClr val="000000">
                      <a:alpha val="43137"/>
                    </a:srgbClr>
                  </a:outerShdw>
                </a:effectLst>
              </a:rPr>
              <a:t>1995) </a:t>
            </a:r>
            <a:endParaRPr lang="az-Latn-AZ" sz="2800" b="1" dirty="0">
              <a:solidFill>
                <a:srgbClr val="002060"/>
              </a:solidFill>
              <a:effectLst>
                <a:outerShdw blurRad="38100" dist="38100" dir="2700000" algn="tl">
                  <a:srgbClr val="000000">
                    <a:alpha val="43137"/>
                  </a:srgbClr>
                </a:outerShdw>
              </a:effectLst>
            </a:endParaRPr>
          </a:p>
          <a:p>
            <a:pPr marL="0" indent="0">
              <a:buNone/>
            </a:pPr>
            <a:r>
              <a:rPr lang="az-Latn-AZ" b="1" dirty="0">
                <a:solidFill>
                  <a:srgbClr val="002060"/>
                </a:solidFill>
              </a:rPr>
              <a:t>- </a:t>
            </a:r>
            <a:r>
              <a:rPr lang="az-Latn-AZ" b="1" dirty="0"/>
              <a:t>ölkə qanunvericiliyini qonşu ölkələrin qanunvericiliyinə </a:t>
            </a:r>
            <a:r>
              <a:rPr lang="az-Latn-AZ" b="1" dirty="0" err="1"/>
              <a:t>uyğunlaşdırmaq</a:t>
            </a:r>
            <a:r>
              <a:rPr lang="az-Latn-AZ" b="1" dirty="0"/>
              <a:t> səyləri delikt hüququna dəyişikliklər edən qanunun qəbuluna haqq qazandırırdı, lakin bu mülahizələr Qanunun qüvvəsinin geriyə şamil </a:t>
            </a:r>
            <a:r>
              <a:rPr lang="az-Latn-AZ" b="1" dirty="0" err="1"/>
              <a:t>olunmasına</a:t>
            </a:r>
            <a:r>
              <a:rPr lang="az-Latn-AZ" b="1" dirty="0"/>
              <a:t> və bununla da ərizəçilərin kompensasiya tələbi hüququndan məhrum edilməsinə haqq qazandıra bilməzdi. </a:t>
            </a:r>
            <a:endParaRPr lang="ru-RU" b="1" dirty="0"/>
          </a:p>
          <a:p>
            <a:pPr marL="0" indent="0">
              <a:buNone/>
            </a:pPr>
            <a:endParaRPr lang="ru-RU" b="1" dirty="0"/>
          </a:p>
          <a:p>
            <a:endParaRPr lang="ru-RU" dirty="0"/>
          </a:p>
        </p:txBody>
      </p:sp>
    </p:spTree>
    <p:extLst>
      <p:ext uri="{BB962C8B-B14F-4D97-AF65-F5344CB8AC3E}">
        <p14:creationId xmlns:p14="http://schemas.microsoft.com/office/powerpoint/2010/main" val="1433332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914400" y="260350"/>
            <a:ext cx="8229600" cy="6337300"/>
          </a:xfrm>
        </p:spPr>
        <p:txBody>
          <a:bodyPr/>
          <a:lstStyle/>
          <a:p>
            <a:r>
              <a:rPr lang="az-Latn-AZ" dirty="0" smtClean="0">
                <a:effectLst/>
              </a:rPr>
              <a:t>işi (1982) </a:t>
            </a:r>
            <a:endParaRPr lang="ru-RU" dirty="0"/>
          </a:p>
        </p:txBody>
      </p:sp>
      <p:sp>
        <p:nvSpPr>
          <p:cNvPr id="3" name="Прямоугольник 2"/>
          <p:cNvSpPr/>
          <p:nvPr/>
        </p:nvSpPr>
        <p:spPr>
          <a:xfrm>
            <a:off x="323528" y="2674947"/>
            <a:ext cx="8208912" cy="2862322"/>
          </a:xfrm>
          <a:prstGeom prst="rect">
            <a:avLst/>
          </a:prstGeom>
        </p:spPr>
        <p:txBody>
          <a:bodyPr wrap="square">
            <a:spAutoFit/>
          </a:bodyPr>
          <a:lstStyle/>
          <a:p>
            <a:r>
              <a:rPr lang="az-Latn-AZ" sz="2000" b="1" dirty="0" smtClean="0">
                <a:solidFill>
                  <a:srgbClr val="002060"/>
                </a:solidFill>
                <a:effectLst>
                  <a:outerShdw blurRad="38100" dist="38100" dir="2700000" algn="tl">
                    <a:srgbClr val="000000">
                      <a:alpha val="43137"/>
                    </a:srgbClr>
                  </a:outerShdw>
                </a:effectLst>
              </a:rPr>
              <a:t>«</a:t>
            </a:r>
            <a:r>
              <a:rPr lang="az-Latn-AZ" sz="3000" b="1" dirty="0" err="1" smtClean="0">
                <a:solidFill>
                  <a:srgbClr val="002060"/>
                </a:solidFill>
                <a:effectLst>
                  <a:outerShdw blurRad="38100" dist="38100" dir="2700000" algn="tl">
                    <a:srgbClr val="000000">
                      <a:alpha val="43137"/>
                    </a:srgbClr>
                  </a:outerShdw>
                </a:effectLst>
              </a:rPr>
              <a:t>Qasus</a:t>
            </a:r>
            <a:r>
              <a:rPr lang="az-Latn-AZ" sz="3000" b="1" dirty="0" smtClean="0">
                <a:solidFill>
                  <a:srgbClr val="002060"/>
                </a:solidFill>
                <a:effectLst>
                  <a:outerShdw blurRad="38100" dist="38100" dir="2700000" algn="tl">
                    <a:srgbClr val="000000">
                      <a:alpha val="43137"/>
                    </a:srgbClr>
                  </a:outerShdw>
                </a:effectLst>
              </a:rPr>
              <a:t> </a:t>
            </a:r>
            <a:r>
              <a:rPr lang="az-Latn-AZ" sz="3000" b="1" dirty="0" err="1" smtClean="0">
                <a:solidFill>
                  <a:srgbClr val="002060"/>
                </a:solidFill>
                <a:effectLst>
                  <a:outerShdw blurRad="38100" dist="38100" dir="2700000" algn="tl">
                    <a:srgbClr val="000000">
                      <a:alpha val="43137"/>
                    </a:srgbClr>
                  </a:outerShdw>
                </a:effectLst>
              </a:rPr>
              <a:t>Dosyer</a:t>
            </a:r>
            <a:r>
              <a:rPr lang="az-Latn-AZ" sz="3000" b="1" dirty="0" smtClean="0">
                <a:solidFill>
                  <a:srgbClr val="002060"/>
                </a:solidFill>
                <a:effectLst>
                  <a:outerShdw blurRad="38100" dist="38100" dir="2700000" algn="tl">
                    <a:srgbClr val="000000">
                      <a:alpha val="43137"/>
                    </a:srgbClr>
                  </a:outerShdw>
                </a:effectLst>
              </a:rPr>
              <a:t> </a:t>
            </a:r>
            <a:r>
              <a:rPr lang="az-Latn-AZ" sz="3000" b="1" dirty="0" err="1" smtClean="0">
                <a:solidFill>
                  <a:srgbClr val="002060"/>
                </a:solidFill>
                <a:effectLst>
                  <a:outerShdw blurRad="38100" dist="38100" dir="2700000" algn="tl">
                    <a:srgbClr val="000000">
                      <a:alpha val="43137"/>
                    </a:srgbClr>
                  </a:outerShdw>
                </a:effectLst>
              </a:rPr>
              <a:t>und</a:t>
            </a:r>
            <a:r>
              <a:rPr lang="az-Latn-AZ" sz="3000" b="1" dirty="0" smtClean="0">
                <a:solidFill>
                  <a:srgbClr val="002060"/>
                </a:solidFill>
                <a:effectLst>
                  <a:outerShdw blurRad="38100" dist="38100" dir="2700000" algn="tl">
                    <a:srgbClr val="000000">
                      <a:alpha val="43137"/>
                    </a:srgbClr>
                  </a:outerShdw>
                </a:effectLst>
              </a:rPr>
              <a:t> </a:t>
            </a:r>
            <a:r>
              <a:rPr lang="az-Latn-AZ" sz="3000" b="1" dirty="0" err="1" smtClean="0">
                <a:solidFill>
                  <a:srgbClr val="002060"/>
                </a:solidFill>
                <a:effectLst>
                  <a:outerShdw blurRad="38100" dist="38100" dir="2700000" algn="tl">
                    <a:srgbClr val="000000">
                      <a:alpha val="43137"/>
                    </a:srgbClr>
                  </a:outerShdw>
                </a:effectLst>
              </a:rPr>
              <a:t>Fordeteknik</a:t>
            </a:r>
            <a:r>
              <a:rPr lang="az-Latn-AZ" sz="3000" b="1" dirty="0" smtClean="0">
                <a:solidFill>
                  <a:srgbClr val="002060"/>
                </a:solidFill>
                <a:effectLst>
                  <a:outerShdw blurRad="38100" dist="38100" dir="2700000" algn="tl">
                    <a:srgbClr val="000000">
                      <a:alpha val="43137"/>
                    </a:srgbClr>
                  </a:outerShdw>
                </a:effectLst>
              </a:rPr>
              <a:t>» şirkəti Niderlanda qarşı iş </a:t>
            </a:r>
            <a:r>
              <a:rPr lang="az-Latn-AZ" sz="3000" b="1" dirty="0">
                <a:solidFill>
                  <a:srgbClr val="002060"/>
                </a:solidFill>
                <a:effectLst>
                  <a:outerShdw blurRad="38100" dist="38100" dir="2700000" algn="tl">
                    <a:srgbClr val="000000">
                      <a:alpha val="43137"/>
                    </a:srgbClr>
                  </a:outerShdw>
                </a:effectLst>
              </a:rPr>
              <a:t>(</a:t>
            </a:r>
            <a:r>
              <a:rPr lang="az-Latn-AZ" sz="3000" b="1" dirty="0" smtClean="0">
                <a:solidFill>
                  <a:srgbClr val="002060"/>
                </a:solidFill>
                <a:effectLst>
                  <a:outerShdw blurRad="38100" dist="38100" dir="2700000" algn="tl">
                    <a:srgbClr val="000000">
                      <a:alpha val="43137"/>
                    </a:srgbClr>
                  </a:outerShdw>
                </a:effectLst>
              </a:rPr>
              <a:t>1995) </a:t>
            </a:r>
            <a:endParaRPr lang="az-Latn-AZ" sz="3000" b="1" dirty="0">
              <a:solidFill>
                <a:srgbClr val="002060"/>
              </a:solidFill>
              <a:effectLst>
                <a:outerShdw blurRad="38100" dist="38100" dir="2700000" algn="tl">
                  <a:srgbClr val="000000">
                    <a:alpha val="43137"/>
                  </a:srgbClr>
                </a:outerShdw>
              </a:effectLst>
            </a:endParaRPr>
          </a:p>
          <a:p>
            <a:pPr marL="457200" indent="-457200">
              <a:buFontTx/>
              <a:buChar char="-"/>
            </a:pPr>
            <a:r>
              <a:rPr lang="az-Latn-AZ" sz="3000" b="1" dirty="0" smtClean="0">
                <a:solidFill>
                  <a:srgbClr val="002060"/>
                </a:solidFill>
              </a:rPr>
              <a:t>mülkiyyət hüququ alıcıya tam keçməmiş texnikaya vergi borcuna görə həbs qoyulması hüquqa, ədalətli balans və  mütənasiblik prinsiplərinə uyğun olub</a:t>
            </a:r>
            <a:endParaRPr lang="az-Latn-AZ" b="1" dirty="0">
              <a:solidFill>
                <a:srgbClr val="002060"/>
              </a:solidFill>
            </a:endParaRPr>
          </a:p>
        </p:txBody>
      </p:sp>
    </p:spTree>
    <p:extLst>
      <p:ext uri="{BB962C8B-B14F-4D97-AF65-F5344CB8AC3E}">
        <p14:creationId xmlns:p14="http://schemas.microsoft.com/office/powerpoint/2010/main" val="31897332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6408712"/>
          </a:xfrm>
        </p:spPr>
        <p:txBody>
          <a:bodyPr>
            <a:normAutofit/>
          </a:bodyPr>
          <a:lstStyle/>
          <a:p>
            <a:pPr algn="l"/>
            <a:r>
              <a:rPr lang="az-Latn-AZ" sz="3000" b="1" dirty="0" err="1">
                <a:solidFill>
                  <a:srgbClr val="FFC000"/>
                </a:solidFill>
                <a:effectLst>
                  <a:outerShdw blurRad="38100" dist="38100" dir="2700000" algn="tl">
                    <a:srgbClr val="000000">
                      <a:alpha val="43137"/>
                    </a:srgbClr>
                  </a:outerShdw>
                </a:effectLst>
              </a:rPr>
              <a:t>Ceyms</a:t>
            </a:r>
            <a:r>
              <a:rPr lang="az-Latn-AZ" sz="3000" b="1" dirty="0">
                <a:solidFill>
                  <a:srgbClr val="FFC000"/>
                </a:solidFill>
                <a:effectLst>
                  <a:outerShdw blurRad="38100" dist="38100" dir="2700000" algn="tl">
                    <a:srgbClr val="000000">
                      <a:alpha val="43137"/>
                    </a:srgbClr>
                  </a:outerShdw>
                </a:effectLst>
              </a:rPr>
              <a:t> Birləşmiş Krallığa qarşı iş (1986) </a:t>
            </a:r>
            <a:br>
              <a:rPr lang="az-Latn-AZ" sz="3000" b="1" dirty="0">
                <a:solidFill>
                  <a:srgbClr val="FFC000"/>
                </a:solidFill>
                <a:effectLst>
                  <a:outerShdw blurRad="38100" dist="38100" dir="2700000" algn="tl">
                    <a:srgbClr val="000000">
                      <a:alpha val="43137"/>
                    </a:srgbClr>
                  </a:outerShdw>
                </a:effectLst>
              </a:rPr>
            </a:br>
            <a:r>
              <a:rPr lang="az-Latn-AZ" sz="3000" b="1" dirty="0" smtClean="0">
                <a:solidFill>
                  <a:srgbClr val="FFC000"/>
                </a:solidFill>
                <a:effectLst>
                  <a:outerShdw blurRad="38100" dist="38100" dir="2700000" algn="tl">
                    <a:srgbClr val="000000">
                      <a:alpha val="43137"/>
                    </a:srgbClr>
                  </a:outerShdw>
                </a:effectLst>
              </a:rPr>
              <a:t/>
            </a:r>
            <a:br>
              <a:rPr lang="az-Latn-AZ" sz="3000" b="1" dirty="0" smtClean="0">
                <a:solidFill>
                  <a:srgbClr val="FFC000"/>
                </a:solidFill>
                <a:effectLst>
                  <a:outerShdw blurRad="38100" dist="38100" dir="2700000" algn="tl">
                    <a:srgbClr val="000000">
                      <a:alpha val="43137"/>
                    </a:srgbClr>
                  </a:outerShdw>
                </a:effectLst>
              </a:rPr>
            </a:br>
            <a:r>
              <a:rPr lang="az-Latn-AZ" sz="3000" b="1" dirty="0" smtClean="0">
                <a:solidFill>
                  <a:srgbClr val="FFC000"/>
                </a:solidFill>
              </a:rPr>
              <a:t>- </a:t>
            </a:r>
            <a:r>
              <a:rPr lang="az-Latn-AZ" sz="3000" b="1" dirty="0">
                <a:solidFill>
                  <a:srgbClr val="FFC000"/>
                </a:solidFill>
              </a:rPr>
              <a:t>birbaşa norma olmasa da 1-ci maddə </a:t>
            </a:r>
            <a:r>
              <a:rPr lang="az-Latn-AZ" sz="3000" b="1" dirty="0" err="1">
                <a:solidFill>
                  <a:srgbClr val="FFC000"/>
                </a:solidFill>
              </a:rPr>
              <a:t>özgəninkiləşdirmə</a:t>
            </a:r>
            <a:r>
              <a:rPr lang="az-Latn-AZ" sz="3000" b="1" dirty="0">
                <a:solidFill>
                  <a:srgbClr val="FFC000"/>
                </a:solidFill>
              </a:rPr>
              <a:t> zamanı kompensasiya </a:t>
            </a:r>
            <a:r>
              <a:rPr lang="az-Latn-AZ" sz="3000" b="1" dirty="0" err="1">
                <a:solidFill>
                  <a:srgbClr val="FFC000"/>
                </a:solidFill>
              </a:rPr>
              <a:t>ödənilməsini</a:t>
            </a:r>
            <a:r>
              <a:rPr lang="az-Latn-AZ" sz="3000" b="1" dirty="0">
                <a:solidFill>
                  <a:srgbClr val="FFC000"/>
                </a:solidFill>
              </a:rPr>
              <a:t> nəzərdə tutur; müstəsna hallarda, bu, tam bazar dəyərindən aşağı da ola </a:t>
            </a:r>
            <a:r>
              <a:rPr lang="az-Latn-AZ" sz="3000" b="1" dirty="0" smtClean="0">
                <a:solidFill>
                  <a:srgbClr val="FFC000"/>
                </a:solidFill>
              </a:rPr>
              <a:t>bilər;</a:t>
            </a:r>
            <a:br>
              <a:rPr lang="az-Latn-AZ" sz="3000" b="1" dirty="0" smtClean="0">
                <a:solidFill>
                  <a:srgbClr val="FFC000"/>
                </a:solidFill>
              </a:rPr>
            </a:br>
            <a:r>
              <a:rPr lang="az-Latn-AZ" sz="3000" b="1" dirty="0" smtClean="0">
                <a:solidFill>
                  <a:srgbClr val="FFC000"/>
                </a:solidFill>
              </a:rPr>
              <a:t>- kompensasiya </a:t>
            </a:r>
            <a:r>
              <a:rPr lang="az-Latn-AZ" sz="3000" b="1" dirty="0">
                <a:solidFill>
                  <a:srgbClr val="FFC000"/>
                </a:solidFill>
              </a:rPr>
              <a:t>məbləğinin münasib olması </a:t>
            </a:r>
            <a:r>
              <a:rPr lang="az-Latn-AZ" sz="3000" b="1" dirty="0" smtClean="0">
                <a:solidFill>
                  <a:srgbClr val="FFC000"/>
                </a:solidFill>
              </a:rPr>
              <a:t>mülkiyyət </a:t>
            </a:r>
            <a:r>
              <a:rPr lang="az-Latn-AZ" sz="3000" b="1" dirty="0">
                <a:solidFill>
                  <a:srgbClr val="FFC000"/>
                </a:solidFill>
              </a:rPr>
              <a:t>hüququna müdaxilənin digər formalarının (həcminə görə daha kiçik olan müdaxilələrin) mütənasibliyini </a:t>
            </a:r>
            <a:r>
              <a:rPr lang="az-Latn-AZ" sz="3000" b="1" dirty="0" err="1">
                <a:solidFill>
                  <a:srgbClr val="FFC000"/>
                </a:solidFill>
              </a:rPr>
              <a:t>qiymətləndirməkdə</a:t>
            </a:r>
            <a:r>
              <a:rPr lang="az-Latn-AZ" sz="3000" b="1" dirty="0">
                <a:solidFill>
                  <a:srgbClr val="FFC000"/>
                </a:solidFill>
              </a:rPr>
              <a:t> mühüm </a:t>
            </a:r>
            <a:r>
              <a:rPr lang="az-Latn-AZ" sz="3000" b="1" dirty="0" smtClean="0">
                <a:solidFill>
                  <a:srgbClr val="FFC000"/>
                </a:solidFill>
              </a:rPr>
              <a:t>amildir</a:t>
            </a:r>
            <a:r>
              <a:rPr lang="az-Latn-AZ" sz="3000" b="1" dirty="0">
                <a:solidFill>
                  <a:srgbClr val="FFC000"/>
                </a:solidFill>
              </a:rPr>
              <a:t>.</a:t>
            </a:r>
            <a:endParaRPr lang="ru-RU" sz="3000" b="1" dirty="0"/>
          </a:p>
        </p:txBody>
      </p:sp>
    </p:spTree>
    <p:extLst>
      <p:ext uri="{BB962C8B-B14F-4D97-AF65-F5344CB8AC3E}">
        <p14:creationId xmlns:p14="http://schemas.microsoft.com/office/powerpoint/2010/main" val="761407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6480720"/>
          </a:xfrm>
        </p:spPr>
        <p:txBody>
          <a:bodyPr>
            <a:normAutofit/>
          </a:bodyPr>
          <a:lstStyle/>
          <a:p>
            <a:r>
              <a:rPr lang="az-Latn-AZ" sz="3200" b="1" dirty="0" err="1" smtClean="0">
                <a:solidFill>
                  <a:srgbClr val="C00000"/>
                </a:solidFill>
                <a:effectLst>
                  <a:outerShdw blurRad="38100" dist="38100" dir="2700000" algn="tl">
                    <a:srgbClr val="000000">
                      <a:alpha val="43137"/>
                    </a:srgbClr>
                  </a:outerShdw>
                </a:effectLst>
              </a:rPr>
              <a:t>Çasanyu</a:t>
            </a:r>
            <a:r>
              <a:rPr lang="az-Latn-AZ" sz="3200" b="1" dirty="0" smtClean="0">
                <a:solidFill>
                  <a:srgbClr val="C00000"/>
                </a:solidFill>
                <a:effectLst>
                  <a:outerShdw blurRad="38100" dist="38100" dir="2700000" algn="tl">
                    <a:srgbClr val="000000">
                      <a:alpha val="43137"/>
                    </a:srgbClr>
                  </a:outerShdw>
                </a:effectLst>
              </a:rPr>
              <a:t> Fransaya qarşı </a:t>
            </a:r>
            <a:r>
              <a:rPr lang="az-Latn-AZ" sz="3200" b="1" dirty="0">
                <a:solidFill>
                  <a:srgbClr val="C00000"/>
                </a:solidFill>
                <a:effectLst>
                  <a:outerShdw blurRad="38100" dist="38100" dir="2700000" algn="tl">
                    <a:srgbClr val="000000">
                      <a:alpha val="43137"/>
                    </a:srgbClr>
                  </a:outerShdw>
                </a:effectLst>
              </a:rPr>
              <a:t>iş (</a:t>
            </a:r>
            <a:r>
              <a:rPr lang="az-Latn-AZ" sz="3200" b="1" dirty="0" smtClean="0">
                <a:solidFill>
                  <a:srgbClr val="C00000"/>
                </a:solidFill>
                <a:effectLst>
                  <a:outerShdw blurRad="38100" dist="38100" dir="2700000" algn="tl">
                    <a:srgbClr val="000000">
                      <a:alpha val="43137"/>
                    </a:srgbClr>
                  </a:outerShdw>
                </a:effectLst>
              </a:rPr>
              <a:t>1999) </a:t>
            </a:r>
            <a:r>
              <a:rPr lang="az-Latn-AZ" sz="3200" b="1" dirty="0">
                <a:solidFill>
                  <a:srgbClr val="C00000"/>
                </a:solidFill>
                <a:effectLst>
                  <a:outerShdw blurRad="38100" dist="38100" dir="2700000" algn="tl">
                    <a:srgbClr val="000000">
                      <a:alpha val="43137"/>
                    </a:srgbClr>
                  </a:outerShdw>
                </a:effectLst>
              </a:rPr>
              <a:t/>
            </a:r>
            <a:br>
              <a:rPr lang="az-Latn-AZ" sz="3200" b="1" dirty="0">
                <a:solidFill>
                  <a:srgbClr val="C00000"/>
                </a:solidFill>
                <a:effectLst>
                  <a:outerShdw blurRad="38100" dist="38100" dir="2700000" algn="tl">
                    <a:srgbClr val="000000">
                      <a:alpha val="43137"/>
                    </a:srgbClr>
                  </a:outerShdw>
                </a:effectLst>
              </a:rPr>
            </a:br>
            <a:r>
              <a:rPr lang="az-Latn-AZ" sz="3200" b="1" dirty="0" smtClean="0">
                <a:solidFill>
                  <a:srgbClr val="C00000"/>
                </a:solidFill>
              </a:rPr>
              <a:t>- torpaq sahiblərinin öz torpaq sahələrində ov etmək hüququnu məcburi qaydada assosiasiyaya verməsi cəmiyyətin ümumi maraqlarına xidmət edir;</a:t>
            </a:r>
            <a:br>
              <a:rPr lang="az-Latn-AZ" sz="3200" b="1" dirty="0" smtClean="0">
                <a:solidFill>
                  <a:srgbClr val="C00000"/>
                </a:solidFill>
              </a:rPr>
            </a:br>
            <a:r>
              <a:rPr lang="az-Latn-AZ" sz="3200" b="1" dirty="0" smtClean="0">
                <a:solidFill>
                  <a:srgbClr val="C00000"/>
                </a:solidFill>
              </a:rPr>
              <a:t>lakin ərizəçilərin mənəvi-etik mülahizələrə görə ovu rədd etdikləri də nəzərə alınmaqla onlara münasibətdə ədalətli balans pozulub;</a:t>
            </a:r>
            <a:br>
              <a:rPr lang="az-Latn-AZ" sz="3200" b="1" dirty="0" smtClean="0">
                <a:solidFill>
                  <a:srgbClr val="C00000"/>
                </a:solidFill>
              </a:rPr>
            </a:br>
            <a:r>
              <a:rPr lang="az-Latn-AZ" sz="3200" b="1" dirty="0" smtClean="0">
                <a:solidFill>
                  <a:srgbClr val="C00000"/>
                </a:solidFill>
              </a:rPr>
              <a:t>bunu əvəzində ərizəçilərə digər şəxslərin torpaq sahələrində ov etmək imkanının verilməsi yetərli kompensasiya deyil.</a:t>
            </a:r>
            <a:endParaRPr lang="ru-RU" sz="3200" dirty="0">
              <a:solidFill>
                <a:srgbClr val="C00000"/>
              </a:solidFill>
            </a:endParaRPr>
          </a:p>
        </p:txBody>
      </p:sp>
    </p:spTree>
    <p:extLst>
      <p:ext uri="{BB962C8B-B14F-4D97-AF65-F5344CB8AC3E}">
        <p14:creationId xmlns:p14="http://schemas.microsoft.com/office/powerpoint/2010/main" val="42138787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897</TotalTime>
  <Words>401</Words>
  <Application>Microsoft Office PowerPoint</Application>
  <PresentationFormat>On-screen Show (4:3)</PresentationFormat>
  <Paragraphs>36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Волна</vt:lpstr>
      <vt:lpstr>Konvensiyanın 1 saylı Protokolunun 1-ci maddəsi üzrə mülkiyyət hüququnun məhdudlaşdırılması və müdafiəsi </vt:lpstr>
      <vt:lpstr> Mülkiyyət hüququna müdaxilənin əsaslandırılması </vt:lpstr>
      <vt:lpstr>PowerPoint Presentation</vt:lpstr>
      <vt:lpstr>PowerPoint Presentation</vt:lpstr>
      <vt:lpstr>PowerPoint Presentation</vt:lpstr>
      <vt:lpstr>PowerPoint Presentation</vt:lpstr>
      <vt:lpstr>işi (1982) </vt:lpstr>
      <vt:lpstr>Ceyms Birləşmiş Krallığa qarşı iş (1986)   - birbaşa norma olmasa da 1-ci maddə özgəninkiləşdirmə zamanı kompensasiya ödənilməsini nəzərdə tutur; müstəsna hallarda, bu, tam bazar dəyərindən aşağı da ola bilər; - kompensasiya məbləğinin münasib olması mülkiyyət hüququna müdaxilənin digər formalarının (həcminə görə daha kiçik olan müdaxilələrin) mütənasibliyini qiymətləndirməkdə mühüm amildir.</vt:lpstr>
      <vt:lpstr>Çasanyu Fransaya qarşı iş (1999)  - torpaq sahiblərinin öz torpaq sahələrində ov etmək hüququnu məcburi qaydada assosiasiyaya verməsi cəmiyyətin ümumi maraqlarına xidmət edir; lakin ərizəçilərin mənəvi-etik mülahizələrə görə ovu rədd etdikləri də nəzərə alınmaqla onlara münasibətdə ədalətli balans pozulub; bunu əvəzində ərizəçilərə digər şəxslərin torpaq sahələrində ov etmək imkanının verilməsi yetərli kompensasiya deyil.</vt:lpstr>
      <vt:lpstr>Önəryıldız Türkiyəyə qarşı iş (2002)  İddia edilən pozuntuya görə adekvat kompensasiyanın təyin edilib-edilməməsi məsələsini həll edərkən inzibati prosesin uzun surməsi də nəzərə alınmalı olan amildir</vt:lpstr>
      <vt:lpstr> Mütənasiblik tələbini təmin etmək üçün kompensasiya ödənilməsi zəruri olduqda, bütün hallarda tam kompensasiya ödənilməsi vacib deyil. Qanuni məqsədlər, yəni «cəmiyyətin maraqlarına» xidmət edən məqsədlər, məsələn, iqtisadi islahatın və ya daha çox sosial ədalət nail olmağa yönələn tədbirlərin həyata keçirilməsi məqsədləri tam bazar dəyərindən aşağı məbləğdə kompensasiya ödənilməsinə haqq qazandıra bilər. Lakin bu halda kompensasiyanın məbləği ən azı mülkiyyətin dəyərinə ağlabatan dərəcədə uyğun olmalıdır </vt:lpstr>
      <vt:lpstr>Litqou Birləşmiş Krallığa qarşı iş (1986)  - səhmlərin milliləşdirilməsi üçün kompensasiyanın ölkədə üç ilə əvvəl qüvvədə olan dərəcələr üzrə qiymətləndirilməsi (hökumət bunu səhmlərin qiymətinin süni surətdə artırılmasına qarşı tədbir kim əsaslandırırdı) dövlətin geniş qiymətləndirmə sərbəstliyinə daxildir.</vt:lpstr>
      <vt:lpstr>- demokratik cəmiyyətdə heç bir qanunsuz qərar heç bir şəraitdə hüquqa uyğun sayıla bilməz (İatridis işi); - dövlətin hərəkətləri daxili qanunvericilik normalarına uyğun olmalı; - əlçatan olmalı; - kifayət qədər aydın ifadə edilməli, nəticələri öncədən görülən olmalı;  - qanun anlayışının mühüm tələblərinə cavab verməlidir; - daxili qanunvericilik normasına əsaslanmaq yetərli deyil, həm də ədalətli və müvafiq prosessual qayda mövcud olmalıdır, yəni şikayət edilən tədbir müvafiq hakimiyyət orqanı tərəfindən müəyyən edilməli, icra olunmalı və qanunsuz olmamalıdır (Hentrix işi).</vt:lpstr>
      <vt:lpstr>Akimova Azərbaycana qarşı iş (2007)  daxili məhkəmələr məcburi köçkünlərin ərizəçiyə məxsus olan mənzildə məskunlaşmaqda davam etməsinə icazə verərkən bu qərarlarının hüquqi cəhətdən əsaslandırılmasını təmin etməyiblər, baxmayaraq ki, onlar bu cür məskunlaşmanın qanunsuz olduğu barədə qərar çıxarıblar. </vt:lpstr>
      <vt:lpstr>Axverdiyev Azərbaycana qarşı iş (2015)  - qanunvericiliyə əsasən torpaqları almaq səlahiyyəti verilməmiş yerli icra hakimiyyəti orqanının (BŞİH) sərəncamı ərizəçinin mülkiyyətinin alınması üçün qanuni əsas hesab oluna bilməz; - Məhkəmə, həmçinin qüvvədə olmayan qanuna əsasən təklif olunan kompensasiyanı da qanuni hesab etmədi.</vt:lpstr>
      <vt:lpstr>Xalıqova Azərbaycana qarşı iş (2015) müvafiq Dövlətin icra orqanları şəxslər vasitəsilə tədbir həyata keçirdikdə və bu tədbir həmin ərazi dairəsindəki digər şəxslərin Konvensiya üzrə verilən hüquqlarını pozursa, o zaman Dövlət Konvensiyaya əsasən məsuliyyət daşıyır</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Mülkiyyət (əmlak) anlayışı: daxili qanunvericilik və Avropa Məhkəməsinin yanaşması</dc:title>
  <dc:creator>Abiddin Huseynov</dc:creator>
  <cp:lastModifiedBy>ROVSHANOVA Vafa</cp:lastModifiedBy>
  <cp:revision>60</cp:revision>
  <dcterms:created xsi:type="dcterms:W3CDTF">2016-05-28T18:13:49Z</dcterms:created>
  <dcterms:modified xsi:type="dcterms:W3CDTF">2016-07-04T11:46:45Z</dcterms:modified>
</cp:coreProperties>
</file>